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99" r:id="rId2"/>
    <p:sldId id="279" r:id="rId3"/>
    <p:sldId id="274" r:id="rId4"/>
    <p:sldId id="303" r:id="rId5"/>
    <p:sldId id="302" r:id="rId6"/>
    <p:sldId id="301" r:id="rId7"/>
    <p:sldId id="300" r:id="rId8"/>
    <p:sldId id="313" r:id="rId9"/>
    <p:sldId id="305" r:id="rId10"/>
    <p:sldId id="304" r:id="rId11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Poppins" panose="00000500000000000000" pitchFamily="2" charset="0"/>
      <p:regular r:id="rId18"/>
      <p:bold r:id="rId19"/>
      <p:italic r:id="rId20"/>
      <p:boldItalic r:id="rId21"/>
    </p:embeddedFont>
    <p:embeddedFont>
      <p:font typeface="Poppins SemiBold" panose="00000700000000000000" pitchFamily="2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A1"/>
    <a:srgbClr val="012068"/>
    <a:srgbClr val="5B6670"/>
    <a:srgbClr val="587B89"/>
    <a:srgbClr val="DAE1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A78B0B-E5CD-356B-65C0-9EE5076AF3B7}" v="844" dt="2023-02-10T22:15:43.6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03"/>
    <p:restoredTop sz="87483"/>
  </p:normalViewPr>
  <p:slideViewPr>
    <p:cSldViewPr snapToGrid="0" snapToObjects="1">
      <p:cViewPr varScale="1">
        <p:scale>
          <a:sx n="137" d="100"/>
          <a:sy n="137" d="100"/>
        </p:scale>
        <p:origin x="714" y="120"/>
      </p:cViewPr>
      <p:guideLst/>
    </p:cSldViewPr>
  </p:slideViewPr>
  <p:outlineViewPr>
    <p:cViewPr>
      <p:scale>
        <a:sx n="33" d="100"/>
        <a:sy n="33" d="100"/>
      </p:scale>
      <p:origin x="0" y="-34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92" d="100"/>
          <a:sy n="92" d="100"/>
        </p:scale>
        <p:origin x="3784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6576F3D-F7CA-8F48-BB6D-A84A1A1F004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6829F4-7E59-B74C-925A-DE36CB4AEA1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7CF1F4-0991-B84C-861D-B7370011C2A1}" type="datetimeFigureOut">
              <a:rPr lang="en-US" smtClean="0">
                <a:latin typeface="Poppins" pitchFamily="2" charset="77"/>
                <a:cs typeface="Poppins" pitchFamily="2" charset="77"/>
              </a:rPr>
              <a:t>3/11/2023</a:t>
            </a:fld>
            <a:endParaRPr lang="en-US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F8E14B-56F1-E847-8D25-81CE45DBECD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D6A38F-CFEE-D940-814D-75B3AE80F5C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744C0E-60FE-554E-B446-8FC7FA553C40}" type="slidenum">
              <a:rPr lang="en-US" smtClean="0">
                <a:latin typeface="Poppins" pitchFamily="2" charset="77"/>
                <a:cs typeface="Poppins" pitchFamily="2" charset="77"/>
              </a:rPr>
              <a:t>‹#›</a:t>
            </a:fld>
            <a:endParaRPr lang="en-US">
              <a:latin typeface="Poppins" pitchFamily="2" charset="7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0368512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Poppins" pitchFamily="2" charset="77"/>
                <a:cs typeface="Poppins" pitchFamily="2" charset="77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Poppins" pitchFamily="2" charset="77"/>
                <a:cs typeface="Poppins" pitchFamily="2" charset="77"/>
              </a:defRPr>
            </a:lvl1pPr>
          </a:lstStyle>
          <a:p>
            <a:fld id="{BE072110-F8D0-154E-BEDF-E5762DEB8768}" type="datetimeFigureOut">
              <a:rPr lang="en-US" smtClean="0"/>
              <a:pPr/>
              <a:t>3/11/2023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Poppins" pitchFamily="2" charset="77"/>
                <a:cs typeface="Poppins" pitchFamily="2" charset="77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Poppins" pitchFamily="2" charset="77"/>
                <a:cs typeface="Poppins" pitchFamily="2" charset="77"/>
              </a:defRPr>
            </a:lvl1pPr>
          </a:lstStyle>
          <a:p>
            <a:fld id="{E90EEE40-52B4-CA4C-9ED3-F79CB80638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563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Poppins" pitchFamily="2" charset="77"/>
        <a:ea typeface="+mn-ea"/>
        <a:cs typeface="Poppins" pitchFamily="2" charset="77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>
                <a:latin typeface="Poppins"/>
                <a:cs typeface="Poppins"/>
              </a:rPr>
              <a:t>Rapid development - Over 18 new connectors built with it</a:t>
            </a:r>
          </a:p>
          <a:p>
            <a:pPr marL="171450" indent="-171450">
              <a:buFont typeface="Calibri,Sans-Serif"/>
              <a:buChar char="-"/>
            </a:pPr>
            <a:r>
              <a:rPr lang="en-US" dirty="0">
                <a:latin typeface="Poppins"/>
                <a:cs typeface="Poppins"/>
              </a:rPr>
              <a:t>Lower learning curve</a:t>
            </a:r>
          </a:p>
          <a:p>
            <a:pPr marL="171450" indent="-171450">
              <a:buFont typeface="Calibri,Sans-Serif"/>
              <a:buChar char="-"/>
            </a:pPr>
            <a:r>
              <a:rPr lang="en-US" dirty="0">
                <a:latin typeface="Poppins"/>
                <a:cs typeface="Poppins"/>
              </a:rPr>
              <a:t>Abstracted away connector contract complexity – so you can focus on the use case and building</a:t>
            </a:r>
          </a:p>
          <a:p>
            <a:pPr marL="171450" indent="-171450">
              <a:buFont typeface="Calibri,Sans-Serif"/>
              <a:buChar char="-"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0EEE40-52B4-CA4C-9ED3-F79CB806389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792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0EEE40-52B4-CA4C-9ED3-F79CB806389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953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Developer Da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457D7FF-BC93-6043-BCA7-E61AE511315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54370" y="2455502"/>
            <a:ext cx="7691636" cy="1960559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85E8DEEE-81AE-BFAB-2D33-82685E11EC4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67494" y="5142631"/>
            <a:ext cx="7692042" cy="1198916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speaker: Name;</a:t>
            </a:r>
            <a:br>
              <a:rPr lang="en-US" dirty="0"/>
            </a:br>
            <a:r>
              <a:rPr lang="en-US" dirty="0"/>
              <a:t>title: Name;</a:t>
            </a:r>
            <a:br>
              <a:rPr lang="en-US" dirty="0"/>
            </a:br>
            <a:r>
              <a:rPr lang="en-US" dirty="0"/>
              <a:t>company: Name;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050491DA-02FA-B5CF-32A2-2BD46A76FC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3483025" cy="6858000"/>
          </a:xfrm>
          <a:prstGeom prst="rect">
            <a:avLst/>
          </a:prstGeom>
        </p:spPr>
      </p:pic>
      <p:pic>
        <p:nvPicPr>
          <p:cNvPr id="11" name="Picture 1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B467448-CC20-E4FC-DD87-27628C816A0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47055" y="331086"/>
            <a:ext cx="3315745" cy="148448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2D271C3-CF48-68C9-45E5-9AB4AC6CB3E7}"/>
              </a:ext>
            </a:extLst>
          </p:cNvPr>
          <p:cNvSpPr txBox="1"/>
          <p:nvPr userDrawn="1"/>
        </p:nvSpPr>
        <p:spPr>
          <a:xfrm>
            <a:off x="8432800" y="-2921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70AE2D81-AC4F-183C-9F40-1DE2F0923A1A}"/>
              </a:ext>
            </a:extLst>
          </p:cNvPr>
          <p:cNvSpPr txBox="1">
            <a:spLocks/>
          </p:cNvSpPr>
          <p:nvPr userDrawn="1"/>
        </p:nvSpPr>
        <p:spPr>
          <a:xfrm>
            <a:off x="3867494" y="4258102"/>
            <a:ext cx="7692042" cy="4643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300"/>
              </a:spcAft>
              <a:buFont typeface="Arial" panose="020B0604020202020204" pitchFamily="34" charset="0"/>
              <a:buNone/>
              <a:defRPr sz="2200" b="0" i="0" kern="1200">
                <a:solidFill>
                  <a:schemeClr val="bg2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&lt;/title&gt;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385D1AE4-D85B-EAA6-5922-7B3E6422DBFB}"/>
              </a:ext>
            </a:extLst>
          </p:cNvPr>
          <p:cNvSpPr txBox="1">
            <a:spLocks/>
          </p:cNvSpPr>
          <p:nvPr userDrawn="1"/>
        </p:nvSpPr>
        <p:spPr>
          <a:xfrm>
            <a:off x="3867494" y="2013238"/>
            <a:ext cx="7692042" cy="4643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300"/>
              </a:spcAft>
              <a:buFont typeface="Arial" panose="020B0604020202020204" pitchFamily="34" charset="0"/>
              <a:buNone/>
              <a:defRPr sz="2200" b="0" i="0" kern="1200">
                <a:solidFill>
                  <a:schemeClr val="bg2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&lt;/title&gt;</a:t>
            </a:r>
          </a:p>
        </p:txBody>
      </p:sp>
    </p:spTree>
    <p:extLst>
      <p:ext uri="{BB962C8B-B14F-4D97-AF65-F5344CB8AC3E}">
        <p14:creationId xmlns:p14="http://schemas.microsoft.com/office/powerpoint/2010/main" val="1025232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i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hape&#10;&#10;Description automatically generated">
            <a:extLst>
              <a:ext uri="{FF2B5EF4-FFF2-40B4-BE49-F238E27FC236}">
                <a16:creationId xmlns:a16="http://schemas.microsoft.com/office/drawing/2014/main" id="{F69A54AF-4A96-BDBC-DA01-1F592F9C36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68F61B9-CCEB-B640-96F9-C9D3B548E9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400" y="457200"/>
            <a:ext cx="4365625" cy="1600200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27887C-7323-CA40-A9F4-63472FB95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D2152-1C30-894C-9781-951D3C9748D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729B740-78D6-8D48-BA6D-8881485B932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06400" y="6345555"/>
            <a:ext cx="387899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700">
                <a:solidFill>
                  <a:schemeClr val="tx2">
                    <a:lumMod val="40000"/>
                    <a:lumOff val="60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altLang="en-US">
                <a:ea typeface="ＭＳ Ｐゴシック" panose="020B0600070205080204" pitchFamily="34" charset="-128"/>
              </a:rPr>
              <a:t>© 2023 SailPoint Technologies, Inc. All rights reserved.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81D623AB-66A3-974E-987E-157F5444EC3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06400" y="2336800"/>
            <a:ext cx="4365625" cy="353218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1349EA51-1543-3345-8636-E87878D8F2C9}"/>
              </a:ext>
            </a:extLst>
          </p:cNvPr>
          <p:cNvSpPr/>
          <p:nvPr userDrawn="1"/>
        </p:nvSpPr>
        <p:spPr>
          <a:xfrm>
            <a:off x="5510664" y="941695"/>
            <a:ext cx="2910005" cy="237471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233933" dist="38100" dir="2700000" algn="tl" rotWithShape="0">
              <a:schemeClr val="accent6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01E99BA0-834A-814D-AB72-0B55285FDAE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31556" y="1263699"/>
            <a:ext cx="2329805" cy="531813"/>
          </a:xfrm>
        </p:spPr>
        <p:txBody>
          <a:bodyPr>
            <a:normAutofit/>
          </a:bodyPr>
          <a:lstStyle>
            <a:lvl1pPr marL="0" indent="0">
              <a:buNone/>
              <a:defRPr sz="16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Bolded text</a:t>
            </a:r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4610D3C1-FA59-BC4E-8ECB-4C207D938D0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31556" y="1821388"/>
            <a:ext cx="2329805" cy="113617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latin typeface="+mn-lt"/>
                <a:cs typeface="Poppins SemiBold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Duis at ante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.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521950D0-95A1-1B4C-BBE5-5F29D9D7CB0A}"/>
              </a:ext>
            </a:extLst>
          </p:cNvPr>
          <p:cNvSpPr/>
          <p:nvPr userDrawn="1"/>
        </p:nvSpPr>
        <p:spPr>
          <a:xfrm>
            <a:off x="8741561" y="941695"/>
            <a:ext cx="2910005" cy="237471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233933" dist="38100" dir="2700000" algn="tl" rotWithShape="0">
              <a:schemeClr val="accent6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CB673210-ACDE-D244-83C0-C058C1CB01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062453" y="1263699"/>
            <a:ext cx="2329805" cy="531813"/>
          </a:xfrm>
        </p:spPr>
        <p:txBody>
          <a:bodyPr>
            <a:normAutofit/>
          </a:bodyPr>
          <a:lstStyle>
            <a:lvl1pPr marL="0" indent="0">
              <a:buNone/>
              <a:defRPr sz="16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Bolded text</a:t>
            </a:r>
          </a:p>
        </p:txBody>
      </p:sp>
      <p:sp>
        <p:nvSpPr>
          <p:cNvPr id="27" name="Text Placeholder 22">
            <a:extLst>
              <a:ext uri="{FF2B5EF4-FFF2-40B4-BE49-F238E27FC236}">
                <a16:creationId xmlns:a16="http://schemas.microsoft.com/office/drawing/2014/main" id="{60098562-9766-A343-AAE4-2AA5CA62890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62453" y="1821388"/>
            <a:ext cx="2329805" cy="113617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latin typeface="+mn-lt"/>
                <a:cs typeface="Poppins SemiBold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Duis at ante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.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EB87A9B0-1ACB-8F41-9053-0C6FEBEDA5D2}"/>
              </a:ext>
            </a:extLst>
          </p:cNvPr>
          <p:cNvSpPr/>
          <p:nvPr userDrawn="1"/>
        </p:nvSpPr>
        <p:spPr>
          <a:xfrm>
            <a:off x="5510664" y="3612004"/>
            <a:ext cx="2910005" cy="237471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233933" dist="38100" dir="2700000" algn="tl" rotWithShape="0">
              <a:schemeClr val="accent6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 Placeholder 22">
            <a:extLst>
              <a:ext uri="{FF2B5EF4-FFF2-40B4-BE49-F238E27FC236}">
                <a16:creationId xmlns:a16="http://schemas.microsoft.com/office/drawing/2014/main" id="{00A7A5B1-1256-2D45-BD31-9E014263622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31556" y="3934008"/>
            <a:ext cx="2329805" cy="531813"/>
          </a:xfrm>
        </p:spPr>
        <p:txBody>
          <a:bodyPr>
            <a:normAutofit/>
          </a:bodyPr>
          <a:lstStyle>
            <a:lvl1pPr marL="0" indent="0">
              <a:buNone/>
              <a:defRPr sz="16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Bolded text</a:t>
            </a:r>
          </a:p>
        </p:txBody>
      </p:sp>
      <p:sp>
        <p:nvSpPr>
          <p:cNvPr id="30" name="Text Placeholder 22">
            <a:extLst>
              <a:ext uri="{FF2B5EF4-FFF2-40B4-BE49-F238E27FC236}">
                <a16:creationId xmlns:a16="http://schemas.microsoft.com/office/drawing/2014/main" id="{2DB52A9D-0173-7E44-9574-913A69EC987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831556" y="4491697"/>
            <a:ext cx="2329805" cy="113617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latin typeface="+mn-lt"/>
                <a:cs typeface="Poppins SemiBold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Duis at ante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.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F94B90D4-A4D6-B644-BC5C-2943E3E1CC26}"/>
              </a:ext>
            </a:extLst>
          </p:cNvPr>
          <p:cNvSpPr/>
          <p:nvPr userDrawn="1"/>
        </p:nvSpPr>
        <p:spPr>
          <a:xfrm>
            <a:off x="8741561" y="3612004"/>
            <a:ext cx="2910005" cy="237471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233933" dist="38100" dir="2700000" algn="tl" rotWithShape="0">
              <a:schemeClr val="accent6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Text Placeholder 22">
            <a:extLst>
              <a:ext uri="{FF2B5EF4-FFF2-40B4-BE49-F238E27FC236}">
                <a16:creationId xmlns:a16="http://schemas.microsoft.com/office/drawing/2014/main" id="{1AA50F97-3992-8D43-A937-B246C518B0A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062453" y="3934008"/>
            <a:ext cx="2329805" cy="531813"/>
          </a:xfrm>
        </p:spPr>
        <p:txBody>
          <a:bodyPr>
            <a:normAutofit/>
          </a:bodyPr>
          <a:lstStyle>
            <a:lvl1pPr marL="0" indent="0">
              <a:buNone/>
              <a:defRPr sz="16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Bolded text</a:t>
            </a:r>
          </a:p>
        </p:txBody>
      </p:sp>
      <p:sp>
        <p:nvSpPr>
          <p:cNvPr id="33" name="Text Placeholder 22">
            <a:extLst>
              <a:ext uri="{FF2B5EF4-FFF2-40B4-BE49-F238E27FC236}">
                <a16:creationId xmlns:a16="http://schemas.microsoft.com/office/drawing/2014/main" id="{36870797-B9C8-164D-A983-E8F84D10243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62453" y="4491697"/>
            <a:ext cx="2329805" cy="113617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latin typeface="+mn-lt"/>
                <a:cs typeface="Poppins SemiBold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Duis at ante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.</a:t>
            </a:r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715F6CEA-E6AB-D1A0-3323-FD498574A58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41038" y="114055"/>
            <a:ext cx="915805" cy="76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64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DF459D-EB72-1043-9F0F-E9CD399108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7" y="875405"/>
            <a:ext cx="6521133" cy="4985645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029EE9-172C-5445-90AB-0F95317FB4C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06400" y="2336800"/>
            <a:ext cx="4365625" cy="353218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BCF06B-A61F-3344-BCCA-1373DE5A1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D2152-1C30-894C-9781-951D3C9748D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45E35B6-EBB9-2B49-A009-06BDC1176BE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06400" y="6345555"/>
            <a:ext cx="387899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700">
                <a:solidFill>
                  <a:schemeClr val="tx2">
                    <a:lumMod val="40000"/>
                    <a:lumOff val="60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altLang="en-US">
                <a:ea typeface="ＭＳ Ｐゴシック" panose="020B0600070205080204" pitchFamily="34" charset="-128"/>
              </a:rPr>
              <a:t>© 2023 SailPoint Technologies, Inc. All rights reserved.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4E875B0-122F-3240-BDF4-8E5930D257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400" y="457200"/>
            <a:ext cx="4365625" cy="1600200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 descr="Icon&#10;&#10;Description automatically generated">
            <a:extLst>
              <a:ext uri="{FF2B5EF4-FFF2-40B4-BE49-F238E27FC236}">
                <a16:creationId xmlns:a16="http://schemas.microsoft.com/office/drawing/2014/main" id="{A26DE32A-0A6B-C3A7-142D-FDF3B642D0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41038" y="114055"/>
            <a:ext cx="915805" cy="76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5341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Sid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4EEB3D90-A6A6-662A-8B27-B61AECC716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029EE9-172C-5445-90AB-0F95317FB4C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06401" y="2336800"/>
            <a:ext cx="4191358" cy="353218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BCF06B-A61F-3344-BCCA-1373DE5A1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D2152-1C30-894C-9781-951D3C9748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45E35B6-EBB9-2B49-A009-06BDC1176BE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06400" y="6345555"/>
            <a:ext cx="387899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700">
                <a:solidFill>
                  <a:schemeClr val="tx2">
                    <a:lumMod val="40000"/>
                    <a:lumOff val="60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altLang="en-US">
                <a:ea typeface="ＭＳ Ｐゴシック" panose="020B0600070205080204" pitchFamily="34" charset="-128"/>
              </a:rPr>
              <a:t>© 2023 SailPoint Technologies, Inc. All rights reserved.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4E875B0-122F-3240-BDF4-8E5930D257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400" y="457200"/>
            <a:ext cx="5148239" cy="1600200"/>
          </a:xfrm>
        </p:spPr>
        <p:txBody>
          <a:bodyPr anchor="t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 descr="Icon&#10;&#10;Description automatically generated">
            <a:extLst>
              <a:ext uri="{FF2B5EF4-FFF2-40B4-BE49-F238E27FC236}">
                <a16:creationId xmlns:a16="http://schemas.microsoft.com/office/drawing/2014/main" id="{9A1850E7-DAFD-B87D-7178-31BEA1BDE02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41038" y="114055"/>
            <a:ext cx="915805" cy="76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0308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Co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Text&#10;&#10;Description automatically generated">
            <a:extLst>
              <a:ext uri="{FF2B5EF4-FFF2-40B4-BE49-F238E27FC236}">
                <a16:creationId xmlns:a16="http://schemas.microsoft.com/office/drawing/2014/main" id="{52B824C7-451D-E3C6-2FD2-04C7355424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052AE5-2E8A-E14B-A350-C57A2FA18D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295525"/>
            <a:ext cx="10515600" cy="1133475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AB9FAE-9212-0240-87A8-84E2EB4DAE3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455990"/>
            <a:ext cx="10515600" cy="543629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19A960-FA53-924B-8B27-1DEA385F5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D2152-1C30-894C-9781-951D3C9748D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3E3F84C-1E46-234A-83CB-CF24452C3E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6400" y="6345555"/>
            <a:ext cx="387899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700">
                <a:solidFill>
                  <a:schemeClr val="tx2">
                    <a:lumMod val="40000"/>
                    <a:lumOff val="60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altLang="en-US" dirty="0">
                <a:ea typeface="ＭＳ Ｐゴシック" panose="020B0600070205080204" pitchFamily="34" charset="-128"/>
              </a:rPr>
              <a:t>© 2023 SailPoint Technologies, Inc. All rights reserved.</a:t>
            </a:r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12FF3654-3C95-E557-9A77-741293B2B9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41038" y="114055"/>
            <a:ext cx="915805" cy="76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3551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 Blue Coding">
    <p:bg>
      <p:bgPr>
        <a:gradFill>
          <a:gsLst>
            <a:gs pos="100000">
              <a:schemeClr val="accent2"/>
            </a:gs>
            <a:gs pos="35000">
              <a:schemeClr val="tx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B13465EA-560A-3825-4485-9E16E47D4D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19A960-FA53-924B-8B27-1DEA385F5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D2152-1C30-894C-9781-951D3C9748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9D84DF0D-C3C3-534A-BBC7-B8901EC615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6400" y="6345555"/>
            <a:ext cx="387899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700">
                <a:solidFill>
                  <a:schemeClr val="tx2">
                    <a:lumMod val="40000"/>
                    <a:lumOff val="60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altLang="en-US">
                <a:ea typeface="ＭＳ Ｐゴシック" panose="020B0600070205080204" pitchFamily="34" charset="-128"/>
              </a:rPr>
              <a:t>© 2023 SailPoint Technologies, Inc. All rights reserved.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A39C0FB6-78CF-E522-D003-42633766E47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41038" y="114055"/>
            <a:ext cx="915805" cy="76135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A387A4E-C9CA-D0F9-DC61-E527D4DCD7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295525"/>
            <a:ext cx="10515600" cy="1133475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8271FB5-9C0D-6670-5E97-3010C816939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455990"/>
            <a:ext cx="10515600" cy="543629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67768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Blue">
    <p:bg>
      <p:bgPr>
        <a:gradFill>
          <a:gsLst>
            <a:gs pos="100000">
              <a:schemeClr val="accent2"/>
            </a:gs>
            <a:gs pos="35000">
              <a:schemeClr val="tx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52AE5-2E8A-E14B-A350-C57A2FA18D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758471"/>
            <a:ext cx="10515600" cy="1014984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AB9FAE-9212-0240-87A8-84E2EB4DAE3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814399"/>
            <a:ext cx="10515600" cy="120797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19A960-FA53-924B-8B27-1DEA385F5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D2152-1C30-894C-9781-951D3C9748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9D84DF0D-C3C3-534A-BBC7-B8901EC615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6400" y="6345555"/>
            <a:ext cx="387899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700">
                <a:solidFill>
                  <a:schemeClr val="tx2">
                    <a:lumMod val="40000"/>
                    <a:lumOff val="60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altLang="en-US">
                <a:ea typeface="ＭＳ Ｐゴシック" panose="020B0600070205080204" pitchFamily="34" charset="-128"/>
              </a:rPr>
              <a:t>© 2023 SailPoint Technologies, Inc. All rights reserved.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A39C0FB6-78CF-E522-D003-42633766E4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41038" y="114055"/>
            <a:ext cx="915805" cy="76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2928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EF4DC-8A0C-9A49-8FC7-D55AB97506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44600" y="365125"/>
            <a:ext cx="9702800" cy="79775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B22E09-30B4-8A42-AB39-5E952EF93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D2152-1C30-894C-9781-951D3C9748D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8C5BB9F-B32B-5341-9D04-F9019576450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06400" y="6345555"/>
            <a:ext cx="387899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700">
                <a:solidFill>
                  <a:schemeClr val="tx2">
                    <a:lumMod val="40000"/>
                    <a:lumOff val="60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altLang="en-US">
                <a:ea typeface="ＭＳ Ｐゴシック" panose="020B0600070205080204" pitchFamily="34" charset="-128"/>
              </a:rPr>
              <a:t>© 2023 SailPoint Technologies, Inc. All rights reserved.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3D863D0E-59C9-47A7-9FB1-B4C2EF1200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41038" y="114055"/>
            <a:ext cx="915805" cy="76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3327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2B2DB0-39C8-1C40-BE15-DDDE06404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D2152-1C30-894C-9781-951D3C9748DF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928643-64C5-AF40-B9D9-AAFB07F505D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06400" y="6345555"/>
            <a:ext cx="387899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700">
                <a:solidFill>
                  <a:schemeClr val="tx2">
                    <a:lumMod val="40000"/>
                    <a:lumOff val="60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altLang="en-US">
                <a:ea typeface="ＭＳ Ｐゴシック" panose="020B0600070205080204" pitchFamily="34" charset="-128"/>
              </a:rPr>
              <a:t>© 2023 SailPoint Technologies, Inc. All rights reserved.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2" name="Picture 1" descr="Icon&#10;&#10;Description automatically generated">
            <a:extLst>
              <a:ext uri="{FF2B5EF4-FFF2-40B4-BE49-F238E27FC236}">
                <a16:creationId xmlns:a16="http://schemas.microsoft.com/office/drawing/2014/main" id="{C65DF285-1CC2-0C4B-E191-64BA031838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41038" y="114055"/>
            <a:ext cx="915805" cy="76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478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Developer Days 2 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457D7FF-BC93-6043-BCA7-E61AE511315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54370" y="2455502"/>
            <a:ext cx="7691636" cy="1960559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85E8DEEE-81AE-BFAB-2D33-82685E11EC4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14300" y="5142631"/>
            <a:ext cx="2963400" cy="826369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speaker: Name;</a:t>
            </a:r>
            <a:br>
              <a:rPr lang="en-US" dirty="0"/>
            </a:br>
            <a:r>
              <a:rPr lang="en-US" dirty="0"/>
              <a:t>title: Name;</a:t>
            </a:r>
            <a:br>
              <a:rPr lang="en-US" dirty="0"/>
            </a:br>
            <a:r>
              <a:rPr lang="en-US" dirty="0"/>
              <a:t>company: Name;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050491DA-02FA-B5CF-32A2-2BD46A76FC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3483025" cy="6858000"/>
          </a:xfrm>
          <a:prstGeom prst="rect">
            <a:avLst/>
          </a:prstGeom>
        </p:spPr>
      </p:pic>
      <p:pic>
        <p:nvPicPr>
          <p:cNvPr id="11" name="Picture 1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B467448-CC20-E4FC-DD87-27628C816A0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47055" y="331086"/>
            <a:ext cx="3315745" cy="148448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2D271C3-CF48-68C9-45E5-9AB4AC6CB3E7}"/>
              </a:ext>
            </a:extLst>
          </p:cNvPr>
          <p:cNvSpPr txBox="1"/>
          <p:nvPr userDrawn="1"/>
        </p:nvSpPr>
        <p:spPr>
          <a:xfrm>
            <a:off x="8432800" y="-2921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6FA180BC-E4D7-8D5E-2755-D63C8EC3D8F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616506" y="5142631"/>
            <a:ext cx="2963400" cy="826369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speaker: Name;</a:t>
            </a:r>
            <a:br>
              <a:rPr lang="en-US" dirty="0"/>
            </a:br>
            <a:r>
              <a:rPr lang="en-US" dirty="0"/>
              <a:t>title: Name;</a:t>
            </a:r>
            <a:br>
              <a:rPr lang="en-US" dirty="0"/>
            </a:br>
            <a:r>
              <a:rPr lang="en-US" dirty="0"/>
              <a:t>company: Name;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E43D0179-B16D-2F5F-45FB-E9E15C309599}"/>
              </a:ext>
            </a:extLst>
          </p:cNvPr>
          <p:cNvSpPr txBox="1">
            <a:spLocks/>
          </p:cNvSpPr>
          <p:nvPr userDrawn="1"/>
        </p:nvSpPr>
        <p:spPr>
          <a:xfrm>
            <a:off x="3867494" y="4258102"/>
            <a:ext cx="7692042" cy="4643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300"/>
              </a:spcAft>
              <a:buFont typeface="Arial" panose="020B0604020202020204" pitchFamily="34" charset="0"/>
              <a:buNone/>
              <a:defRPr sz="2200" b="0" i="0" kern="1200">
                <a:solidFill>
                  <a:schemeClr val="bg2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&lt;/title&gt;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1B72777A-1716-BF7B-C36B-54C7A0CFCBAF}"/>
              </a:ext>
            </a:extLst>
          </p:cNvPr>
          <p:cNvSpPr txBox="1">
            <a:spLocks/>
          </p:cNvSpPr>
          <p:nvPr userDrawn="1"/>
        </p:nvSpPr>
        <p:spPr>
          <a:xfrm>
            <a:off x="3867494" y="2013238"/>
            <a:ext cx="7692042" cy="4643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300"/>
              </a:spcAft>
              <a:buFont typeface="Arial" panose="020B0604020202020204" pitchFamily="34" charset="0"/>
              <a:buNone/>
              <a:defRPr sz="2200" b="0" i="0" kern="1200">
                <a:solidFill>
                  <a:schemeClr val="bg2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&lt;/title&gt;</a:t>
            </a:r>
          </a:p>
        </p:txBody>
      </p:sp>
    </p:spTree>
    <p:extLst>
      <p:ext uri="{BB962C8B-B14F-4D97-AF65-F5344CB8AC3E}">
        <p14:creationId xmlns:p14="http://schemas.microsoft.com/office/powerpoint/2010/main" val="3848668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lue - Developer Days">
    <p:bg>
      <p:bgPr>
        <a:gradFill>
          <a:gsLst>
            <a:gs pos="100000">
              <a:schemeClr val="accent2"/>
            </a:gs>
            <a:gs pos="35000">
              <a:schemeClr val="tx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702509F5-BFF3-A2DD-2BAD-46C234A739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62749" y="346786"/>
            <a:ext cx="3303371" cy="147894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66CA37A-309A-9788-AA83-86E9BA6B4DC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54370" y="2455502"/>
            <a:ext cx="7691636" cy="1960559"/>
          </a:xfrm>
        </p:spPr>
        <p:txBody>
          <a:bodyPr anchor="b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49FCB8F2-5EF1-287E-4DCA-77B1FEBB7C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67494" y="5142631"/>
            <a:ext cx="7692042" cy="1198916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speaker: Name;</a:t>
            </a:r>
            <a:br>
              <a:rPr lang="en-US" dirty="0"/>
            </a:br>
            <a:r>
              <a:rPr lang="en-US" dirty="0"/>
              <a:t>title: Name;</a:t>
            </a:r>
            <a:br>
              <a:rPr lang="en-US" dirty="0"/>
            </a:br>
            <a:r>
              <a:rPr lang="en-US" dirty="0"/>
              <a:t>company: Name;</a:t>
            </a:r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DC4B3324-30FA-01B2-FC76-80E4133482E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3486150" cy="6858000"/>
          </a:xfrm>
          <a:prstGeom prst="rect">
            <a:avLst/>
          </a:prstGeom>
        </p:spPr>
      </p:pic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398EE6F9-5D40-DAD0-A595-159C0002075F}"/>
              </a:ext>
            </a:extLst>
          </p:cNvPr>
          <p:cNvSpPr txBox="1">
            <a:spLocks/>
          </p:cNvSpPr>
          <p:nvPr userDrawn="1"/>
        </p:nvSpPr>
        <p:spPr>
          <a:xfrm>
            <a:off x="3867494" y="4258102"/>
            <a:ext cx="7692042" cy="4643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300"/>
              </a:spcAft>
              <a:buFont typeface="Arial" panose="020B0604020202020204" pitchFamily="34" charset="0"/>
              <a:buNone/>
              <a:defRPr sz="2200" b="0" i="0" kern="1200">
                <a:solidFill>
                  <a:schemeClr val="bg2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&lt;/title&gt;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C49F0E2B-27E4-EFD5-E173-1EC0738CDC49}"/>
              </a:ext>
            </a:extLst>
          </p:cNvPr>
          <p:cNvSpPr txBox="1">
            <a:spLocks/>
          </p:cNvSpPr>
          <p:nvPr userDrawn="1"/>
        </p:nvSpPr>
        <p:spPr>
          <a:xfrm>
            <a:off x="3867494" y="2013238"/>
            <a:ext cx="7692042" cy="4643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300"/>
              </a:spcAft>
              <a:buFont typeface="Arial" panose="020B0604020202020204" pitchFamily="34" charset="0"/>
              <a:buNone/>
              <a:defRPr sz="2200" b="0" i="0" kern="1200">
                <a:solidFill>
                  <a:schemeClr val="bg2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&lt;/title&gt;</a:t>
            </a:r>
          </a:p>
        </p:txBody>
      </p:sp>
    </p:spTree>
    <p:extLst>
      <p:ext uri="{BB962C8B-B14F-4D97-AF65-F5344CB8AC3E}">
        <p14:creationId xmlns:p14="http://schemas.microsoft.com/office/powerpoint/2010/main" val="74849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gradFill>
          <a:gsLst>
            <a:gs pos="100000">
              <a:schemeClr val="accent2"/>
            </a:gs>
            <a:gs pos="35000">
              <a:schemeClr val="tx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52AE5-2E8A-E14B-A350-C57A2FA18D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400" y="2610946"/>
            <a:ext cx="3210257" cy="1636108"/>
          </a:xfrm>
        </p:spPr>
        <p:txBody>
          <a:bodyPr anchor="ctr">
            <a:no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19A960-FA53-924B-8B27-1DEA385F5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D2152-1C30-894C-9781-951D3C9748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9D84DF0D-C3C3-534A-BBC7-B8901EC615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6400" y="6345555"/>
            <a:ext cx="387899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700">
                <a:solidFill>
                  <a:schemeClr val="tx2">
                    <a:lumMod val="40000"/>
                    <a:lumOff val="60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altLang="en-US">
                <a:ea typeface="ＭＳ Ｐゴシック" panose="020B0600070205080204" pitchFamily="34" charset="-128"/>
              </a:rPr>
              <a:t>© 2023 SailPoint Technologies, Inc. All rights reserved.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EEBFBFE7-C81D-F046-BF1D-2210155BABAF}"/>
              </a:ext>
            </a:extLst>
          </p:cNvPr>
          <p:cNvSpPr/>
          <p:nvPr userDrawn="1"/>
        </p:nvSpPr>
        <p:spPr>
          <a:xfrm>
            <a:off x="4012443" y="791570"/>
            <a:ext cx="7347708" cy="5199797"/>
          </a:xfrm>
          <a:prstGeom prst="roundRect">
            <a:avLst>
              <a:gd name="adj" fmla="val 13517"/>
            </a:avLst>
          </a:prstGeom>
          <a:solidFill>
            <a:schemeClr val="bg1"/>
          </a:solidFill>
          <a:ln>
            <a:noFill/>
          </a:ln>
          <a:effectLst>
            <a:outerShdw blurRad="233933" dist="38100" dir="2700000" algn="tl" rotWithShape="0">
              <a:schemeClr val="accent6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348F772E-0B10-3436-4091-2AF6506179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41038" y="114055"/>
            <a:ext cx="915805" cy="76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59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C3BAE-D05F-1A49-8B85-D379B1E39E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400" y="365125"/>
            <a:ext cx="10634638" cy="79775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EE4FA5-A75E-BB45-8976-E756865ED32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6400" y="1613949"/>
            <a:ext cx="11430000" cy="428053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22947C-C848-734C-B88F-459D6B95B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D2152-1C30-894C-9781-951D3C9748D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1037887-B903-B04E-A6F3-86B826237D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6400" y="6345555"/>
            <a:ext cx="387899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700">
                <a:solidFill>
                  <a:schemeClr val="tx2">
                    <a:lumMod val="40000"/>
                    <a:lumOff val="60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altLang="en-US">
                <a:ea typeface="ＭＳ Ｐゴシック" panose="020B0600070205080204" pitchFamily="34" charset="-128"/>
              </a:rPr>
              <a:t>© 2023 SailPoint Technologies, Inc. All rights reserved.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69153A4E-97F0-F015-878A-9DE0EF10BF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41038" y="114055"/>
            <a:ext cx="915805" cy="76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15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50CC1E-B4BC-6F40-8A77-F948E2F7532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70173" y="1681163"/>
            <a:ext cx="5157787" cy="823912"/>
          </a:xfrm>
        </p:spPr>
        <p:txBody>
          <a:bodyPr anchor="b"/>
          <a:lstStyle>
            <a:lvl1pPr marL="0" indent="0" algn="ctr">
              <a:buNone/>
              <a:defRPr sz="24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F4A977-4331-DF4D-9551-A66B9AA4653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70173" y="2505075"/>
            <a:ext cx="5157787" cy="3213337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AB22AB-6949-F848-A6EB-5D8A98590FF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438639" y="1681163"/>
            <a:ext cx="5183188" cy="823912"/>
          </a:xfrm>
        </p:spPr>
        <p:txBody>
          <a:bodyPr anchor="b"/>
          <a:lstStyle>
            <a:lvl1pPr marL="0" indent="0" algn="ctr">
              <a:buNone/>
              <a:defRPr sz="24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62064A-82A7-494B-A926-194686D8D374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438639" y="2505075"/>
            <a:ext cx="5183188" cy="3213337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B9A171-73F0-3A47-BED5-25E52A1B2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D2152-1C30-894C-9781-951D3C9748D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F5344BA9-C1A8-4244-8785-02EA8B56B28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06400" y="6345555"/>
            <a:ext cx="387899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700">
                <a:solidFill>
                  <a:schemeClr val="tx2">
                    <a:lumMod val="40000"/>
                    <a:lumOff val="60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altLang="en-US">
                <a:ea typeface="ＭＳ Ｐゴシック" panose="020B0600070205080204" pitchFamily="34" charset="-128"/>
              </a:rPr>
              <a:t>© 2023 SailPoint Technologies, Inc. All rights reserved.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10EBD89-A495-0C49-9448-EC02AE7CB0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3160" y="365125"/>
            <a:ext cx="9885680" cy="79775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 descr="Icon&#10;&#10;Description automatically generated">
            <a:extLst>
              <a:ext uri="{FF2B5EF4-FFF2-40B4-BE49-F238E27FC236}">
                <a16:creationId xmlns:a16="http://schemas.microsoft.com/office/drawing/2014/main" id="{AFB9C8B1-05DF-9406-94B6-F257DDC83C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41038" y="114055"/>
            <a:ext cx="915805" cy="76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645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50CC1E-B4BC-6F40-8A77-F948E2F7532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79104" y="1831288"/>
            <a:ext cx="3715224" cy="823912"/>
          </a:xfrm>
        </p:spPr>
        <p:txBody>
          <a:bodyPr anchor="b">
            <a:normAutofit/>
          </a:bodyPr>
          <a:lstStyle>
            <a:lvl1pPr marL="0" indent="0" algn="ctr">
              <a:buNone/>
              <a:defRPr sz="22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F4A977-4331-DF4D-9551-A66B9AA4653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79104" y="2906973"/>
            <a:ext cx="3715224" cy="2961564"/>
          </a:xfrm>
        </p:spPr>
        <p:txBody>
          <a:bodyPr>
            <a:normAutofit/>
          </a:bodyPr>
          <a:lstStyle>
            <a:lvl1pPr marL="0" indent="0" algn="ctr">
              <a:spcAft>
                <a:spcPts val="300"/>
              </a:spcAft>
              <a:buNone/>
              <a:defRPr sz="1800"/>
            </a:lvl1pPr>
            <a:lvl2pPr marL="457200" indent="0" algn="ctr">
              <a:spcAft>
                <a:spcPts val="300"/>
              </a:spcAft>
              <a:buNone/>
              <a:defRPr sz="1600"/>
            </a:lvl2pPr>
            <a:lvl3pPr marL="914400" indent="0" algn="ctr">
              <a:spcAft>
                <a:spcPts val="300"/>
              </a:spcAft>
              <a:buNone/>
              <a:defRPr sz="1400"/>
            </a:lvl3pPr>
            <a:lvl4pPr marL="1371600" indent="0" algn="ctr">
              <a:spcAft>
                <a:spcPts val="300"/>
              </a:spcAft>
              <a:buNone/>
              <a:defRPr sz="1200"/>
            </a:lvl4pPr>
            <a:lvl5pPr marL="1828800" indent="0" algn="ctr">
              <a:spcAft>
                <a:spcPts val="300"/>
              </a:spcAft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B9A171-73F0-3A47-BED5-25E52A1B2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D2152-1C30-894C-9781-951D3C9748D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F5344BA9-C1A8-4244-8785-02EA8B56B28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06400" y="6345555"/>
            <a:ext cx="387899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700">
                <a:solidFill>
                  <a:schemeClr val="tx2">
                    <a:lumMod val="40000"/>
                    <a:lumOff val="60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altLang="en-US">
                <a:ea typeface="ＭＳ Ｐゴシック" panose="020B0600070205080204" pitchFamily="34" charset="-128"/>
              </a:rPr>
              <a:t>© 2023 SailPoint Technologies, Inc. All rights reserved.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10EBD89-A495-0C49-9448-EC02AE7CB0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09040" y="365125"/>
            <a:ext cx="9773920" cy="79775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08DD7127-3FBC-0941-987E-D6515D5BAC53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238388" y="1831288"/>
            <a:ext cx="3715224" cy="823912"/>
          </a:xfrm>
        </p:spPr>
        <p:txBody>
          <a:bodyPr anchor="b">
            <a:normAutofit/>
          </a:bodyPr>
          <a:lstStyle>
            <a:lvl1pPr marL="0" indent="0" algn="ctr">
              <a:buNone/>
              <a:defRPr sz="2200" b="0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745288EC-BAFB-6A43-BB36-54D9CB8BEF4E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4238388" y="2906973"/>
            <a:ext cx="3715224" cy="2961564"/>
          </a:xfrm>
        </p:spPr>
        <p:txBody>
          <a:bodyPr>
            <a:normAutofit/>
          </a:bodyPr>
          <a:lstStyle>
            <a:lvl1pPr marL="0" indent="0" algn="ctr">
              <a:spcAft>
                <a:spcPts val="300"/>
              </a:spcAft>
              <a:buNone/>
              <a:defRPr sz="1800"/>
            </a:lvl1pPr>
            <a:lvl2pPr marL="0" indent="0" algn="ctr">
              <a:spcAft>
                <a:spcPts val="300"/>
              </a:spcAft>
              <a:buNone/>
              <a:defRPr sz="1600"/>
            </a:lvl2pPr>
            <a:lvl3pPr marL="0" indent="0" algn="ctr">
              <a:spcAft>
                <a:spcPts val="300"/>
              </a:spcAft>
              <a:buNone/>
              <a:defRPr sz="1400"/>
            </a:lvl3pPr>
            <a:lvl4pPr marL="0" indent="0" algn="ctr">
              <a:spcAft>
                <a:spcPts val="300"/>
              </a:spcAft>
              <a:buNone/>
              <a:defRPr sz="1200"/>
            </a:lvl4pPr>
            <a:lvl5pPr marL="0" indent="0" algn="ctr">
              <a:spcAft>
                <a:spcPts val="300"/>
              </a:spcAft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B3B7D636-D969-2F4C-9CED-F548C5C74F7E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093879" y="1831288"/>
            <a:ext cx="3715224" cy="823912"/>
          </a:xfrm>
        </p:spPr>
        <p:txBody>
          <a:bodyPr anchor="b">
            <a:normAutofit/>
          </a:bodyPr>
          <a:lstStyle>
            <a:lvl1pPr marL="0" indent="0" algn="ctr">
              <a:buNone/>
              <a:defRPr sz="2200" b="0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47086B62-F2A1-8E46-879C-0BA223ED573F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8093879" y="2906973"/>
            <a:ext cx="3715224" cy="2961564"/>
          </a:xfrm>
        </p:spPr>
        <p:txBody>
          <a:bodyPr>
            <a:normAutofit/>
          </a:bodyPr>
          <a:lstStyle>
            <a:lvl1pPr marL="0" indent="0" algn="ctr">
              <a:spcAft>
                <a:spcPts val="300"/>
              </a:spcAft>
              <a:buNone/>
              <a:defRPr sz="1800"/>
            </a:lvl1pPr>
            <a:lvl2pPr marL="457200" indent="0" algn="ctr">
              <a:spcAft>
                <a:spcPts val="300"/>
              </a:spcAft>
              <a:buNone/>
              <a:defRPr sz="1600"/>
            </a:lvl2pPr>
            <a:lvl3pPr marL="914400" indent="0" algn="ctr">
              <a:spcAft>
                <a:spcPts val="300"/>
              </a:spcAft>
              <a:buNone/>
              <a:defRPr sz="1400"/>
            </a:lvl3pPr>
            <a:lvl4pPr marL="1371600" indent="0" algn="ctr">
              <a:spcAft>
                <a:spcPts val="300"/>
              </a:spcAft>
              <a:buNone/>
              <a:defRPr sz="1200"/>
            </a:lvl4pPr>
            <a:lvl5pPr marL="1828800" indent="0" algn="ctr">
              <a:spcAft>
                <a:spcPts val="300"/>
              </a:spcAft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" name="Picture 1" descr="Icon&#10;&#10;Description automatically generated">
            <a:extLst>
              <a:ext uri="{FF2B5EF4-FFF2-40B4-BE49-F238E27FC236}">
                <a16:creationId xmlns:a16="http://schemas.microsoft.com/office/drawing/2014/main" id="{B9615636-7336-B895-8498-AE0769590D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41038" y="114055"/>
            <a:ext cx="915805" cy="76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325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gradFill>
          <a:gsLst>
            <a:gs pos="100000">
              <a:schemeClr val="accent2"/>
            </a:gs>
            <a:gs pos="35000">
              <a:schemeClr val="tx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F11EDC6-4042-9B41-9829-40C1A03B2DDE}"/>
              </a:ext>
            </a:extLst>
          </p:cNvPr>
          <p:cNvSpPr/>
          <p:nvPr userDrawn="1"/>
        </p:nvSpPr>
        <p:spPr>
          <a:xfrm>
            <a:off x="612634" y="1825625"/>
            <a:ext cx="5181600" cy="4111151"/>
          </a:xfrm>
          <a:prstGeom prst="roundRect">
            <a:avLst>
              <a:gd name="adj" fmla="val 13517"/>
            </a:avLst>
          </a:prstGeom>
          <a:solidFill>
            <a:schemeClr val="bg1"/>
          </a:solidFill>
          <a:ln>
            <a:noFill/>
          </a:ln>
          <a:effectLst>
            <a:outerShdw blurRad="233933" dist="38100" dir="2700000" algn="tl" rotWithShape="0">
              <a:schemeClr val="accent6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CB925D-725D-9D40-A690-BA2FCB38A6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25721" y="365125"/>
            <a:ext cx="9740558" cy="79775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DEE8BD-E916-6649-B50D-2D000281131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010314" y="2265529"/>
            <a:ext cx="4386240" cy="317992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E9716B-DC23-884E-AECE-26BBB5EBE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D2152-1C30-894C-9781-951D3C9748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90B0DA2-E7B0-644B-9A47-82FE4334E0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6400" y="6345555"/>
            <a:ext cx="387899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700">
                <a:solidFill>
                  <a:schemeClr val="tx2">
                    <a:lumMod val="40000"/>
                    <a:lumOff val="60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altLang="en-US">
                <a:ea typeface="ＭＳ Ｐゴシック" panose="020B0600070205080204" pitchFamily="34" charset="-128"/>
              </a:rPr>
              <a:t>© 2023 SailPoint Technologies, Inc. All rights reserved.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521C7368-EFDE-EA49-8C4E-96B84D738163}"/>
              </a:ext>
            </a:extLst>
          </p:cNvPr>
          <p:cNvSpPr/>
          <p:nvPr userDrawn="1"/>
        </p:nvSpPr>
        <p:spPr>
          <a:xfrm>
            <a:off x="6397766" y="1834948"/>
            <a:ext cx="5181600" cy="4111151"/>
          </a:xfrm>
          <a:prstGeom prst="roundRect">
            <a:avLst>
              <a:gd name="adj" fmla="val 13517"/>
            </a:avLst>
          </a:prstGeom>
          <a:solidFill>
            <a:schemeClr val="bg1"/>
          </a:solidFill>
          <a:ln>
            <a:noFill/>
          </a:ln>
          <a:effectLst>
            <a:outerShdw blurRad="233933" dist="38100" dir="2700000" algn="tl" rotWithShape="0">
              <a:schemeClr val="accent6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5020119-07EA-6347-9446-78A596B21BB7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795446" y="2274852"/>
            <a:ext cx="4386240" cy="317992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4BD64F96-1A21-21F2-7A47-CC12E71ED0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41038" y="114055"/>
            <a:ext cx="915805" cy="76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717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F61B9-CCEB-B640-96F9-C9D3B548E9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400" y="457200"/>
            <a:ext cx="4365625" cy="1600200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F54595-A3ED-1D44-9F21-7FA099B68E0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7" y="791569"/>
            <a:ext cx="6653211" cy="506948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27887C-7323-CA40-A9F4-63472FB95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D2152-1C30-894C-9781-951D3C9748D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729B740-78D6-8D48-BA6D-8881485B932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06400" y="6345555"/>
            <a:ext cx="387899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700">
                <a:solidFill>
                  <a:schemeClr val="tx2">
                    <a:lumMod val="40000"/>
                    <a:lumOff val="60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altLang="en-US">
                <a:ea typeface="ＭＳ Ｐゴシック" panose="020B0600070205080204" pitchFamily="34" charset="-128"/>
              </a:rPr>
              <a:t>© 2023 SailPoint Technologies, Inc. All rights reserved.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81D623AB-66A3-974E-987E-157F5444EC3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06400" y="2336800"/>
            <a:ext cx="4365625" cy="353218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F335AE3B-5B5A-DF5F-8982-B9C242C8CC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41038" y="114055"/>
            <a:ext cx="915805" cy="76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427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F553FD-7C76-724A-A15F-86098F2FD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365125"/>
            <a:ext cx="11430000" cy="7977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A67377-BA58-2F42-8B12-39431C9245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6400" y="1613949"/>
            <a:ext cx="11430000" cy="42805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9D02FB-8823-CE47-AA62-CD25D268AE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6400" y="6345555"/>
            <a:ext cx="387899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700">
                <a:solidFill>
                  <a:schemeClr val="tx2">
                    <a:lumMod val="40000"/>
                    <a:lumOff val="60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altLang="en-US">
                <a:ea typeface="ＭＳ Ｐゴシック" panose="020B0600070205080204" pitchFamily="34" charset="-128"/>
              </a:rPr>
              <a:t>© 2023 SailPoint Technologies, Inc. All rights reserved.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5D691F-E5BD-B040-B052-5392F77287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1038" y="6345555"/>
            <a:ext cx="79536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1" i="0">
                <a:solidFill>
                  <a:schemeClr val="accent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fld id="{679D2152-1C30-894C-9781-951D3C9748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19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60" r:id="rId3"/>
    <p:sldLayoutId id="2147483663" r:id="rId4"/>
    <p:sldLayoutId id="2147483650" r:id="rId5"/>
    <p:sldLayoutId id="2147483653" r:id="rId6"/>
    <p:sldLayoutId id="2147483664" r:id="rId7"/>
    <p:sldLayoutId id="2147483652" r:id="rId8"/>
    <p:sldLayoutId id="2147483656" r:id="rId9"/>
    <p:sldLayoutId id="2147483665" r:id="rId10"/>
    <p:sldLayoutId id="2147483657" r:id="rId11"/>
    <p:sldLayoutId id="2147483666" r:id="rId12"/>
    <p:sldLayoutId id="2147483651" r:id="rId13"/>
    <p:sldLayoutId id="2147483667" r:id="rId14"/>
    <p:sldLayoutId id="2147483661" r:id="rId15"/>
    <p:sldLayoutId id="2147483654" r:id="rId16"/>
    <p:sldLayoutId id="2147483655" r:id="rId17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>
          <a:solidFill>
            <a:schemeClr val="tx1"/>
          </a:solidFill>
          <a:latin typeface="Poppins SemiBold" pitchFamily="2" charset="77"/>
          <a:ea typeface="+mj-ea"/>
          <a:cs typeface="Poppins SemiBold" pitchFamily="2" charset="77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300"/>
        </a:spcAft>
        <a:buFont typeface="Arial" panose="020B0604020202020204" pitchFamily="34" charset="0"/>
        <a:buChar char="•"/>
        <a:defRPr sz="2000" b="0" i="0" kern="1200">
          <a:solidFill>
            <a:schemeClr val="tx2"/>
          </a:solidFill>
          <a:latin typeface="Poppins" pitchFamily="2" charset="77"/>
          <a:ea typeface="+mn-ea"/>
          <a:cs typeface="Poppins" pitchFamily="2" charset="77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defRPr sz="1800" b="0" i="0" kern="1200">
          <a:solidFill>
            <a:schemeClr val="tx2"/>
          </a:solidFill>
          <a:latin typeface="Poppins" pitchFamily="2" charset="77"/>
          <a:ea typeface="+mn-ea"/>
          <a:cs typeface="Poppins" pitchFamily="2" charset="77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Poppins" pitchFamily="2" charset="77"/>
          <a:ea typeface="+mn-ea"/>
          <a:cs typeface="Poppins" pitchFamily="2" charset="77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defRPr sz="1400" b="0" i="0" kern="1200">
          <a:solidFill>
            <a:schemeClr val="tx2"/>
          </a:solidFill>
          <a:latin typeface="Poppins" pitchFamily="2" charset="77"/>
          <a:ea typeface="+mn-ea"/>
          <a:cs typeface="Poppins" pitchFamily="2" charset="77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defRPr sz="1400" b="0" i="0" kern="1200">
          <a:solidFill>
            <a:schemeClr val="tx2"/>
          </a:solidFill>
          <a:latin typeface="Poppins" pitchFamily="2" charset="77"/>
          <a:ea typeface="+mn-ea"/>
          <a:cs typeface="Poppins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99D84-DEF3-5821-A743-9A0515F967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54370" y="1990821"/>
            <a:ext cx="7691636" cy="1960559"/>
          </a:xfrm>
        </p:spPr>
        <p:txBody>
          <a:bodyPr>
            <a:noAutofit/>
          </a:bodyPr>
          <a:lstStyle/>
          <a:p>
            <a:r>
              <a:rPr lang="en-US" sz="4400" dirty="0">
                <a:latin typeface="Poppins SemiBold"/>
                <a:cs typeface="Poppins SemiBold"/>
              </a:rPr>
              <a:t>SaaS Connectivity: Roadmap &amp; Introduction</a:t>
            </a:r>
            <a:endParaRPr lang="en-US" sz="44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C198873-1E45-FCAA-E1F5-337F6975B2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64861" y="5142631"/>
            <a:ext cx="2963402" cy="77976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400" dirty="0">
                <a:latin typeface="Poppins"/>
                <a:cs typeface="Poppins"/>
              </a:rPr>
              <a:t>Speaker: </a:t>
            </a:r>
            <a:r>
              <a:rPr lang="en-US" dirty="0" err="1">
                <a:solidFill>
                  <a:schemeClr val="accent3"/>
                </a:solidFill>
                <a:latin typeface="Poppins"/>
                <a:cs typeface="Poppins"/>
              </a:rPr>
              <a:t>Fangming</a:t>
            </a:r>
            <a:r>
              <a:rPr lang="en-US" dirty="0">
                <a:solidFill>
                  <a:schemeClr val="accent3"/>
                </a:solidFill>
                <a:latin typeface="Poppins"/>
                <a:cs typeface="Poppins"/>
              </a:rPr>
              <a:t> Ning</a:t>
            </a:r>
            <a:r>
              <a:rPr lang="en-US" sz="1400" dirty="0">
                <a:latin typeface="Poppins"/>
                <a:cs typeface="Poppins"/>
              </a:rPr>
              <a:t>;</a:t>
            </a:r>
            <a:br>
              <a:rPr lang="en-US" sz="1400" dirty="0"/>
            </a:br>
            <a:r>
              <a:rPr lang="en-US" sz="1400" dirty="0">
                <a:latin typeface="Poppins"/>
                <a:cs typeface="Poppins"/>
              </a:rPr>
              <a:t>title: </a:t>
            </a:r>
            <a:r>
              <a:rPr lang="en-US" dirty="0">
                <a:latin typeface="Poppins"/>
                <a:cs typeface="Poppins"/>
              </a:rPr>
              <a:t>Staff Software Engineer;</a:t>
            </a:r>
            <a:br>
              <a:rPr lang="en-US" dirty="0">
                <a:latin typeface="Poppins"/>
                <a:cs typeface="Poppins"/>
              </a:rPr>
            </a:br>
            <a:r>
              <a:rPr lang="en-US" dirty="0">
                <a:latin typeface="Poppins"/>
                <a:cs typeface="Poppins"/>
              </a:rPr>
              <a:t>company</a:t>
            </a:r>
            <a:r>
              <a:rPr lang="en-US" sz="1400" dirty="0">
                <a:latin typeface="Poppins"/>
                <a:cs typeface="Poppins"/>
              </a:rPr>
              <a:t>: </a:t>
            </a:r>
            <a:r>
              <a:rPr lang="en-US" dirty="0">
                <a:latin typeface="Poppins"/>
                <a:cs typeface="Poppins"/>
              </a:rPr>
              <a:t>SailPoint</a:t>
            </a:r>
            <a:r>
              <a:rPr lang="en-US" sz="1400" dirty="0">
                <a:latin typeface="Poppins"/>
                <a:cs typeface="Poppins"/>
              </a:rPr>
              <a:t>;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590712C-3725-76B2-D290-D6D8454EFD5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05167" y="5142631"/>
            <a:ext cx="2929500" cy="77976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400" dirty="0">
                <a:latin typeface="Poppins"/>
                <a:cs typeface="Poppins"/>
              </a:rPr>
              <a:t>Speaker: </a:t>
            </a:r>
            <a:r>
              <a:rPr lang="en-US" dirty="0">
                <a:solidFill>
                  <a:schemeClr val="accent3"/>
                </a:solidFill>
                <a:latin typeface="Poppins"/>
                <a:cs typeface="Poppins"/>
              </a:rPr>
              <a:t>Bryant</a:t>
            </a:r>
            <a:r>
              <a:rPr lang="en-US" sz="1400" dirty="0">
                <a:solidFill>
                  <a:schemeClr val="accent3"/>
                </a:solidFill>
                <a:latin typeface="Poppins"/>
                <a:cs typeface="Poppins"/>
              </a:rPr>
              <a:t> </a:t>
            </a:r>
            <a:r>
              <a:rPr lang="en-US" dirty="0">
                <a:solidFill>
                  <a:schemeClr val="accent3"/>
                </a:solidFill>
                <a:latin typeface="Poppins"/>
                <a:cs typeface="Poppins"/>
              </a:rPr>
              <a:t>Wong</a:t>
            </a:r>
            <a:r>
              <a:rPr lang="en-US" sz="1400" dirty="0">
                <a:latin typeface="Poppins"/>
                <a:cs typeface="Poppins"/>
              </a:rPr>
              <a:t>;</a:t>
            </a:r>
            <a:br>
              <a:rPr lang="en-US" sz="1400" dirty="0"/>
            </a:br>
            <a:r>
              <a:rPr lang="en-US" sz="1400" dirty="0">
                <a:latin typeface="Poppins"/>
                <a:cs typeface="Poppins"/>
              </a:rPr>
              <a:t>title: </a:t>
            </a:r>
            <a:r>
              <a:rPr lang="en-US" dirty="0">
                <a:latin typeface="Poppins"/>
                <a:cs typeface="Poppins"/>
              </a:rPr>
              <a:t>Sr. Product Manager</a:t>
            </a:r>
            <a:r>
              <a:rPr lang="en-US" sz="1400" dirty="0">
                <a:latin typeface="Poppins"/>
                <a:cs typeface="Poppins"/>
              </a:rPr>
              <a:t>;</a:t>
            </a:r>
            <a:br>
              <a:rPr lang="en-US" sz="1400" dirty="0"/>
            </a:br>
            <a:r>
              <a:rPr lang="en-US" sz="1400" dirty="0">
                <a:latin typeface="Poppins"/>
                <a:cs typeface="Poppins"/>
              </a:rPr>
              <a:t>company: </a:t>
            </a:r>
            <a:r>
              <a:rPr lang="en-US" dirty="0">
                <a:latin typeface="Poppins"/>
                <a:cs typeface="Poppins"/>
              </a:rPr>
              <a:t>SailPoint</a:t>
            </a:r>
            <a:r>
              <a:rPr lang="en-US" sz="1400" dirty="0">
                <a:latin typeface="Poppins"/>
                <a:cs typeface="Poppins"/>
              </a:rPr>
              <a:t>;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ACEABFE-EA0A-2340-6DDE-50D1FECB80A7}"/>
              </a:ext>
            </a:extLst>
          </p:cNvPr>
          <p:cNvSpPr/>
          <p:nvPr/>
        </p:nvSpPr>
        <p:spPr>
          <a:xfrm>
            <a:off x="3854370" y="4908995"/>
            <a:ext cx="1115005" cy="1115005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7768657-7D81-5E32-951B-87FA616B1B23}"/>
              </a:ext>
            </a:extLst>
          </p:cNvPr>
          <p:cNvSpPr/>
          <p:nvPr/>
        </p:nvSpPr>
        <p:spPr>
          <a:xfrm>
            <a:off x="7885649" y="4972060"/>
            <a:ext cx="1115005" cy="1115005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oppins" pitchFamily="2" charset="7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480712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362FB3D-DF17-8D27-7E0E-6CA8229B1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D2152-1C30-894C-9781-951D3C9748DF}" type="slidenum">
              <a:rPr lang="en-US" smtClean="0"/>
              <a:t>10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5DC99E-286C-678A-1C61-10D88CC0E70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© 2023 SailPoint Technologies, Inc. All rights reserved.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6" name="Graphic 5" descr="SailPoint">
            <a:extLst>
              <a:ext uri="{FF2B5EF4-FFF2-40B4-BE49-F238E27FC236}">
                <a16:creationId xmlns:a16="http://schemas.microsoft.com/office/drawing/2014/main" id="{412E68D0-EED9-3551-5FC0-5C5D56DDD3B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52835" y="1715262"/>
            <a:ext cx="2686330" cy="953855"/>
          </a:xfrm>
          <a:prstGeom prst="rect">
            <a:avLst/>
          </a:prstGeom>
        </p:spPr>
      </p:pic>
      <p:pic>
        <p:nvPicPr>
          <p:cNvPr id="8" name="Picture 7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67F51C1E-5126-7A85-CB60-69A7FFA65B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1072" y="2496662"/>
            <a:ext cx="2163097" cy="1795225"/>
          </a:xfrm>
          <a:prstGeom prst="rect">
            <a:avLst/>
          </a:prstGeom>
        </p:spPr>
      </p:pic>
      <p:pic>
        <p:nvPicPr>
          <p:cNvPr id="10" name="Picture 9" descr="Chart, histogram&#10;&#10;Description automatically generated">
            <a:extLst>
              <a:ext uri="{FF2B5EF4-FFF2-40B4-BE49-F238E27FC236}">
                <a16:creationId xmlns:a16="http://schemas.microsoft.com/office/drawing/2014/main" id="{AF7FAFF6-650B-2857-ED7D-3B0B35E6F9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9407" y="2496662"/>
            <a:ext cx="2163097" cy="1795225"/>
          </a:xfrm>
          <a:prstGeom prst="rect">
            <a:avLst/>
          </a:prstGeom>
        </p:spPr>
      </p:pic>
      <p:sp>
        <p:nvSpPr>
          <p:cNvPr id="11" name="Title 5">
            <a:extLst>
              <a:ext uri="{FF2B5EF4-FFF2-40B4-BE49-F238E27FC236}">
                <a16:creationId xmlns:a16="http://schemas.microsoft.com/office/drawing/2014/main" id="{ABF4BD4E-E703-E9BC-B809-876288039522}"/>
              </a:ext>
            </a:extLst>
          </p:cNvPr>
          <p:cNvSpPr txBox="1">
            <a:spLocks/>
          </p:cNvSpPr>
          <p:nvPr/>
        </p:nvSpPr>
        <p:spPr>
          <a:xfrm>
            <a:off x="831850" y="2973010"/>
            <a:ext cx="10515600" cy="101498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Poppins SemiBold" pitchFamily="2" charset="77"/>
                <a:ea typeface="+mj-ea"/>
                <a:cs typeface="Poppins SemiBold" pitchFamily="2" charset="77"/>
              </a:defRPr>
            </a:lvl1pPr>
          </a:lstStyle>
          <a:p>
            <a:pPr algn="ctr"/>
            <a:r>
              <a:rPr lang="en-US" sz="5400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624435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8D55F36-846C-044E-8F97-EF500A1A7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2F7190-EE1D-4B4E-9393-369B9ADF1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D2152-1C30-894C-9781-951D3C9748DF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D0338C-B678-784E-B846-D4A5E0F7B7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© 2023 SailPoint Technologies, Inc. All rights reserved.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graphicFrame>
        <p:nvGraphicFramePr>
          <p:cNvPr id="8" name="Table 4">
            <a:extLst>
              <a:ext uri="{FF2B5EF4-FFF2-40B4-BE49-F238E27FC236}">
                <a16:creationId xmlns:a16="http://schemas.microsoft.com/office/drawing/2014/main" id="{13ADC894-EC4D-CA48-B5A2-D445BD6AC6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4070136"/>
              </p:ext>
            </p:extLst>
          </p:nvPr>
        </p:nvGraphicFramePr>
        <p:xfrm>
          <a:off x="4449170" y="1351128"/>
          <a:ext cx="6591868" cy="205942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64999">
                  <a:extLst>
                    <a:ext uri="{9D8B030D-6E8A-4147-A177-3AD203B41FA5}">
                      <a16:colId xmlns:a16="http://schemas.microsoft.com/office/drawing/2014/main" val="3482971295"/>
                    </a:ext>
                  </a:extLst>
                </a:gridCol>
                <a:gridCol w="3226869">
                  <a:extLst>
                    <a:ext uri="{9D8B030D-6E8A-4147-A177-3AD203B41FA5}">
                      <a16:colId xmlns:a16="http://schemas.microsoft.com/office/drawing/2014/main" val="245915264"/>
                    </a:ext>
                  </a:extLst>
                </a:gridCol>
              </a:tblGrid>
              <a:tr h="512785">
                <a:tc>
                  <a:txBody>
                    <a:bodyPr/>
                    <a:lstStyle/>
                    <a:p>
                      <a:r>
                        <a:rPr lang="en-US" b="1" i="0" dirty="0">
                          <a:solidFill>
                            <a:schemeClr val="accent6"/>
                          </a:solidFill>
                          <a:latin typeface="Poppins SemiBold"/>
                          <a:cs typeface="Poppins SemiBold"/>
                        </a:rPr>
                        <a:t>New toolkit and Why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dirty="0">
                          <a:solidFill>
                            <a:schemeClr val="accent6"/>
                          </a:solidFill>
                        </a:rPr>
                        <a:t>Bryant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02457309"/>
                  </a:ext>
                </a:extLst>
              </a:tr>
              <a:tr h="51554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b="1" i="0" dirty="0">
                          <a:solidFill>
                            <a:schemeClr val="accent6"/>
                          </a:solidFill>
                          <a:latin typeface="Poppins SemiBold"/>
                          <a:cs typeface="Poppins SemiBold"/>
                        </a:rPr>
                        <a:t>Roadmap</a:t>
                      </a:r>
                    </a:p>
                  </a:txBody>
                  <a:tcPr anchor="ctr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dirty="0">
                          <a:solidFill>
                            <a:schemeClr val="accent6"/>
                          </a:solidFill>
                        </a:rPr>
                        <a:t>Bryant</a:t>
                      </a:r>
                    </a:p>
                  </a:txBody>
                  <a:tcPr anchor="ctr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15168636"/>
                  </a:ext>
                </a:extLst>
              </a:tr>
              <a:tr h="51554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b="1" i="0" dirty="0">
                          <a:solidFill>
                            <a:schemeClr val="accent6"/>
                          </a:solidFill>
                          <a:latin typeface="Poppins SemiBold"/>
                          <a:cs typeface="Poppins SemiBold"/>
                        </a:rPr>
                        <a:t>Demo</a:t>
                      </a:r>
                      <a:endParaRPr lang="en-US" b="1" i="0" dirty="0">
                        <a:solidFill>
                          <a:schemeClr val="accent6"/>
                        </a:solidFill>
                        <a:latin typeface="Poppins SemiBold" pitchFamily="2" charset="77"/>
                        <a:cs typeface="Poppins SemiBold" pitchFamily="2" charset="7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err="1">
                          <a:solidFill>
                            <a:schemeClr val="accent6"/>
                          </a:solidFill>
                        </a:rPr>
                        <a:t>Fangming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76531433"/>
                  </a:ext>
                </a:extLst>
              </a:tr>
              <a:tr h="515548"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b="1" i="0" dirty="0">
                        <a:solidFill>
                          <a:schemeClr val="accent6"/>
                        </a:solidFill>
                        <a:latin typeface="Poppins SemiBold"/>
                        <a:cs typeface="Poppins SemiBold"/>
                      </a:endParaRPr>
                    </a:p>
                  </a:txBody>
                  <a:tcPr anchor="ctr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100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484952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1985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81DE79-9A9C-7A4B-972F-96BCAA755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D2152-1C30-894C-9781-951D3C9748DF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91D0FC-D170-6847-B527-34CAC0AD9A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en-US"/>
              <a:t>© 2023 SailPoint Technologies, Inc. All rights reserved.</a:t>
            </a:r>
            <a:endParaRPr lang="en-US" alt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8732F8-406D-E340-9586-407C6C5A3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>
                <a:latin typeface="Poppins SemiBold"/>
                <a:cs typeface="Poppins SemiBold"/>
              </a:rPr>
              <a:t>Expanding your toolkit for connector development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E9D2AB-4586-C370-8969-A4C247A441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1659" y="4021459"/>
            <a:ext cx="718509" cy="13140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A7BB74D-17E6-00FF-4721-6018772E76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1027" y="1636801"/>
            <a:ext cx="676635" cy="691013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B83FF4DE-5C03-48A4-61DF-51F27983B5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5266" y="1852364"/>
            <a:ext cx="835865" cy="502310"/>
          </a:xfrm>
          <a:prstGeom prst="rect">
            <a:avLst/>
          </a:prstGeom>
        </p:spPr>
      </p:pic>
      <p:cxnSp>
        <p:nvCxnSpPr>
          <p:cNvPr id="11" name="Connector: Curved 10">
            <a:extLst>
              <a:ext uri="{FF2B5EF4-FFF2-40B4-BE49-F238E27FC236}">
                <a16:creationId xmlns:a16="http://schemas.microsoft.com/office/drawing/2014/main" id="{9FDC3AFE-3DCD-7364-4740-46671A24189C}"/>
              </a:ext>
            </a:extLst>
          </p:cNvPr>
          <p:cNvCxnSpPr/>
          <p:nvPr/>
        </p:nvCxnSpPr>
        <p:spPr>
          <a:xfrm flipH="1" flipV="1">
            <a:off x="4578844" y="2098528"/>
            <a:ext cx="5085161" cy="2697191"/>
          </a:xfrm>
          <a:prstGeom prst="curvedConnector3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5">
            <a:extLst>
              <a:ext uri="{FF2B5EF4-FFF2-40B4-BE49-F238E27FC236}">
                <a16:creationId xmlns:a16="http://schemas.microsoft.com/office/drawing/2014/main" id="{46DC1460-1A68-0A77-FB70-5D821250EC48}"/>
              </a:ext>
            </a:extLst>
          </p:cNvPr>
          <p:cNvSpPr txBox="1"/>
          <p:nvPr/>
        </p:nvSpPr>
        <p:spPr>
          <a:xfrm>
            <a:off x="9497619" y="4019450"/>
            <a:ext cx="1173780" cy="58477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cs typeface="Calibri"/>
              </a:rPr>
              <a:t>2017</a:t>
            </a:r>
          </a:p>
        </p:txBody>
      </p:sp>
      <p:sp>
        <p:nvSpPr>
          <p:cNvPr id="13" name="TextBox 6">
            <a:extLst>
              <a:ext uri="{FF2B5EF4-FFF2-40B4-BE49-F238E27FC236}">
                <a16:creationId xmlns:a16="http://schemas.microsoft.com/office/drawing/2014/main" id="{30A4356C-B8E5-F265-8F9B-E4983B96A749}"/>
              </a:ext>
            </a:extLst>
          </p:cNvPr>
          <p:cNvSpPr txBox="1"/>
          <p:nvPr/>
        </p:nvSpPr>
        <p:spPr>
          <a:xfrm>
            <a:off x="4181313" y="1269392"/>
            <a:ext cx="1214633" cy="58477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cs typeface="Calibri"/>
              </a:rPr>
              <a:t>2022</a:t>
            </a: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B15C48F6-84E5-F6BA-45BA-26E63450D38D}"/>
              </a:ext>
            </a:extLst>
          </p:cNvPr>
          <p:cNvSpPr txBox="1"/>
          <p:nvPr/>
        </p:nvSpPr>
        <p:spPr>
          <a:xfrm>
            <a:off x="1359152" y="2594801"/>
            <a:ext cx="3986761" cy="64633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cs typeface="Calibri"/>
              </a:rPr>
              <a:t>SaaS Connectivity</a:t>
            </a:r>
            <a:endParaRPr lang="en-US" dirty="0"/>
          </a:p>
          <a:p>
            <a:pPr algn="ctr"/>
            <a:r>
              <a:rPr lang="en-US" b="1" dirty="0">
                <a:cs typeface="Calibri"/>
              </a:rPr>
              <a:t>SDK, CLI, Docs, and Sample Connectors</a:t>
            </a:r>
            <a:endParaRPr lang="en-US"/>
          </a:p>
        </p:txBody>
      </p:sp>
      <p:sp>
        <p:nvSpPr>
          <p:cNvPr id="15" name="TextBox 8">
            <a:extLst>
              <a:ext uri="{FF2B5EF4-FFF2-40B4-BE49-F238E27FC236}">
                <a16:creationId xmlns:a16="http://schemas.microsoft.com/office/drawing/2014/main" id="{C24DF708-4637-1621-5096-A6C6F7C76580}"/>
              </a:ext>
            </a:extLst>
          </p:cNvPr>
          <p:cNvSpPr txBox="1"/>
          <p:nvPr/>
        </p:nvSpPr>
        <p:spPr>
          <a:xfrm>
            <a:off x="756425" y="3748668"/>
            <a:ext cx="5930590" cy="92333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har char="•"/>
            </a:pPr>
            <a:r>
              <a:rPr lang="en-US" dirty="0">
                <a:cs typeface="Arial"/>
              </a:rPr>
              <a:t> Operates entirely in the cloud &gt; </a:t>
            </a:r>
            <a:r>
              <a:rPr lang="en-US" sz="1200" dirty="0">
                <a:cs typeface="Arial"/>
              </a:rPr>
              <a:t>VA not required</a:t>
            </a:r>
          </a:p>
          <a:p>
            <a:pPr>
              <a:buChar char="•"/>
            </a:pPr>
            <a:r>
              <a:rPr lang="en-US" dirty="0">
                <a:cs typeface="Arial"/>
              </a:rPr>
              <a:t> Rapid development &gt; </a:t>
            </a:r>
            <a:r>
              <a:rPr lang="en-US" sz="1200" dirty="0">
                <a:cs typeface="Arial"/>
              </a:rPr>
              <a:t>Over 18 new connectors built with it</a:t>
            </a:r>
            <a:endParaRPr lang="en-US" sz="1200" dirty="0">
              <a:ea typeface="Calibri"/>
              <a:cs typeface="Arial"/>
            </a:endParaRPr>
          </a:p>
          <a:p>
            <a:pPr>
              <a:buFont typeface="Arial"/>
              <a:buChar char="•"/>
            </a:pPr>
            <a:r>
              <a:rPr lang="en-US" dirty="0">
                <a:ea typeface="Calibri"/>
                <a:cs typeface="Arial"/>
              </a:rPr>
              <a:t> Community &gt; </a:t>
            </a:r>
            <a:r>
              <a:rPr lang="en-US" sz="1200" dirty="0">
                <a:ea typeface="Calibri"/>
                <a:cs typeface="Arial"/>
              </a:rPr>
              <a:t>Access to rich content and support</a:t>
            </a:r>
            <a:endParaRPr lang="en-US" sz="1200">
              <a:ea typeface="+mn-lt"/>
              <a:cs typeface="Arial"/>
            </a:endParaRPr>
          </a:p>
        </p:txBody>
      </p:sp>
      <p:sp>
        <p:nvSpPr>
          <p:cNvPr id="16" name="TextBox 1">
            <a:extLst>
              <a:ext uri="{FF2B5EF4-FFF2-40B4-BE49-F238E27FC236}">
                <a16:creationId xmlns:a16="http://schemas.microsoft.com/office/drawing/2014/main" id="{149F3FA4-18DD-16A2-1BBA-54BFB8E77A14}"/>
              </a:ext>
            </a:extLst>
          </p:cNvPr>
          <p:cNvSpPr txBox="1"/>
          <p:nvPr/>
        </p:nvSpPr>
        <p:spPr>
          <a:xfrm>
            <a:off x="9573709" y="5435732"/>
            <a:ext cx="2678422" cy="64633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err="1">
                <a:cs typeface="Calibri"/>
              </a:rPr>
              <a:t>OpenConnector</a:t>
            </a:r>
            <a:r>
              <a:rPr lang="en-US" b="1" dirty="0">
                <a:cs typeface="Calibri"/>
              </a:rPr>
              <a:t> Framework</a:t>
            </a:r>
          </a:p>
        </p:txBody>
      </p:sp>
    </p:spTree>
    <p:extLst>
      <p:ext uri="{BB962C8B-B14F-4D97-AF65-F5344CB8AC3E}">
        <p14:creationId xmlns:p14="http://schemas.microsoft.com/office/powerpoint/2010/main" val="3113969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81DE79-9A9C-7A4B-972F-96BCAA755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D2152-1C30-894C-9781-951D3C9748D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91D0FC-D170-6847-B527-34CAC0AD9A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en-US"/>
              <a:t>© 2023 SailPoint Technologies, Inc. All rights reserved.</a:t>
            </a:r>
            <a:endParaRPr lang="en-US" alt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8732F8-406D-E340-9586-407C6C5A3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 with On-prem sources</a:t>
            </a:r>
          </a:p>
        </p:txBody>
      </p:sp>
      <p:pic>
        <p:nvPicPr>
          <p:cNvPr id="11" name="Content Placeholder 10" descr="Diagram&#10;&#10;Description automatically generated">
            <a:extLst>
              <a:ext uri="{FF2B5EF4-FFF2-40B4-BE49-F238E27FC236}">
                <a16:creationId xmlns:a16="http://schemas.microsoft.com/office/drawing/2014/main" id="{54F52040-92BA-8212-D39E-C58A51AAB7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2918" y="1972493"/>
            <a:ext cx="8264903" cy="3435530"/>
          </a:xfrm>
        </p:spPr>
      </p:pic>
    </p:spTree>
    <p:extLst>
      <p:ext uri="{BB962C8B-B14F-4D97-AF65-F5344CB8AC3E}">
        <p14:creationId xmlns:p14="http://schemas.microsoft.com/office/powerpoint/2010/main" val="1141026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81DE79-9A9C-7A4B-972F-96BCAA755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D2152-1C30-894C-9781-951D3C9748DF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91D0FC-D170-6847-B527-34CAC0AD9A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en-US"/>
              <a:t>© 2023 SailPoint Technologies, Inc. All rights reserved.</a:t>
            </a:r>
            <a:endParaRPr lang="en-US" altLang="en-US" dirty="0"/>
          </a:p>
        </p:txBody>
      </p:sp>
      <p:pic>
        <p:nvPicPr>
          <p:cNvPr id="6" name="Content Placeholder 5" descr="Diagram&#10;&#10;Description automatically generated">
            <a:extLst>
              <a:ext uri="{FF2B5EF4-FFF2-40B4-BE49-F238E27FC236}">
                <a16:creationId xmlns:a16="http://schemas.microsoft.com/office/drawing/2014/main" id="{89064935-BDFF-1179-CCEA-D4B11AD5AF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6448" y="1417604"/>
            <a:ext cx="11052270" cy="42799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18732F8-406D-E340-9586-407C6C5A3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 with SaaS sources</a:t>
            </a:r>
          </a:p>
        </p:txBody>
      </p:sp>
    </p:spTree>
    <p:extLst>
      <p:ext uri="{BB962C8B-B14F-4D97-AF65-F5344CB8AC3E}">
        <p14:creationId xmlns:p14="http://schemas.microsoft.com/office/powerpoint/2010/main" val="4086617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81DE79-9A9C-7A4B-972F-96BCAA755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D2152-1C30-894C-9781-951D3C9748DF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91D0FC-D170-6847-B527-34CAC0AD9A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en-US"/>
              <a:t>© 2023 SailPoint Technologies, Inc. All rights reserved.</a:t>
            </a:r>
            <a:endParaRPr lang="en-US" alt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8732F8-406D-E340-9586-407C6C5A3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SaaS Connectivity</a:t>
            </a:r>
          </a:p>
        </p:txBody>
      </p:sp>
      <p:pic>
        <p:nvPicPr>
          <p:cNvPr id="9" name="Content Placeholder 8" descr="Diagram&#10;&#10;Description automatically generated">
            <a:extLst>
              <a:ext uri="{FF2B5EF4-FFF2-40B4-BE49-F238E27FC236}">
                <a16:creationId xmlns:a16="http://schemas.microsoft.com/office/drawing/2014/main" id="{0555D91C-AE26-11A4-53B7-ADAF1F707D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5812" y="1614488"/>
            <a:ext cx="8971176" cy="4279900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D1D5341-AB93-306E-3EEA-24F88199CB56}"/>
              </a:ext>
            </a:extLst>
          </p:cNvPr>
          <p:cNvSpPr/>
          <p:nvPr/>
        </p:nvSpPr>
        <p:spPr>
          <a:xfrm>
            <a:off x="2254588" y="2610577"/>
            <a:ext cx="1968403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ABE8F0-360B-DFD7-684F-02757FBE9BA5}"/>
              </a:ext>
            </a:extLst>
          </p:cNvPr>
          <p:cNvSpPr txBox="1"/>
          <p:nvPr/>
        </p:nvSpPr>
        <p:spPr>
          <a:xfrm>
            <a:off x="2184788" y="2570988"/>
            <a:ext cx="26260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>
                <a:solidFill>
                  <a:schemeClr val="accent4"/>
                </a:solidFill>
              </a:rPr>
              <a:t>SaaS Connectivity Platform</a:t>
            </a:r>
          </a:p>
        </p:txBody>
      </p:sp>
    </p:spTree>
    <p:extLst>
      <p:ext uri="{BB962C8B-B14F-4D97-AF65-F5344CB8AC3E}">
        <p14:creationId xmlns:p14="http://schemas.microsoft.com/office/powerpoint/2010/main" val="1067628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81DE79-9A9C-7A4B-972F-96BCAA755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D2152-1C30-894C-9781-951D3C9748DF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91D0FC-D170-6847-B527-34CAC0AD9A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en-US"/>
              <a:t>© 2023 SailPoint Technologies, Inc. All rights reserved.</a:t>
            </a:r>
            <a:endParaRPr lang="en-US" alt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8732F8-406D-E340-9586-407C6C5A3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dirty="0">
                <a:latin typeface="Poppins SemiBold"/>
                <a:cs typeface="Poppins SemiBold"/>
              </a:rPr>
              <a:t>Future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6737DE-BCC1-E759-75CA-97210B9E88C3}"/>
              </a:ext>
            </a:extLst>
          </p:cNvPr>
          <p:cNvSpPr txBox="1"/>
          <p:nvPr/>
        </p:nvSpPr>
        <p:spPr>
          <a:xfrm>
            <a:off x="830971" y="2276888"/>
            <a:ext cx="4892748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chemeClr val="accent6"/>
                </a:solidFill>
                <a:cs typeface="Poppins"/>
              </a:rPr>
              <a:t>Delta Aggregations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chemeClr val="accent6"/>
                </a:solidFill>
                <a:cs typeface="Poppins"/>
              </a:rPr>
              <a:t>Web Services Connector 2.0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chemeClr val="accent6"/>
                </a:solidFill>
                <a:cs typeface="Poppins"/>
              </a:rPr>
              <a:t>Support for on-prem systems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chemeClr val="accent6"/>
                </a:solidFill>
                <a:cs typeface="Poppins"/>
              </a:rPr>
              <a:t>Support for Async updates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chemeClr val="accent6"/>
                </a:solidFill>
                <a:cs typeface="Poppins"/>
              </a:rPr>
              <a:t>… and more!</a:t>
            </a:r>
          </a:p>
        </p:txBody>
      </p:sp>
    </p:spTree>
    <p:extLst>
      <p:ext uri="{BB962C8B-B14F-4D97-AF65-F5344CB8AC3E}">
        <p14:creationId xmlns:p14="http://schemas.microsoft.com/office/powerpoint/2010/main" val="3183451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81DE79-9A9C-7A4B-972F-96BCAA755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D2152-1C30-894C-9781-951D3C9748DF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91D0FC-D170-6847-B527-34CAC0AD9A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en-US" dirty="0"/>
              <a:t>© 2023 SailPoint Technologies, Inc. All rights reserved.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8732F8-406D-E340-9586-407C6C5A3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Roadmap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E8E92665-37A7-EBC6-BC62-7A4CB508B3F8}"/>
              </a:ext>
            </a:extLst>
          </p:cNvPr>
          <p:cNvSpPr/>
          <p:nvPr/>
        </p:nvSpPr>
        <p:spPr>
          <a:xfrm>
            <a:off x="662504" y="3347049"/>
            <a:ext cx="10842730" cy="408317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FB711BF-0F8C-5261-ACA4-125B7BAC3A8E}"/>
              </a:ext>
            </a:extLst>
          </p:cNvPr>
          <p:cNvGrpSpPr/>
          <p:nvPr/>
        </p:nvGrpSpPr>
        <p:grpSpPr>
          <a:xfrm>
            <a:off x="876073" y="2011561"/>
            <a:ext cx="1791837" cy="2004902"/>
            <a:chOff x="876073" y="2011561"/>
            <a:chExt cx="1791837" cy="2004902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72AB508-B162-351A-91D6-D652780FF3F3}"/>
                </a:ext>
              </a:extLst>
            </p:cNvPr>
            <p:cNvGrpSpPr/>
            <p:nvPr/>
          </p:nvGrpSpPr>
          <p:grpSpPr>
            <a:xfrm>
              <a:off x="1102667" y="2011561"/>
              <a:ext cx="1565243" cy="1623035"/>
              <a:chOff x="2731015" y="2011561"/>
              <a:chExt cx="1565243" cy="1623035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19E8A650-3CD3-524E-899D-A17C8C0A6EB8}"/>
                  </a:ext>
                </a:extLst>
              </p:cNvPr>
              <p:cNvSpPr/>
              <p:nvPr/>
            </p:nvSpPr>
            <p:spPr>
              <a:xfrm>
                <a:off x="2731015" y="3467819"/>
                <a:ext cx="166777" cy="166777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DD86B7C-B751-F26F-19FA-E97B811AA47D}"/>
                  </a:ext>
                </a:extLst>
              </p:cNvPr>
              <p:cNvSpPr txBox="1"/>
              <p:nvPr/>
            </p:nvSpPr>
            <p:spPr>
              <a:xfrm>
                <a:off x="2817968" y="2011561"/>
                <a:ext cx="1478290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>
                    <a:solidFill>
                      <a:srgbClr val="00B050"/>
                    </a:solidFill>
                  </a:rPr>
                  <a:t>Q1 2023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900" dirty="0">
                    <a:solidFill>
                      <a:schemeClr val="bg1">
                        <a:lumMod val="50000"/>
                      </a:schemeClr>
                    </a:solidFill>
                  </a:rPr>
                  <a:t>Delta Aggregations</a:t>
                </a:r>
              </a:p>
            </p:txBody>
          </p: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5DC96B1F-B8D4-EBA5-0932-6E165125443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10516" y="2061024"/>
                <a:ext cx="0" cy="1477992"/>
              </a:xfrm>
              <a:prstGeom prst="line">
                <a:avLst/>
              </a:prstGeom>
              <a:ln w="254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762377E-D827-A909-5609-F76D0CFDA00F}"/>
                </a:ext>
              </a:extLst>
            </p:cNvPr>
            <p:cNvSpPr txBox="1"/>
            <p:nvPr/>
          </p:nvSpPr>
          <p:spPr>
            <a:xfrm>
              <a:off x="876073" y="3785631"/>
              <a:ext cx="61427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solidFill>
                    <a:srgbClr val="00B050"/>
                  </a:solidFill>
                </a:rPr>
                <a:t>Q1 2023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655A59D-A8CA-0F0C-7FED-85307D10C0E5}"/>
              </a:ext>
            </a:extLst>
          </p:cNvPr>
          <p:cNvGrpSpPr/>
          <p:nvPr/>
        </p:nvGrpSpPr>
        <p:grpSpPr>
          <a:xfrm>
            <a:off x="9072195" y="3131883"/>
            <a:ext cx="1668405" cy="2013739"/>
            <a:chOff x="9072195" y="3131883"/>
            <a:chExt cx="1668405" cy="2013739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7F742E8-09F2-E61D-01D0-178EA54EF0E3}"/>
                </a:ext>
              </a:extLst>
            </p:cNvPr>
            <p:cNvSpPr txBox="1"/>
            <p:nvPr/>
          </p:nvSpPr>
          <p:spPr>
            <a:xfrm>
              <a:off x="9072195" y="3131883"/>
              <a:ext cx="122982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solidFill>
                    <a:schemeClr val="bg1">
                      <a:lumMod val="75000"/>
                    </a:schemeClr>
                  </a:solidFill>
                </a:rPr>
                <a:t>Q4 2023 &amp; Beyond</a:t>
              </a: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2DD84F7C-E62B-6103-AC31-45D41609AF88}"/>
                </a:ext>
              </a:extLst>
            </p:cNvPr>
            <p:cNvGrpSpPr/>
            <p:nvPr/>
          </p:nvGrpSpPr>
          <p:grpSpPr>
            <a:xfrm>
              <a:off x="9277906" y="3481270"/>
              <a:ext cx="1462694" cy="1664352"/>
              <a:chOff x="7778493" y="3467819"/>
              <a:chExt cx="1462694" cy="1664352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C21221BD-51BE-1F5A-3CBB-30D72AE4777E}"/>
                  </a:ext>
                </a:extLst>
              </p:cNvPr>
              <p:cNvSpPr/>
              <p:nvPr/>
            </p:nvSpPr>
            <p:spPr>
              <a:xfrm>
                <a:off x="7778493" y="3467819"/>
                <a:ext cx="166777" cy="16677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25E9157-ECB8-BB36-1A94-FE1FC3C549D4}"/>
                  </a:ext>
                </a:extLst>
              </p:cNvPr>
              <p:cNvSpPr txBox="1"/>
              <p:nvPr/>
            </p:nvSpPr>
            <p:spPr>
              <a:xfrm>
                <a:off x="7860681" y="4214674"/>
                <a:ext cx="1380506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>
                    <a:solidFill>
                      <a:schemeClr val="bg1">
                        <a:lumMod val="75000"/>
                      </a:schemeClr>
                    </a:solidFill>
                  </a:rPr>
                  <a:t>Q4 &amp; Beyond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900" dirty="0">
                    <a:solidFill>
                      <a:schemeClr val="bg1">
                        <a:lumMod val="50000"/>
                      </a:schemeClr>
                    </a:solidFill>
                  </a:rPr>
                  <a:t>On-prem support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900" dirty="0">
                    <a:solidFill>
                      <a:schemeClr val="bg1">
                        <a:lumMod val="50000"/>
                      </a:schemeClr>
                    </a:solidFill>
                  </a:rPr>
                  <a:t>Async/Webhooks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endParaRPr lang="en-US" sz="900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endParaRPr lang="en-US" sz="9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9B055998-26C3-5A1F-E72A-DE622C1C77F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60682" y="3605736"/>
                <a:ext cx="0" cy="1526435"/>
              </a:xfrm>
              <a:prstGeom prst="line">
                <a:avLst/>
              </a:prstGeom>
              <a:solidFill>
                <a:srgbClr val="00B0F0"/>
              </a:solidFill>
              <a:ln w="254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4E18BAE-BE9E-D0FA-9029-0AFAE4E522DF}"/>
              </a:ext>
            </a:extLst>
          </p:cNvPr>
          <p:cNvGrpSpPr/>
          <p:nvPr/>
        </p:nvGrpSpPr>
        <p:grpSpPr>
          <a:xfrm>
            <a:off x="3426436" y="3131883"/>
            <a:ext cx="1636346" cy="2008947"/>
            <a:chOff x="2200542" y="3123224"/>
            <a:chExt cx="1636346" cy="2008947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C5F262C7-0F7B-667B-3B62-8123F0A9B6CF}"/>
                </a:ext>
              </a:extLst>
            </p:cNvPr>
            <p:cNvGrpSpPr/>
            <p:nvPr/>
          </p:nvGrpSpPr>
          <p:grpSpPr>
            <a:xfrm>
              <a:off x="2424008" y="3467819"/>
              <a:ext cx="1412880" cy="1664352"/>
              <a:chOff x="1756193" y="3467819"/>
              <a:chExt cx="1412880" cy="1664352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EAB89ED-6D69-E785-92FE-AFC783A8EC55}"/>
                  </a:ext>
                </a:extLst>
              </p:cNvPr>
              <p:cNvSpPr txBox="1"/>
              <p:nvPr/>
            </p:nvSpPr>
            <p:spPr>
              <a:xfrm>
                <a:off x="1846275" y="4096723"/>
                <a:ext cx="1322798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>
                    <a:solidFill>
                      <a:srgbClr val="00B0F0"/>
                    </a:solidFill>
                  </a:rPr>
                  <a:t>Q2 2023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900" dirty="0">
                    <a:solidFill>
                      <a:schemeClr val="bg1">
                        <a:lumMod val="50000"/>
                      </a:schemeClr>
                    </a:solidFill>
                  </a:rPr>
                  <a:t>Web Services 2.0</a:t>
                </a:r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62352AF0-BA2A-9332-ADD4-3C589524ED8B}"/>
                  </a:ext>
                </a:extLst>
              </p:cNvPr>
              <p:cNvSpPr/>
              <p:nvPr/>
            </p:nvSpPr>
            <p:spPr>
              <a:xfrm>
                <a:off x="1756193" y="3467819"/>
                <a:ext cx="166777" cy="166777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D4AFA0C0-CC51-647C-E94C-7F44734C86A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39581" y="3605736"/>
                <a:ext cx="0" cy="1526435"/>
              </a:xfrm>
              <a:prstGeom prst="line">
                <a:avLst/>
              </a:prstGeom>
              <a:solidFill>
                <a:srgbClr val="00B0F0"/>
              </a:solidFill>
              <a:ln w="254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89BC521-9FB1-7198-FB9C-E802E9EEA83A}"/>
                </a:ext>
              </a:extLst>
            </p:cNvPr>
            <p:cNvSpPr txBox="1"/>
            <p:nvPr/>
          </p:nvSpPr>
          <p:spPr>
            <a:xfrm>
              <a:off x="2200542" y="3123224"/>
              <a:ext cx="64312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solidFill>
                    <a:srgbClr val="00B0F0"/>
                  </a:solidFill>
                </a:rPr>
                <a:t>Q2 2023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1C17D2B-ADE8-C373-0AD9-48C37E4B9B93}"/>
              </a:ext>
            </a:extLst>
          </p:cNvPr>
          <p:cNvGrpSpPr/>
          <p:nvPr/>
        </p:nvGrpSpPr>
        <p:grpSpPr>
          <a:xfrm>
            <a:off x="6502878" y="1949471"/>
            <a:ext cx="1618712" cy="2056170"/>
            <a:chOff x="4871777" y="1949471"/>
            <a:chExt cx="1618712" cy="2056170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0FBD118-7340-5078-CDE7-59DC8F42EAC0}"/>
                </a:ext>
              </a:extLst>
            </p:cNvPr>
            <p:cNvSpPr txBox="1"/>
            <p:nvPr/>
          </p:nvSpPr>
          <p:spPr>
            <a:xfrm>
              <a:off x="4871777" y="3774809"/>
              <a:ext cx="64472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solidFill>
                    <a:srgbClr val="0070C0"/>
                  </a:solidFill>
                </a:rPr>
                <a:t>Q3 2023</a:t>
              </a: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9ED8BD6E-92C0-A2E0-187E-A9E557D1692D}"/>
                </a:ext>
              </a:extLst>
            </p:cNvPr>
            <p:cNvGrpSpPr/>
            <p:nvPr/>
          </p:nvGrpSpPr>
          <p:grpSpPr>
            <a:xfrm>
              <a:off x="5103151" y="1949471"/>
              <a:ext cx="1387338" cy="1656265"/>
              <a:chOff x="6096001" y="1978331"/>
              <a:chExt cx="1387338" cy="1656265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E8773B64-1298-2034-04CE-2196E54390F6}"/>
                  </a:ext>
                </a:extLst>
              </p:cNvPr>
              <p:cNvSpPr/>
              <p:nvPr/>
            </p:nvSpPr>
            <p:spPr>
              <a:xfrm>
                <a:off x="6096001" y="3467819"/>
                <a:ext cx="166777" cy="166777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8B106E9-0057-3D94-751B-FCDB397A2720}"/>
                  </a:ext>
                </a:extLst>
              </p:cNvPr>
              <p:cNvSpPr txBox="1"/>
              <p:nvPr/>
            </p:nvSpPr>
            <p:spPr>
              <a:xfrm>
                <a:off x="6178174" y="1978331"/>
                <a:ext cx="1305165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>
                    <a:solidFill>
                      <a:srgbClr val="0070C0"/>
                    </a:solidFill>
                  </a:rPr>
                  <a:t>Q3 2023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900" dirty="0">
                    <a:solidFill>
                      <a:schemeClr val="bg1">
                        <a:lumMod val="50000"/>
                      </a:schemeClr>
                    </a:solidFill>
                  </a:rPr>
                  <a:t>Log accessibility</a:t>
                </a:r>
              </a:p>
              <a:p>
                <a:endParaRPr lang="en-US" sz="9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C95125B8-9387-90F0-1E79-CCC070CCF7B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78176" y="2040421"/>
                <a:ext cx="0" cy="1477992"/>
              </a:xfrm>
              <a:prstGeom prst="line">
                <a:avLst/>
              </a:prstGeom>
              <a:solidFill>
                <a:srgbClr val="00B0F0"/>
              </a:solidFill>
              <a:ln w="254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4130655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C7C671C-B073-F7E1-1459-C0D39C47E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D2152-1C30-894C-9781-951D3C9748DF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6BB6D1-5B99-1F8E-6929-B87C4B764A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en-US"/>
              <a:t>© 2023 SailPoint Technologies, Inc. All rights reserved.</a:t>
            </a:r>
            <a:endParaRPr lang="en-US" alt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A0070D4-CDCB-A7C7-197C-3FC317A36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F63C04-BCBF-E058-1725-F9022E9E4F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Connector CLI &amp; SDK</a:t>
            </a:r>
          </a:p>
        </p:txBody>
      </p:sp>
    </p:spTree>
    <p:extLst>
      <p:ext uri="{BB962C8B-B14F-4D97-AF65-F5344CB8AC3E}">
        <p14:creationId xmlns:p14="http://schemas.microsoft.com/office/powerpoint/2010/main" val="87554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ailPoint Brand Refresh 2022">
      <a:dk1>
        <a:srgbClr val="0033A1"/>
      </a:dk1>
      <a:lt1>
        <a:srgbClr val="FFFFFF"/>
      </a:lt1>
      <a:dk2>
        <a:srgbClr val="415364"/>
      </a:dk2>
      <a:lt2>
        <a:srgbClr val="DAE1E9"/>
      </a:lt2>
      <a:accent1>
        <a:srgbClr val="0033A1"/>
      </a:accent1>
      <a:accent2>
        <a:srgbClr val="0071CE"/>
      </a:accent2>
      <a:accent3>
        <a:srgbClr val="CC27B0"/>
      </a:accent3>
      <a:accent4>
        <a:srgbClr val="54C0E8"/>
      </a:accent4>
      <a:accent5>
        <a:srgbClr val="93D500"/>
      </a:accent5>
      <a:accent6>
        <a:srgbClr val="415364"/>
      </a:accent6>
      <a:hlink>
        <a:srgbClr val="0563C1"/>
      </a:hlink>
      <a:folHlink>
        <a:srgbClr val="0071CE"/>
      </a:folHlink>
    </a:clrScheme>
    <a:fontScheme name="Poppins">
      <a:majorFont>
        <a:latin typeface="Poppins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 dirty="0" smtClean="0">
            <a:latin typeface="Poppins" pitchFamily="2" charset="77"/>
            <a:cs typeface="Poppins" pitchFamily="2" charset="77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 smtClean="0">
            <a:solidFill>
              <a:schemeClr val="accent6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ailPoint-BrandRefresh-DeckTemplate-20230101" id="{26A88923-18C0-B943-A3DC-832467591790}" vid="{824338BD-429C-7848-B2D3-2CB2216404A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17540</TotalTime>
  <Words>313</Words>
  <Application>Microsoft Office PowerPoint</Application>
  <PresentationFormat>Widescreen</PresentationFormat>
  <Paragraphs>72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Calibri,Sans-Serif</vt:lpstr>
      <vt:lpstr>Poppins</vt:lpstr>
      <vt:lpstr>Arial</vt:lpstr>
      <vt:lpstr>Calibri</vt:lpstr>
      <vt:lpstr>Poppins SemiBold</vt:lpstr>
      <vt:lpstr>Office Theme</vt:lpstr>
      <vt:lpstr>SaaS Connectivity: Roadmap &amp; Introduction</vt:lpstr>
      <vt:lpstr>Agenda</vt:lpstr>
      <vt:lpstr>Expanding your toolkit for connector development</vt:lpstr>
      <vt:lpstr>VA with On-prem sources</vt:lpstr>
      <vt:lpstr>VA with SaaS sources</vt:lpstr>
      <vt:lpstr>SaaS Connectivity</vt:lpstr>
      <vt:lpstr>Future</vt:lpstr>
      <vt:lpstr>Roadmap</vt:lpstr>
      <vt:lpstr>Demo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Cover Slide Title Text</dc:title>
  <dc:creator>Amanda Mohs</dc:creator>
  <cp:lastModifiedBy>Developer Relations Service Account</cp:lastModifiedBy>
  <cp:revision>116</cp:revision>
  <dcterms:created xsi:type="dcterms:W3CDTF">2023-02-02T21:47:43Z</dcterms:created>
  <dcterms:modified xsi:type="dcterms:W3CDTF">2023-03-12T03:32:05Z</dcterms:modified>
</cp:coreProperties>
</file>