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81" r:id="rId3"/>
    <p:sldId id="260" r:id="rId4"/>
    <p:sldId id="296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</p:embeddedFont>
    <p:embeddedFont>
      <p:font typeface="Poppins SemiBold" panose="00000700000000000000" pitchFamily="2" charset="0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1"/>
    <a:srgbClr val="012068"/>
    <a:srgbClr val="5B6670"/>
    <a:srgbClr val="587B89"/>
    <a:srgbClr val="DA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8"/>
    <p:restoredTop sz="95000"/>
  </p:normalViewPr>
  <p:slideViewPr>
    <p:cSldViewPr snapToGrid="0" snapToObjects="1">
      <p:cViewPr varScale="1">
        <p:scale>
          <a:sx n="113" d="100"/>
          <a:sy n="113" d="100"/>
        </p:scale>
        <p:origin x="258" y="108"/>
      </p:cViewPr>
      <p:guideLst/>
    </p:cSldViewPr>
  </p:slideViewPr>
  <p:outlineViewPr>
    <p:cViewPr>
      <p:scale>
        <a:sx n="33" d="100"/>
        <a:sy n="33" d="100"/>
      </p:scale>
      <p:origin x="0" y="-3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76F3D-F7CA-8F48-BB6D-A84A1A1F0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829F4-7E59-B74C-925A-DE36CB4AE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F1F4-0991-B84C-861D-B7370011C2A1}" type="datetimeFigureOut">
              <a:rPr lang="en-US" smtClean="0">
                <a:latin typeface="Poppins" pitchFamily="2" charset="77"/>
                <a:cs typeface="Poppins" pitchFamily="2" charset="77"/>
              </a:rPr>
              <a:t>2/20/2023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8E14B-56F1-E847-8D25-81CE45DBEC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6A38F-CFEE-D940-814D-75B3AE80F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4C0E-60FE-554E-B446-8FC7FA553C40}" type="slidenum">
              <a:rPr lang="en-US" smtClean="0">
                <a:latin typeface="Poppins" pitchFamily="2" charset="77"/>
                <a:cs typeface="Poppins" pitchFamily="2" charset="77"/>
              </a:rPr>
              <a:t>‹#›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685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BE072110-F8D0-154E-BEDF-E5762DEB8768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E90EEE40-52B4-CA4C-9ED3-F79CB8063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itchFamily="2" charset="77"/>
        <a:ea typeface="+mn-ea"/>
        <a:cs typeface="Poppins" pitchFamily="2" charset="77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EEE40-52B4-CA4C-9ED3-F79CB80638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0AE2D81-AC4F-183C-9F40-1DE2F0923A1A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5D1AE4-D85B-EAA6-5922-7B3E6422DBFB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102523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69A54AF-4A96-BDBC-DA01-1F592F9C3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49EA51-1543-3345-8636-E87878D8F2C9}"/>
              </a:ext>
            </a:extLst>
          </p:cNvPr>
          <p:cNvSpPr/>
          <p:nvPr userDrawn="1"/>
        </p:nvSpPr>
        <p:spPr>
          <a:xfrm>
            <a:off x="5510664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E99BA0-834A-814D-AB72-0B55285FD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1556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610D3C1-FA59-BC4E-8ECB-4C207D938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1556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21950D0-95A1-1B4C-BBE5-5F29D9D7CB0A}"/>
              </a:ext>
            </a:extLst>
          </p:cNvPr>
          <p:cNvSpPr/>
          <p:nvPr userDrawn="1"/>
        </p:nvSpPr>
        <p:spPr>
          <a:xfrm>
            <a:off x="8741561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CB673210-ACDE-D244-83C0-C058C1CB01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2453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60098562-9766-A343-AAE4-2AA5CA6289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2453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B87A9B0-1ACB-8F41-9053-0C6FEBEDA5D2}"/>
              </a:ext>
            </a:extLst>
          </p:cNvPr>
          <p:cNvSpPr/>
          <p:nvPr userDrawn="1"/>
        </p:nvSpPr>
        <p:spPr>
          <a:xfrm>
            <a:off x="5510664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00A7A5B1-1256-2D45-BD31-9E01426362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1556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DB52A9D-0173-7E44-9574-913A69EC9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1556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4B90D4-A4D6-B644-BC5C-2943E3E1CC26}"/>
              </a:ext>
            </a:extLst>
          </p:cNvPr>
          <p:cNvSpPr/>
          <p:nvPr userDrawn="1"/>
        </p:nvSpPr>
        <p:spPr>
          <a:xfrm>
            <a:off x="8741561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AA50F97-3992-8D43-A937-B246C518B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2453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36870797-B9C8-164D-A983-E8F84D102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62453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15F6CEA-E6AB-D1A0-3323-FD498574A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F459D-EB72-1043-9F0F-E9CD39910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875405"/>
            <a:ext cx="6521133" cy="4985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26DE32A-0A6B-C3A7-142D-FDF3B642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EB3D90-A6A6-662A-8B27-B61AECC71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1" y="2336800"/>
            <a:ext cx="4191358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5148239" cy="1600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A1850E7-DAFD-B87D-7178-31BEA1BDE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2B824C7-451D-E3C6-2FD2-04C735542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E3F84C-1E46-234A-83CB-CF24452C3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© 2023 SailPoint Technologies, Inc. All rights reserved.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2FF3654-3C95-E557-9A77-741293B2B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 Coding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13465EA-560A-3825-4485-9E16E47D4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387A4E-C9CA-D0F9-DC61-E527D4DCD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271FB5-9C0D-6670-5E97-3010C81693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77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58471"/>
            <a:ext cx="10515600" cy="101498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14399"/>
            <a:ext cx="10515600" cy="12079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F4DC-8A0C-9A49-8FC7-D55AB9750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365125"/>
            <a:ext cx="970280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22E09-30B4-8A42-AB39-5E952EF9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C5BB9F-B32B-5341-9D04-F901957645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D863D0E-59C9-47A7-9FB1-B4C2EF120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B2DB0-39C8-1C40-BE15-DDDE0640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8643-64C5-AF40-B9D9-AAFB07F505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65DF285-1CC2-0C4B-E191-64BA03183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4300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FA180BC-E4D7-8D5E-2755-D63C8EC3D8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6506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43D0179-B16D-2F5F-45FB-E9E15C309599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B72777A-1716-BF7B-C36B-54C7A0CFCBAF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384866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- Developer Days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02509F5-BFF3-A2DD-2BAD-46C234A73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2749" y="346786"/>
            <a:ext cx="3303371" cy="14789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6CA37A-309A-9788-AA83-86E9BA6B4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FCB8F2-5EF1-287E-4DCA-77B1FEBB7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C4B3324-30FA-01B2-FC76-80E4133482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48615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98EE6F9-5D40-DAD0-A595-159C0002075F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49F0E2B-27E4-EFD5-E173-1EC0738CDC49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748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610946"/>
            <a:ext cx="3210257" cy="1636108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BFBFE7-C81D-F046-BF1D-2210155BABAF}"/>
              </a:ext>
            </a:extLst>
          </p:cNvPr>
          <p:cNvSpPr/>
          <p:nvPr userDrawn="1"/>
        </p:nvSpPr>
        <p:spPr>
          <a:xfrm>
            <a:off x="4012443" y="791570"/>
            <a:ext cx="7347708" cy="5199797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48F772E-0B10-3436-4091-2AF650617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3BAE-D05F-1A49-8B85-D379B1E39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65125"/>
            <a:ext cx="10634638" cy="797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A5-A75E-BB45-8976-E756865ED3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400" y="1613949"/>
            <a:ext cx="11430000" cy="42805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947C-C848-734C-B88F-459D6B95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037887-B903-B04E-A6F3-86B82623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9153A4E-97F0-F015-878A-9DE0EF10B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0173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173" y="2505075"/>
            <a:ext cx="5157787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B22AB-6949-F848-A6EB-5D8A98590F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639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2064A-82A7-494B-A926-194686D8D37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639" y="2505075"/>
            <a:ext cx="5183188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160" y="365125"/>
            <a:ext cx="988568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FB9C8B1-05DF-9406-94B6-F257DDC83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104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9104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0" y="365125"/>
            <a:ext cx="977392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DD7127-3FBC-0941-987E-D6515D5BAC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38388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45288EC-BAFB-6A43-BB36-54D9CB8BEF4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38388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0" indent="0" algn="ctr">
              <a:spcAft>
                <a:spcPts val="300"/>
              </a:spcAft>
              <a:buNone/>
              <a:defRPr sz="1600"/>
            </a:lvl2pPr>
            <a:lvl3pPr marL="0" indent="0" algn="ctr">
              <a:spcAft>
                <a:spcPts val="300"/>
              </a:spcAft>
              <a:buNone/>
              <a:defRPr sz="1400"/>
            </a:lvl3pPr>
            <a:lvl4pPr marL="0" indent="0" algn="ctr">
              <a:spcAft>
                <a:spcPts val="300"/>
              </a:spcAft>
              <a:buNone/>
              <a:defRPr sz="1200"/>
            </a:lvl4pPr>
            <a:lvl5pPr marL="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3B7D636-D969-2F4C-9CED-F548C5C74F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93879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7086B62-F2A1-8E46-879C-0BA223ED573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93879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9615636-7336-B895-8498-AE0769590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11EDC6-4042-9B41-9829-40C1A03B2DDE}"/>
              </a:ext>
            </a:extLst>
          </p:cNvPr>
          <p:cNvSpPr/>
          <p:nvPr userDrawn="1"/>
        </p:nvSpPr>
        <p:spPr>
          <a:xfrm>
            <a:off x="612634" y="1825625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B925D-725D-9D40-A690-BA2FCB38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721" y="365125"/>
            <a:ext cx="9740558" cy="7977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E8BD-E916-6649-B50D-2D00028113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0314" y="2265529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716B-DC23-884E-AECE-26BBB5EB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0B0DA2-E7B0-644B-9A47-82FE4334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1C7368-EFDE-EA49-8C4E-96B84D738163}"/>
              </a:ext>
            </a:extLst>
          </p:cNvPr>
          <p:cNvSpPr/>
          <p:nvPr userDrawn="1"/>
        </p:nvSpPr>
        <p:spPr>
          <a:xfrm>
            <a:off x="6397766" y="1834948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020119-07EA-6347-9446-78A596B21BB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795446" y="2274852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BD64F96-1A21-21F2-7A47-CC12E71ED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4595-A3ED-1D44-9F21-7FA099B68E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791569"/>
            <a:ext cx="6653211" cy="5069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335AE3B-5B5A-DF5F-8982-B9C242C8C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553FD-7C76-724A-A15F-86098F2F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1430000" cy="797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67377-BA58-2F42-8B12-39431C92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613949"/>
            <a:ext cx="11430000" cy="428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D02FB-8823-CE47-AA62-CD25D268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691F-E5BD-B040-B052-5392F772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038" y="6345555"/>
            <a:ext cx="7953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3" r:id="rId4"/>
    <p:sldLayoutId id="2147483650" r:id="rId5"/>
    <p:sldLayoutId id="2147483653" r:id="rId6"/>
    <p:sldLayoutId id="2147483664" r:id="rId7"/>
    <p:sldLayoutId id="2147483652" r:id="rId8"/>
    <p:sldLayoutId id="2147483656" r:id="rId9"/>
    <p:sldLayoutId id="2147483665" r:id="rId10"/>
    <p:sldLayoutId id="2147483657" r:id="rId11"/>
    <p:sldLayoutId id="2147483666" r:id="rId12"/>
    <p:sldLayoutId id="2147483651" r:id="rId13"/>
    <p:sldLayoutId id="2147483667" r:id="rId14"/>
    <p:sldLayoutId id="2147483661" r:id="rId15"/>
    <p:sldLayoutId id="2147483654" r:id="rId16"/>
    <p:sldLayoutId id="2147483655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2D27-742E-E343-A1A8-A04459684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Your First Connector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98FE615-FA1B-9B34-C27A-DF39093D49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/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Philip Ellis;</a:t>
            </a:r>
            <a:br>
              <a:rPr lang="en-US" dirty="0"/>
            </a:br>
            <a:r>
              <a:rPr lang="en-US" dirty="0"/>
              <a:t>title: Developer Advocate;</a:t>
            </a:r>
            <a:br>
              <a:rPr lang="en-US" dirty="0"/>
            </a:br>
            <a:r>
              <a:rPr lang="en-US" dirty="0"/>
              <a:t>company: SailPoint;</a:t>
            </a:r>
          </a:p>
        </p:txBody>
      </p:sp>
    </p:spTree>
    <p:extLst>
      <p:ext uri="{BB962C8B-B14F-4D97-AF65-F5344CB8AC3E}">
        <p14:creationId xmlns:p14="http://schemas.microsoft.com/office/powerpoint/2010/main" val="94532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A6318-0644-CF40-B085-29124240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E7A07-910F-7343-9014-AC75A17B31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12B2E8C-2BD7-BE48-A2C2-70BB1BC81E8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While it is not a real connector, it is a great example for showing how connectivity works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08314B-D059-3A46-9106-758FF411BCC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Works great as an example flat file source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5D379B-827B-264A-988E-2237996128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Provides a full featured SDK that can be used to access table data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7CC3C5-0ECA-C84B-B3F1-40B034C12C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SDK For Typescript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856099-470D-4F48-9792-3DF9EEA995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You can use API calls to insert, update or delete data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321401-8213-5543-ACC0-7C9EEF9FCC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Entire </a:t>
            </a:r>
            <a:r>
              <a:rPr lang="en-US" dirty="0" err="1"/>
              <a:t>Airtable</a:t>
            </a:r>
            <a:r>
              <a:rPr lang="en-US" dirty="0"/>
              <a:t> base is on the cloud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393BE2-5CA1-C444-9F18-E6B5FAF33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Ability to insert data and enter formulas for cells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504F55-7C7B-A64E-9B66-FAE31F8275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Rows and Columns like excel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0F243E-9D8E-D746-8CA6-D76D127BB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Airtable</a:t>
            </a:r>
            <a:r>
              <a:rPr lang="en-US" dirty="0"/>
              <a:t> is like an online excel spreadsheet, with API calls available to update the cells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7B9998-BE68-4346-9F30-2391FBAB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</a:t>
            </a:r>
            <a:r>
              <a:rPr lang="en-US" dirty="0" err="1"/>
              <a:t>Airtable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4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957371-71FF-DD4E-8546-DED3A7EA8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438505B0-3B74-741F-2F60-7F5EBF9C74D3}"/>
              </a:ext>
            </a:extLst>
          </p:cNvPr>
          <p:cNvSpPr/>
          <p:nvPr/>
        </p:nvSpPr>
        <p:spPr>
          <a:xfrm>
            <a:off x="7209240" y="2175931"/>
            <a:ext cx="3873500" cy="2683936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>
                <a:latin typeface="Poppins" pitchFamily="2" charset="77"/>
                <a:cs typeface="Poppins" pitchFamily="2" charset="77"/>
              </a:rPr>
              <a:t>Airtable</a:t>
            </a:r>
            <a:r>
              <a:rPr lang="en-US" dirty="0">
                <a:latin typeface="Poppins" pitchFamily="2" charset="77"/>
                <a:cs typeface="Poppins" pitchFamily="2" charset="77"/>
              </a:rPr>
              <a:t> Data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B1CC16-C427-9B4F-A8D4-AE9AB88A30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245CB-0311-EC47-8932-022581E8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connector commands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48934651-5AED-9D13-6EEA-EB8B6E10A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648220"/>
              </p:ext>
            </p:extLst>
          </p:nvPr>
        </p:nvGraphicFramePr>
        <p:xfrm>
          <a:off x="7552138" y="2993811"/>
          <a:ext cx="31877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6">
                  <a:extLst>
                    <a:ext uri="{9D8B030D-6E8A-4147-A177-3AD203B41FA5}">
                      <a16:colId xmlns:a16="http://schemas.microsoft.com/office/drawing/2014/main" val="4139887580"/>
                    </a:ext>
                  </a:extLst>
                </a:gridCol>
                <a:gridCol w="796926">
                  <a:extLst>
                    <a:ext uri="{9D8B030D-6E8A-4147-A177-3AD203B41FA5}">
                      <a16:colId xmlns:a16="http://schemas.microsoft.com/office/drawing/2014/main" val="426592548"/>
                    </a:ext>
                  </a:extLst>
                </a:gridCol>
                <a:gridCol w="796926">
                  <a:extLst>
                    <a:ext uri="{9D8B030D-6E8A-4147-A177-3AD203B41FA5}">
                      <a16:colId xmlns:a16="http://schemas.microsoft.com/office/drawing/2014/main" val="1719740515"/>
                    </a:ext>
                  </a:extLst>
                </a:gridCol>
                <a:gridCol w="796926">
                  <a:extLst>
                    <a:ext uri="{9D8B030D-6E8A-4147-A177-3AD203B41FA5}">
                      <a16:colId xmlns:a16="http://schemas.microsoft.com/office/drawing/2014/main" val="312887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2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Row1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57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Row2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Row2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Row2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Row2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245088"/>
                  </a:ext>
                </a:extLst>
              </a:tr>
            </a:tbl>
          </a:graphicData>
        </a:graphic>
      </p:graphicFrame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4E93F1C3-C240-CF58-A57C-FE26DEE5C1E5}"/>
              </a:ext>
            </a:extLst>
          </p:cNvPr>
          <p:cNvSpPr/>
          <p:nvPr/>
        </p:nvSpPr>
        <p:spPr>
          <a:xfrm>
            <a:off x="1633750" y="1590356"/>
            <a:ext cx="4258733" cy="4086226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IDN </a:t>
            </a:r>
            <a:r>
              <a:rPr lang="en-US" dirty="0" err="1">
                <a:latin typeface="Poppins" pitchFamily="2" charset="77"/>
                <a:cs typeface="Poppins" pitchFamily="2" charset="77"/>
              </a:rPr>
              <a:t>Airtable</a:t>
            </a:r>
            <a:r>
              <a:rPr lang="en-US" dirty="0">
                <a:latin typeface="Poppins" pitchFamily="2" charset="77"/>
                <a:cs typeface="Poppins" pitchFamily="2" charset="77"/>
              </a:rPr>
              <a:t> Connector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32764C5B-5E6E-560C-097B-E14C112B908D}"/>
              </a:ext>
            </a:extLst>
          </p:cNvPr>
          <p:cNvSpPr/>
          <p:nvPr/>
        </p:nvSpPr>
        <p:spPr>
          <a:xfrm>
            <a:off x="2345898" y="2515868"/>
            <a:ext cx="2834438" cy="575735"/>
          </a:xfrm>
          <a:prstGeom prst="flowChartAlternate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Account List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07184413-22DD-BCE8-DDF2-E12FCEED22C8}"/>
              </a:ext>
            </a:extLst>
          </p:cNvPr>
          <p:cNvSpPr/>
          <p:nvPr/>
        </p:nvSpPr>
        <p:spPr>
          <a:xfrm>
            <a:off x="2345898" y="3345602"/>
            <a:ext cx="2834438" cy="575735"/>
          </a:xfrm>
          <a:prstGeom prst="flowChartAlternate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Account Update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CAF83278-4BD2-8EC3-A5C0-7F99583B9963}"/>
              </a:ext>
            </a:extLst>
          </p:cNvPr>
          <p:cNvSpPr/>
          <p:nvPr/>
        </p:nvSpPr>
        <p:spPr>
          <a:xfrm>
            <a:off x="2345898" y="4175336"/>
            <a:ext cx="2834438" cy="575735"/>
          </a:xfrm>
          <a:prstGeom prst="flowChartAlternate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Account Create</a:t>
            </a:r>
          </a:p>
        </p:txBody>
      </p:sp>
      <p:graphicFrame>
        <p:nvGraphicFramePr>
          <p:cNvPr id="25" name="Table 17">
            <a:extLst>
              <a:ext uri="{FF2B5EF4-FFF2-40B4-BE49-F238E27FC236}">
                <a16:creationId xmlns:a16="http://schemas.microsoft.com/office/drawing/2014/main" id="{D6E1CF71-F136-F294-14D1-F39BF1D80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53206"/>
              </p:ext>
            </p:extLst>
          </p:nvPr>
        </p:nvGraphicFramePr>
        <p:xfrm>
          <a:off x="7552138" y="4112259"/>
          <a:ext cx="318770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6926">
                  <a:extLst>
                    <a:ext uri="{9D8B030D-6E8A-4147-A177-3AD203B41FA5}">
                      <a16:colId xmlns:a16="http://schemas.microsoft.com/office/drawing/2014/main" val="4139887580"/>
                    </a:ext>
                  </a:extLst>
                </a:gridCol>
                <a:gridCol w="796926">
                  <a:extLst>
                    <a:ext uri="{9D8B030D-6E8A-4147-A177-3AD203B41FA5}">
                      <a16:colId xmlns:a16="http://schemas.microsoft.com/office/drawing/2014/main" val="426592548"/>
                    </a:ext>
                  </a:extLst>
                </a:gridCol>
                <a:gridCol w="796926">
                  <a:extLst>
                    <a:ext uri="{9D8B030D-6E8A-4147-A177-3AD203B41FA5}">
                      <a16:colId xmlns:a16="http://schemas.microsoft.com/office/drawing/2014/main" val="1719740515"/>
                    </a:ext>
                  </a:extLst>
                </a:gridCol>
                <a:gridCol w="796926">
                  <a:extLst>
                    <a:ext uri="{9D8B030D-6E8A-4147-A177-3AD203B41FA5}">
                      <a16:colId xmlns:a16="http://schemas.microsoft.com/office/drawing/2014/main" val="3128877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Row3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Row3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Row3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Row3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222040"/>
                  </a:ext>
                </a:extLst>
              </a:tr>
            </a:tbl>
          </a:graphicData>
        </a:graphic>
      </p:graphicFrame>
      <p:sp>
        <p:nvSpPr>
          <p:cNvPr id="26" name="Arrow: Right 25">
            <a:extLst>
              <a:ext uri="{FF2B5EF4-FFF2-40B4-BE49-F238E27FC236}">
                <a16:creationId xmlns:a16="http://schemas.microsoft.com/office/drawing/2014/main" id="{8BA5646A-CAA0-39D6-C444-4648BEAB1C6F}"/>
              </a:ext>
            </a:extLst>
          </p:cNvPr>
          <p:cNvSpPr/>
          <p:nvPr/>
        </p:nvSpPr>
        <p:spPr>
          <a:xfrm>
            <a:off x="5376333" y="4145708"/>
            <a:ext cx="2175805" cy="30394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D01C2FE-F1B4-FF2A-D762-4FA776FD7CC9}"/>
              </a:ext>
            </a:extLst>
          </p:cNvPr>
          <p:cNvSpPr/>
          <p:nvPr/>
        </p:nvSpPr>
        <p:spPr>
          <a:xfrm>
            <a:off x="5281621" y="3398100"/>
            <a:ext cx="2338379" cy="303941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Plus Sign 22">
            <a:extLst>
              <a:ext uri="{FF2B5EF4-FFF2-40B4-BE49-F238E27FC236}">
                <a16:creationId xmlns:a16="http://schemas.microsoft.com/office/drawing/2014/main" id="{29296DCC-E772-1D06-21C0-64BF46141B04}"/>
              </a:ext>
            </a:extLst>
          </p:cNvPr>
          <p:cNvSpPr/>
          <p:nvPr/>
        </p:nvSpPr>
        <p:spPr>
          <a:xfrm>
            <a:off x="7302373" y="4003266"/>
            <a:ext cx="317627" cy="303941"/>
          </a:xfrm>
          <a:prstGeom prst="mathPlus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7B3DB740-8DFB-30D3-F1E4-7F51ADAD1D9C}"/>
              </a:ext>
            </a:extLst>
          </p:cNvPr>
          <p:cNvSpPr/>
          <p:nvPr/>
        </p:nvSpPr>
        <p:spPr>
          <a:xfrm rot="10800000">
            <a:off x="5281621" y="2525828"/>
            <a:ext cx="1927619" cy="303941"/>
          </a:xfrm>
          <a:prstGeom prst="rightArrow">
            <a:avLst>
              <a:gd name="adj1" fmla="val 44429"/>
              <a:gd name="adj2" fmla="val 50000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04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6" grpId="0" animBg="1"/>
      <p:bldP spid="27" grpId="0" animBg="1"/>
      <p:bldP spid="23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2FB3D-DF17-8D27-7E0E-6CA8229B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DC99E-286C-678A-1C61-10D88CC0E7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Graphic 5" descr="SailPoint">
            <a:extLst>
              <a:ext uri="{FF2B5EF4-FFF2-40B4-BE49-F238E27FC236}">
                <a16:creationId xmlns:a16="http://schemas.microsoft.com/office/drawing/2014/main" id="{412E68D0-EED9-3551-5FC0-5C5D56DDD3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2835" y="1715262"/>
            <a:ext cx="2686330" cy="953855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7F51C1E-5126-7A85-CB60-69A7FFA6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72" y="2496662"/>
            <a:ext cx="2163097" cy="1795225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AF7FAFF6-650B-2857-ED7D-3B0B35E6F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407" y="2496662"/>
            <a:ext cx="2163097" cy="1795225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ABF4BD4E-E703-E9BC-B809-876288039522}"/>
              </a:ext>
            </a:extLst>
          </p:cNvPr>
          <p:cNvSpPr txBox="1">
            <a:spLocks/>
          </p:cNvSpPr>
          <p:nvPr/>
        </p:nvSpPr>
        <p:spPr>
          <a:xfrm>
            <a:off x="831850" y="2973010"/>
            <a:ext cx="10515600" cy="10149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81975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ilPoint Brand Refresh 2022">
      <a:dk1>
        <a:srgbClr val="0033A1"/>
      </a:dk1>
      <a:lt1>
        <a:srgbClr val="FFFFFF"/>
      </a:lt1>
      <a:dk2>
        <a:srgbClr val="415364"/>
      </a:dk2>
      <a:lt2>
        <a:srgbClr val="DAE1E9"/>
      </a:lt2>
      <a:accent1>
        <a:srgbClr val="0033A1"/>
      </a:accent1>
      <a:accent2>
        <a:srgbClr val="0071CE"/>
      </a:accent2>
      <a:accent3>
        <a:srgbClr val="CC27B0"/>
      </a:accent3>
      <a:accent4>
        <a:srgbClr val="54C0E8"/>
      </a:accent4>
      <a:accent5>
        <a:srgbClr val="93D500"/>
      </a:accent5>
      <a:accent6>
        <a:srgbClr val="415364"/>
      </a:accent6>
      <a:hlink>
        <a:srgbClr val="0563C1"/>
      </a:hlink>
      <a:folHlink>
        <a:srgbClr val="0071CE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smtClean="0">
            <a:latin typeface="Poppins" pitchFamily="2" charset="77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ilPoint-BrandRefresh-DeckTemplate-20230101" id="{26A88923-18C0-B943-A3DC-832467591790}" vid="{824338BD-429C-7848-B2D3-2CB2216404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1976</TotalTime>
  <Words>185</Words>
  <Application>Microsoft Office PowerPoint</Application>
  <PresentationFormat>Widescreen</PresentationFormat>
  <Paragraphs>42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Poppins SemiBold</vt:lpstr>
      <vt:lpstr>Calibri</vt:lpstr>
      <vt:lpstr>Poppins</vt:lpstr>
      <vt:lpstr>Arial</vt:lpstr>
      <vt:lpstr>Office Theme</vt:lpstr>
      <vt:lpstr>Building Your First Connector</vt:lpstr>
      <vt:lpstr>A little about Airtable</vt:lpstr>
      <vt:lpstr>Example connector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Cover Slide Title Text</dc:title>
  <dc:creator>Amanda Mohs</dc:creator>
  <cp:lastModifiedBy>Philip Ellis</cp:lastModifiedBy>
  <cp:revision>17</cp:revision>
  <dcterms:created xsi:type="dcterms:W3CDTF">2023-02-02T21:47:43Z</dcterms:created>
  <dcterms:modified xsi:type="dcterms:W3CDTF">2023-02-20T22:00:06Z</dcterms:modified>
</cp:coreProperties>
</file>