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67" r:id="rId2"/>
    <p:sldId id="299" r:id="rId3"/>
    <p:sldId id="300" r:id="rId4"/>
    <p:sldId id="301" r:id="rId5"/>
    <p:sldId id="302" r:id="rId6"/>
    <p:sldId id="306" r:id="rId7"/>
    <p:sldId id="307" r:id="rId8"/>
    <p:sldId id="308" r:id="rId9"/>
    <p:sldId id="317" r:id="rId10"/>
    <p:sldId id="318" r:id="rId11"/>
    <p:sldId id="323" r:id="rId12"/>
    <p:sldId id="319" r:id="rId13"/>
    <p:sldId id="271" r:id="rId14"/>
    <p:sldId id="320" r:id="rId15"/>
    <p:sldId id="321" r:id="rId16"/>
    <p:sldId id="322" r:id="rId17"/>
    <p:sldId id="303" r:id="rId18"/>
    <p:sldId id="309" r:id="rId19"/>
    <p:sldId id="310" r:id="rId20"/>
    <p:sldId id="311" r:id="rId21"/>
    <p:sldId id="312" r:id="rId22"/>
    <p:sldId id="313" r:id="rId23"/>
    <p:sldId id="304" r:id="rId24"/>
    <p:sldId id="305" r:id="rId25"/>
    <p:sldId id="314" r:id="rId26"/>
    <p:sldId id="315" r:id="rId27"/>
    <p:sldId id="316" r:id="rId28"/>
  </p:sldIdLst>
  <p:sldSz cx="12192000" cy="6858000"/>
  <p:notesSz cx="6858000" cy="91440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Poppins" pitchFamily="2" charset="77"/>
      <p:regular r:id="rId35"/>
      <p:bold r:id="rId36"/>
      <p:italic r:id="rId37"/>
      <p:boldItalic r:id="rId38"/>
    </p:embeddedFont>
    <p:embeddedFont>
      <p:font typeface="Poppins SemiBold" pitchFamily="2" charset="77"/>
      <p:regular r:id="rId39"/>
      <p:bold r:id="rId40"/>
      <p:italic r:id="rId41"/>
      <p:boldItalic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A1"/>
    <a:srgbClr val="012068"/>
    <a:srgbClr val="5B6670"/>
    <a:srgbClr val="587B89"/>
    <a:srgbClr val="DAE1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36"/>
    <p:restoredTop sz="94966"/>
  </p:normalViewPr>
  <p:slideViewPr>
    <p:cSldViewPr snapToGrid="0" snapToObjects="1">
      <p:cViewPr varScale="1">
        <p:scale>
          <a:sx n="121" d="100"/>
          <a:sy n="121" d="100"/>
        </p:scale>
        <p:origin x="496" y="184"/>
      </p:cViewPr>
      <p:guideLst/>
    </p:cSldViewPr>
  </p:slideViewPr>
  <p:outlineViewPr>
    <p:cViewPr>
      <p:scale>
        <a:sx n="33" d="100"/>
        <a:sy n="33" d="100"/>
      </p:scale>
      <p:origin x="0" y="-34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92" d="100"/>
          <a:sy n="92" d="100"/>
        </p:scale>
        <p:origin x="3784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6576F3D-F7CA-8F48-BB6D-A84A1A1F004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6829F4-7E59-B74C-925A-DE36CB4AEA1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7CF1F4-0991-B84C-861D-B7370011C2A1}" type="datetimeFigureOut">
              <a:rPr lang="en-US" smtClean="0">
                <a:latin typeface="Poppins" pitchFamily="2" charset="77"/>
                <a:cs typeface="Poppins" pitchFamily="2" charset="77"/>
              </a:rPr>
              <a:t>2/10/23</a:t>
            </a:fld>
            <a:endParaRPr lang="en-US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F8E14B-56F1-E847-8D25-81CE45DBEC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D6A38F-CFEE-D940-814D-75B3AE80F5C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44C0E-60FE-554E-B446-8FC7FA553C40}" type="slidenum">
              <a:rPr lang="en-US" smtClean="0">
                <a:latin typeface="Poppins" pitchFamily="2" charset="77"/>
                <a:cs typeface="Poppins" pitchFamily="2" charset="77"/>
              </a:rPr>
              <a:t>‹#›</a:t>
            </a:fld>
            <a:endParaRPr lang="en-US"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368512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Poppins" pitchFamily="2" charset="77"/>
                <a:cs typeface="Poppins" pitchFamily="2" charset="77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Poppins" pitchFamily="2" charset="77"/>
                <a:cs typeface="Poppins" pitchFamily="2" charset="77"/>
              </a:defRPr>
            </a:lvl1pPr>
          </a:lstStyle>
          <a:p>
            <a:fld id="{BE072110-F8D0-154E-BEDF-E5762DEB8768}" type="datetimeFigureOut">
              <a:rPr lang="en-US" smtClean="0"/>
              <a:pPr/>
              <a:t>2/10/23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Poppins" pitchFamily="2" charset="77"/>
                <a:cs typeface="Poppins" pitchFamily="2" charset="77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Poppins" pitchFamily="2" charset="77"/>
                <a:cs typeface="Poppins" pitchFamily="2" charset="77"/>
              </a:defRPr>
            </a:lvl1pPr>
          </a:lstStyle>
          <a:p>
            <a:fld id="{E90EEE40-52B4-CA4C-9ED3-F79CB8063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563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Poppins" pitchFamily="2" charset="77"/>
        <a:ea typeface="+mn-ea"/>
        <a:cs typeface="Poppins" pitchFamily="2" charset="77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0EEE40-52B4-CA4C-9ED3-F79CB806389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259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Developer Da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457D7FF-BC93-6043-BCA7-E61AE51131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54370" y="2455502"/>
            <a:ext cx="7691636" cy="1960559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85E8DEEE-81AE-BFAB-2D33-82685E11EC4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67494" y="5142631"/>
            <a:ext cx="7692042" cy="119891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speaker: Name;</a:t>
            </a:r>
            <a:br>
              <a:rPr lang="en-US" dirty="0"/>
            </a:br>
            <a:r>
              <a:rPr lang="en-US" dirty="0"/>
              <a:t>title: Name;</a:t>
            </a:r>
            <a:br>
              <a:rPr lang="en-US" dirty="0"/>
            </a:br>
            <a:r>
              <a:rPr lang="en-US" dirty="0"/>
              <a:t>company: Name;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50491DA-02FA-B5CF-32A2-2BD46A76FC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483025" cy="6858000"/>
          </a:xfrm>
          <a:prstGeom prst="rect">
            <a:avLst/>
          </a:prstGeom>
        </p:spPr>
      </p:pic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B467448-CC20-E4FC-DD87-27628C816A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47055" y="331086"/>
            <a:ext cx="3315745" cy="148448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2D271C3-CF48-68C9-45E5-9AB4AC6CB3E7}"/>
              </a:ext>
            </a:extLst>
          </p:cNvPr>
          <p:cNvSpPr txBox="1"/>
          <p:nvPr userDrawn="1"/>
        </p:nvSpPr>
        <p:spPr>
          <a:xfrm>
            <a:off x="8432800" y="-2921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70AE2D81-AC4F-183C-9F40-1DE2F0923A1A}"/>
              </a:ext>
            </a:extLst>
          </p:cNvPr>
          <p:cNvSpPr txBox="1">
            <a:spLocks/>
          </p:cNvSpPr>
          <p:nvPr userDrawn="1"/>
        </p:nvSpPr>
        <p:spPr>
          <a:xfrm>
            <a:off x="3867494" y="4258102"/>
            <a:ext cx="7692042" cy="464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Font typeface="Arial" panose="020B0604020202020204" pitchFamily="34" charset="0"/>
              <a:buNone/>
              <a:defRPr sz="2200" b="0" i="0" kern="1200">
                <a:solidFill>
                  <a:schemeClr val="bg2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&lt;/title&gt;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385D1AE4-D85B-EAA6-5922-7B3E6422DBFB}"/>
              </a:ext>
            </a:extLst>
          </p:cNvPr>
          <p:cNvSpPr txBox="1">
            <a:spLocks/>
          </p:cNvSpPr>
          <p:nvPr userDrawn="1"/>
        </p:nvSpPr>
        <p:spPr>
          <a:xfrm>
            <a:off x="3867494" y="2013238"/>
            <a:ext cx="7692042" cy="464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Font typeface="Arial" panose="020B0604020202020204" pitchFamily="34" charset="0"/>
              <a:buNone/>
              <a:defRPr sz="2200" b="0" i="0" kern="1200">
                <a:solidFill>
                  <a:schemeClr val="bg2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&lt;/title&gt;</a:t>
            </a:r>
          </a:p>
        </p:txBody>
      </p:sp>
    </p:spTree>
    <p:extLst>
      <p:ext uri="{BB962C8B-B14F-4D97-AF65-F5344CB8AC3E}">
        <p14:creationId xmlns:p14="http://schemas.microsoft.com/office/powerpoint/2010/main" val="1025232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i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id="{F69A54AF-4A96-BDBC-DA01-1F592F9C36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8F61B9-CCEB-B640-96F9-C9D3B548E9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457200"/>
            <a:ext cx="4365625" cy="1600200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27887C-7323-CA40-A9F4-63472FB95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2152-1C30-894C-9781-951D3C9748D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729B740-78D6-8D48-BA6D-8881485B932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6400" y="6345555"/>
            <a:ext cx="387899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700">
                <a:solidFill>
                  <a:schemeClr val="tx2">
                    <a:lumMod val="40000"/>
                    <a:lumOff val="60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altLang="en-US">
                <a:ea typeface="ＭＳ Ｐゴシック" panose="020B0600070205080204" pitchFamily="34" charset="-128"/>
              </a:rPr>
              <a:t>© 2023 SailPoint Technologies, Inc. All rights reserved.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1D623AB-66A3-974E-987E-157F5444EC3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06400" y="2336800"/>
            <a:ext cx="4365625" cy="353218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349EA51-1543-3345-8636-E87878D8F2C9}"/>
              </a:ext>
            </a:extLst>
          </p:cNvPr>
          <p:cNvSpPr/>
          <p:nvPr userDrawn="1"/>
        </p:nvSpPr>
        <p:spPr>
          <a:xfrm>
            <a:off x="5510664" y="941695"/>
            <a:ext cx="2910005" cy="237471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233933" dist="38100" dir="2700000" algn="tl" rotWithShape="0">
              <a:schemeClr val="accent6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01E99BA0-834A-814D-AB72-0B55285FDAE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31556" y="1263699"/>
            <a:ext cx="2329805" cy="531813"/>
          </a:xfrm>
        </p:spPr>
        <p:txBody>
          <a:bodyPr>
            <a:normAutofit/>
          </a:bodyPr>
          <a:lstStyle>
            <a:lvl1pPr marL="0" indent="0">
              <a:buNone/>
              <a:defRPr sz="16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Bolded text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4610D3C1-FA59-BC4E-8ECB-4C207D938D0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31556" y="1821388"/>
            <a:ext cx="2329805" cy="113617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latin typeface="+mn-lt"/>
                <a:cs typeface="Poppins SemiBol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Duis at ante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.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521950D0-95A1-1B4C-BBE5-5F29D9D7CB0A}"/>
              </a:ext>
            </a:extLst>
          </p:cNvPr>
          <p:cNvSpPr/>
          <p:nvPr userDrawn="1"/>
        </p:nvSpPr>
        <p:spPr>
          <a:xfrm>
            <a:off x="8741561" y="941695"/>
            <a:ext cx="2910005" cy="237471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233933" dist="38100" dir="2700000" algn="tl" rotWithShape="0">
              <a:schemeClr val="accent6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CB673210-ACDE-D244-83C0-C058C1CB01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62453" y="1263699"/>
            <a:ext cx="2329805" cy="531813"/>
          </a:xfrm>
        </p:spPr>
        <p:txBody>
          <a:bodyPr>
            <a:normAutofit/>
          </a:bodyPr>
          <a:lstStyle>
            <a:lvl1pPr marL="0" indent="0">
              <a:buNone/>
              <a:defRPr sz="16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Bolded text</a:t>
            </a:r>
          </a:p>
        </p:txBody>
      </p: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60098562-9766-A343-AAE4-2AA5CA62890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62453" y="1821388"/>
            <a:ext cx="2329805" cy="113617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latin typeface="+mn-lt"/>
                <a:cs typeface="Poppins SemiBol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Duis at ante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.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EB87A9B0-1ACB-8F41-9053-0C6FEBEDA5D2}"/>
              </a:ext>
            </a:extLst>
          </p:cNvPr>
          <p:cNvSpPr/>
          <p:nvPr userDrawn="1"/>
        </p:nvSpPr>
        <p:spPr>
          <a:xfrm>
            <a:off x="5510664" y="3612004"/>
            <a:ext cx="2910005" cy="237471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233933" dist="38100" dir="2700000" algn="tl" rotWithShape="0">
              <a:schemeClr val="accent6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 Placeholder 22">
            <a:extLst>
              <a:ext uri="{FF2B5EF4-FFF2-40B4-BE49-F238E27FC236}">
                <a16:creationId xmlns:a16="http://schemas.microsoft.com/office/drawing/2014/main" id="{00A7A5B1-1256-2D45-BD31-9E014263622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31556" y="3934008"/>
            <a:ext cx="2329805" cy="531813"/>
          </a:xfrm>
        </p:spPr>
        <p:txBody>
          <a:bodyPr>
            <a:normAutofit/>
          </a:bodyPr>
          <a:lstStyle>
            <a:lvl1pPr marL="0" indent="0">
              <a:buNone/>
              <a:defRPr sz="16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Bolded text</a:t>
            </a:r>
          </a:p>
        </p:txBody>
      </p:sp>
      <p:sp>
        <p:nvSpPr>
          <p:cNvPr id="30" name="Text Placeholder 22">
            <a:extLst>
              <a:ext uri="{FF2B5EF4-FFF2-40B4-BE49-F238E27FC236}">
                <a16:creationId xmlns:a16="http://schemas.microsoft.com/office/drawing/2014/main" id="{2DB52A9D-0173-7E44-9574-913A69EC987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31556" y="4491697"/>
            <a:ext cx="2329805" cy="113617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latin typeface="+mn-lt"/>
                <a:cs typeface="Poppins SemiBol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Duis at ante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.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F94B90D4-A4D6-B644-BC5C-2943E3E1CC26}"/>
              </a:ext>
            </a:extLst>
          </p:cNvPr>
          <p:cNvSpPr/>
          <p:nvPr userDrawn="1"/>
        </p:nvSpPr>
        <p:spPr>
          <a:xfrm>
            <a:off x="8741561" y="3612004"/>
            <a:ext cx="2910005" cy="237471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233933" dist="38100" dir="2700000" algn="tl" rotWithShape="0">
              <a:schemeClr val="accent6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 Placeholder 22">
            <a:extLst>
              <a:ext uri="{FF2B5EF4-FFF2-40B4-BE49-F238E27FC236}">
                <a16:creationId xmlns:a16="http://schemas.microsoft.com/office/drawing/2014/main" id="{1AA50F97-3992-8D43-A937-B246C518B0A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62453" y="3934008"/>
            <a:ext cx="2329805" cy="531813"/>
          </a:xfrm>
        </p:spPr>
        <p:txBody>
          <a:bodyPr>
            <a:normAutofit/>
          </a:bodyPr>
          <a:lstStyle>
            <a:lvl1pPr marL="0" indent="0">
              <a:buNone/>
              <a:defRPr sz="16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Bolded text</a:t>
            </a:r>
          </a:p>
        </p:txBody>
      </p:sp>
      <p:sp>
        <p:nvSpPr>
          <p:cNvPr id="33" name="Text Placeholder 22">
            <a:extLst>
              <a:ext uri="{FF2B5EF4-FFF2-40B4-BE49-F238E27FC236}">
                <a16:creationId xmlns:a16="http://schemas.microsoft.com/office/drawing/2014/main" id="{36870797-B9C8-164D-A983-E8F84D10243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62453" y="4491697"/>
            <a:ext cx="2329805" cy="113617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latin typeface="+mn-lt"/>
                <a:cs typeface="Poppins SemiBol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Duis at ante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.</a:t>
            </a: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715F6CEA-E6AB-D1A0-3323-FD498574A5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41038" y="114055"/>
            <a:ext cx="915805" cy="76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64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DF459D-EB72-1043-9F0F-E9CD399108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875405"/>
            <a:ext cx="6521133" cy="498564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029EE9-172C-5445-90AB-0F95317FB4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06400" y="2336800"/>
            <a:ext cx="4365625" cy="353218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BCF06B-A61F-3344-BCCA-1373DE5A1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2152-1C30-894C-9781-951D3C9748D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45E35B6-EBB9-2B49-A009-06BDC1176BE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6400" y="6345555"/>
            <a:ext cx="387899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700">
                <a:solidFill>
                  <a:schemeClr val="tx2">
                    <a:lumMod val="40000"/>
                    <a:lumOff val="60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altLang="en-US">
                <a:ea typeface="ＭＳ Ｐゴシック" panose="020B0600070205080204" pitchFamily="34" charset="-128"/>
              </a:rPr>
              <a:t>© 2023 SailPoint Technologies, Inc. All rights reserved.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4E875B0-122F-3240-BDF4-8E5930D257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457200"/>
            <a:ext cx="4365625" cy="1600200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A26DE32A-0A6B-C3A7-142D-FDF3B642D0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41038" y="114055"/>
            <a:ext cx="915805" cy="76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534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id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4EEB3D90-A6A6-662A-8B27-B61AECC716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029EE9-172C-5445-90AB-0F95317FB4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06401" y="2336800"/>
            <a:ext cx="4191358" cy="353218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BCF06B-A61F-3344-BCCA-1373DE5A1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D2152-1C30-894C-9781-951D3C9748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45E35B6-EBB9-2B49-A009-06BDC1176BE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6400" y="6345555"/>
            <a:ext cx="387899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700">
                <a:solidFill>
                  <a:schemeClr val="tx2">
                    <a:lumMod val="40000"/>
                    <a:lumOff val="60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altLang="en-US">
                <a:ea typeface="ＭＳ Ｐゴシック" panose="020B0600070205080204" pitchFamily="34" charset="-128"/>
              </a:rPr>
              <a:t>© 2023 SailPoint Technologies, Inc. All rights reserved.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4E875B0-122F-3240-BDF4-8E5930D257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457200"/>
            <a:ext cx="5148239" cy="1600200"/>
          </a:xfrm>
        </p:spPr>
        <p:txBody>
          <a:bodyPr anchor="t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9A1850E7-DAFD-B87D-7178-31BEA1BDE0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41038" y="114055"/>
            <a:ext cx="915805" cy="76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030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Co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Text&#10;&#10;Description automatically generated">
            <a:extLst>
              <a:ext uri="{FF2B5EF4-FFF2-40B4-BE49-F238E27FC236}">
                <a16:creationId xmlns:a16="http://schemas.microsoft.com/office/drawing/2014/main" id="{52B824C7-451D-E3C6-2FD2-04C7355424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052AE5-2E8A-E14B-A350-C57A2FA18D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295525"/>
            <a:ext cx="10515600" cy="1133475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AB9FAE-9212-0240-87A8-84E2EB4DAE3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455990"/>
            <a:ext cx="10515600" cy="543629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19A960-FA53-924B-8B27-1DEA385F5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2152-1C30-894C-9781-951D3C9748D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3E3F84C-1E46-234A-83CB-CF24452C3E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6400" y="6345555"/>
            <a:ext cx="387899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700">
                <a:solidFill>
                  <a:schemeClr val="tx2">
                    <a:lumMod val="40000"/>
                    <a:lumOff val="60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altLang="en-US" dirty="0">
                <a:ea typeface="ＭＳ Ｐゴシック" panose="020B0600070205080204" pitchFamily="34" charset="-128"/>
              </a:rPr>
              <a:t>© 2023 SailPoint Technologies, Inc. All rights reserved.</a:t>
            </a:r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12FF3654-3C95-E557-9A77-741293B2B9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41038" y="114055"/>
            <a:ext cx="915805" cy="76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3551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Blue Coding">
    <p:bg>
      <p:bgPr>
        <a:gradFill>
          <a:gsLst>
            <a:gs pos="100000">
              <a:schemeClr val="accent2"/>
            </a:gs>
            <a:gs pos="35000">
              <a:schemeClr val="tx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B13465EA-560A-3825-4485-9E16E47D4D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19A960-FA53-924B-8B27-1DEA385F5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D2152-1C30-894C-9781-951D3C9748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D84DF0D-C3C3-534A-BBC7-B8901EC615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6400" y="6345555"/>
            <a:ext cx="387899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700">
                <a:solidFill>
                  <a:schemeClr val="tx2">
                    <a:lumMod val="40000"/>
                    <a:lumOff val="60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altLang="en-US">
                <a:ea typeface="ＭＳ Ｐゴシック" panose="020B0600070205080204" pitchFamily="34" charset="-128"/>
              </a:rPr>
              <a:t>© 2023 SailPoint Technologies, Inc. All rights reserved.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A39C0FB6-78CF-E522-D003-42633766E4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41038" y="114055"/>
            <a:ext cx="915805" cy="7613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A387A4E-C9CA-D0F9-DC61-E527D4DCD7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295525"/>
            <a:ext cx="10515600" cy="1133475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8271FB5-9C0D-6670-5E97-3010C816939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455990"/>
            <a:ext cx="10515600" cy="543629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67768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Blue">
    <p:bg>
      <p:bgPr>
        <a:gradFill>
          <a:gsLst>
            <a:gs pos="100000">
              <a:schemeClr val="accent2"/>
            </a:gs>
            <a:gs pos="35000">
              <a:schemeClr val="tx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52AE5-2E8A-E14B-A350-C57A2FA18D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758471"/>
            <a:ext cx="10515600" cy="1014984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AB9FAE-9212-0240-87A8-84E2EB4DAE3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814399"/>
            <a:ext cx="10515600" cy="120797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19A960-FA53-924B-8B27-1DEA385F5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D2152-1C30-894C-9781-951D3C9748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D84DF0D-C3C3-534A-BBC7-B8901EC615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6400" y="6345555"/>
            <a:ext cx="387899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700">
                <a:solidFill>
                  <a:schemeClr val="tx2">
                    <a:lumMod val="40000"/>
                    <a:lumOff val="60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altLang="en-US">
                <a:ea typeface="ＭＳ Ｐゴシック" panose="020B0600070205080204" pitchFamily="34" charset="-128"/>
              </a:rPr>
              <a:t>© 2023 SailPoint Technologies, Inc. All rights reserved.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A39C0FB6-78CF-E522-D003-42633766E4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41038" y="114055"/>
            <a:ext cx="915805" cy="76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2928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EF4DC-8A0C-9A49-8FC7-D55AB97506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4600" y="365125"/>
            <a:ext cx="9702800" cy="79775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B22E09-30B4-8A42-AB39-5E952EF93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2152-1C30-894C-9781-951D3C9748D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8C5BB9F-B32B-5341-9D04-F9019576450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6400" y="6345555"/>
            <a:ext cx="387899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700">
                <a:solidFill>
                  <a:schemeClr val="tx2">
                    <a:lumMod val="40000"/>
                    <a:lumOff val="60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altLang="en-US">
                <a:ea typeface="ＭＳ Ｐゴシック" panose="020B0600070205080204" pitchFamily="34" charset="-128"/>
              </a:rPr>
              <a:t>© 2023 SailPoint Technologies, Inc. All rights reserved.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3D863D0E-59C9-47A7-9FB1-B4C2EF1200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41038" y="114055"/>
            <a:ext cx="915805" cy="76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3327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2B2DB0-39C8-1C40-BE15-DDDE06404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2152-1C30-894C-9781-951D3C9748D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928643-64C5-AF40-B9D9-AAFB07F505D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6400" y="6345555"/>
            <a:ext cx="387899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700">
                <a:solidFill>
                  <a:schemeClr val="tx2">
                    <a:lumMod val="40000"/>
                    <a:lumOff val="60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altLang="en-US">
                <a:ea typeface="ＭＳ Ｐゴシック" panose="020B0600070205080204" pitchFamily="34" charset="-128"/>
              </a:rPr>
              <a:t>© 2023 SailPoint Technologies, Inc. All rights reserved.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C65DF285-1CC2-0C4B-E191-64BA031838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41038" y="114055"/>
            <a:ext cx="915805" cy="76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478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Developer Days 2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457D7FF-BC93-6043-BCA7-E61AE51131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54370" y="2455502"/>
            <a:ext cx="7691636" cy="1960559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85E8DEEE-81AE-BFAB-2D33-82685E11EC4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14300" y="5142631"/>
            <a:ext cx="2963400" cy="826369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speaker: Name;</a:t>
            </a:r>
            <a:br>
              <a:rPr lang="en-US" dirty="0"/>
            </a:br>
            <a:r>
              <a:rPr lang="en-US" dirty="0"/>
              <a:t>title: Name;</a:t>
            </a:r>
            <a:br>
              <a:rPr lang="en-US" dirty="0"/>
            </a:br>
            <a:r>
              <a:rPr lang="en-US" dirty="0"/>
              <a:t>company: Name;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50491DA-02FA-B5CF-32A2-2BD46A76FC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483025" cy="6858000"/>
          </a:xfrm>
          <a:prstGeom prst="rect">
            <a:avLst/>
          </a:prstGeom>
        </p:spPr>
      </p:pic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B467448-CC20-E4FC-DD87-27628C816A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47055" y="331086"/>
            <a:ext cx="3315745" cy="148448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2D271C3-CF48-68C9-45E5-9AB4AC6CB3E7}"/>
              </a:ext>
            </a:extLst>
          </p:cNvPr>
          <p:cNvSpPr txBox="1"/>
          <p:nvPr userDrawn="1"/>
        </p:nvSpPr>
        <p:spPr>
          <a:xfrm>
            <a:off x="8432800" y="-2921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6FA180BC-E4D7-8D5E-2755-D63C8EC3D8F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16506" y="5142631"/>
            <a:ext cx="2963400" cy="826369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speaker: Name;</a:t>
            </a:r>
            <a:br>
              <a:rPr lang="en-US" dirty="0"/>
            </a:br>
            <a:r>
              <a:rPr lang="en-US" dirty="0"/>
              <a:t>title: Name;</a:t>
            </a:r>
            <a:br>
              <a:rPr lang="en-US" dirty="0"/>
            </a:br>
            <a:r>
              <a:rPr lang="en-US" dirty="0"/>
              <a:t>company: Name;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E43D0179-B16D-2F5F-45FB-E9E15C309599}"/>
              </a:ext>
            </a:extLst>
          </p:cNvPr>
          <p:cNvSpPr txBox="1">
            <a:spLocks/>
          </p:cNvSpPr>
          <p:nvPr userDrawn="1"/>
        </p:nvSpPr>
        <p:spPr>
          <a:xfrm>
            <a:off x="3867494" y="4258102"/>
            <a:ext cx="7692042" cy="464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Font typeface="Arial" panose="020B0604020202020204" pitchFamily="34" charset="0"/>
              <a:buNone/>
              <a:defRPr sz="2200" b="0" i="0" kern="1200">
                <a:solidFill>
                  <a:schemeClr val="bg2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&lt;/title&gt;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1B72777A-1716-BF7B-C36B-54C7A0CFCBAF}"/>
              </a:ext>
            </a:extLst>
          </p:cNvPr>
          <p:cNvSpPr txBox="1">
            <a:spLocks/>
          </p:cNvSpPr>
          <p:nvPr userDrawn="1"/>
        </p:nvSpPr>
        <p:spPr>
          <a:xfrm>
            <a:off x="3867494" y="2013238"/>
            <a:ext cx="7692042" cy="464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Font typeface="Arial" panose="020B0604020202020204" pitchFamily="34" charset="0"/>
              <a:buNone/>
              <a:defRPr sz="2200" b="0" i="0" kern="1200">
                <a:solidFill>
                  <a:schemeClr val="bg2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&lt;/title&gt;</a:t>
            </a:r>
          </a:p>
        </p:txBody>
      </p:sp>
    </p:spTree>
    <p:extLst>
      <p:ext uri="{BB962C8B-B14F-4D97-AF65-F5344CB8AC3E}">
        <p14:creationId xmlns:p14="http://schemas.microsoft.com/office/powerpoint/2010/main" val="3848668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e - Developer Days">
    <p:bg>
      <p:bgPr>
        <a:gradFill>
          <a:gsLst>
            <a:gs pos="100000">
              <a:schemeClr val="accent2"/>
            </a:gs>
            <a:gs pos="35000">
              <a:schemeClr val="tx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702509F5-BFF3-A2DD-2BAD-46C234A739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62749" y="346786"/>
            <a:ext cx="3303371" cy="147894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66CA37A-309A-9788-AA83-86E9BA6B4DC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54370" y="2455502"/>
            <a:ext cx="7691636" cy="1960559"/>
          </a:xfrm>
        </p:spPr>
        <p:txBody>
          <a:bodyPr anchor="b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49FCB8F2-5EF1-287E-4DCA-77B1FEBB7C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67494" y="5142631"/>
            <a:ext cx="7692042" cy="119891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speaker: Name;</a:t>
            </a:r>
            <a:br>
              <a:rPr lang="en-US" dirty="0"/>
            </a:br>
            <a:r>
              <a:rPr lang="en-US" dirty="0"/>
              <a:t>title: Name;</a:t>
            </a:r>
            <a:br>
              <a:rPr lang="en-US" dirty="0"/>
            </a:br>
            <a:r>
              <a:rPr lang="en-US" dirty="0"/>
              <a:t>company: Name;</a:t>
            </a: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DC4B3324-30FA-01B2-FC76-80E4133482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3486150" cy="6858000"/>
          </a:xfrm>
          <a:prstGeom prst="rect">
            <a:avLst/>
          </a:prstGeom>
        </p:spPr>
      </p:pic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398EE6F9-5D40-DAD0-A595-159C0002075F}"/>
              </a:ext>
            </a:extLst>
          </p:cNvPr>
          <p:cNvSpPr txBox="1">
            <a:spLocks/>
          </p:cNvSpPr>
          <p:nvPr userDrawn="1"/>
        </p:nvSpPr>
        <p:spPr>
          <a:xfrm>
            <a:off x="3867494" y="4258102"/>
            <a:ext cx="7692042" cy="464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Font typeface="Arial" panose="020B0604020202020204" pitchFamily="34" charset="0"/>
              <a:buNone/>
              <a:defRPr sz="2200" b="0" i="0" kern="1200">
                <a:solidFill>
                  <a:schemeClr val="bg2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&lt;/title&gt;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C49F0E2B-27E4-EFD5-E173-1EC0738CDC49}"/>
              </a:ext>
            </a:extLst>
          </p:cNvPr>
          <p:cNvSpPr txBox="1">
            <a:spLocks/>
          </p:cNvSpPr>
          <p:nvPr userDrawn="1"/>
        </p:nvSpPr>
        <p:spPr>
          <a:xfrm>
            <a:off x="3867494" y="2013238"/>
            <a:ext cx="7692042" cy="464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Font typeface="Arial" panose="020B0604020202020204" pitchFamily="34" charset="0"/>
              <a:buNone/>
              <a:defRPr sz="2200" b="0" i="0" kern="1200">
                <a:solidFill>
                  <a:schemeClr val="bg2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&lt;/title&gt;</a:t>
            </a:r>
          </a:p>
        </p:txBody>
      </p:sp>
    </p:spTree>
    <p:extLst>
      <p:ext uri="{BB962C8B-B14F-4D97-AF65-F5344CB8AC3E}">
        <p14:creationId xmlns:p14="http://schemas.microsoft.com/office/powerpoint/2010/main" val="74849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gradFill>
          <a:gsLst>
            <a:gs pos="100000">
              <a:schemeClr val="accent2"/>
            </a:gs>
            <a:gs pos="35000">
              <a:schemeClr val="tx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52AE5-2E8A-E14B-A350-C57A2FA18D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2610946"/>
            <a:ext cx="3210257" cy="1636108"/>
          </a:xfrm>
        </p:spPr>
        <p:txBody>
          <a:bodyPr anchor="ctr">
            <a:no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19A960-FA53-924B-8B27-1DEA385F5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D2152-1C30-894C-9781-951D3C9748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D84DF0D-C3C3-534A-BBC7-B8901EC615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6400" y="6345555"/>
            <a:ext cx="387899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700">
                <a:solidFill>
                  <a:schemeClr val="tx2">
                    <a:lumMod val="40000"/>
                    <a:lumOff val="60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altLang="en-US">
                <a:ea typeface="ＭＳ Ｐゴシック" panose="020B0600070205080204" pitchFamily="34" charset="-128"/>
              </a:rPr>
              <a:t>© 2023 SailPoint Technologies, Inc. All rights reserved.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EBFBFE7-C81D-F046-BF1D-2210155BABAF}"/>
              </a:ext>
            </a:extLst>
          </p:cNvPr>
          <p:cNvSpPr/>
          <p:nvPr userDrawn="1"/>
        </p:nvSpPr>
        <p:spPr>
          <a:xfrm>
            <a:off x="4012443" y="791570"/>
            <a:ext cx="7347708" cy="5199797"/>
          </a:xfrm>
          <a:prstGeom prst="roundRect">
            <a:avLst>
              <a:gd name="adj" fmla="val 13517"/>
            </a:avLst>
          </a:prstGeom>
          <a:solidFill>
            <a:schemeClr val="bg1"/>
          </a:solidFill>
          <a:ln>
            <a:noFill/>
          </a:ln>
          <a:effectLst>
            <a:outerShdw blurRad="233933" dist="38100" dir="2700000" algn="tl" rotWithShape="0">
              <a:schemeClr val="accent6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348F772E-0B10-3436-4091-2AF6506179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41038" y="114055"/>
            <a:ext cx="915805" cy="76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59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C3BAE-D05F-1A49-8B85-D379B1E39E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365125"/>
            <a:ext cx="10634638" cy="79775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E4FA5-A75E-BB45-8976-E756865ED3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6400" y="1613949"/>
            <a:ext cx="11430000" cy="428053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22947C-C848-734C-B88F-459D6B95B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2152-1C30-894C-9781-951D3C9748D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1037887-B903-B04E-A6F3-86B826237D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6400" y="6345555"/>
            <a:ext cx="387899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700">
                <a:solidFill>
                  <a:schemeClr val="tx2">
                    <a:lumMod val="40000"/>
                    <a:lumOff val="60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altLang="en-US">
                <a:ea typeface="ＭＳ Ｐゴシック" panose="020B0600070205080204" pitchFamily="34" charset="-128"/>
              </a:rPr>
              <a:t>© 2023 SailPoint Technologies, Inc. All rights reserved.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69153A4E-97F0-F015-878A-9DE0EF10BF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41038" y="114055"/>
            <a:ext cx="915805" cy="76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15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50CC1E-B4BC-6F40-8A77-F948E2F75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70173" y="1681163"/>
            <a:ext cx="5157787" cy="823912"/>
          </a:xfrm>
        </p:spPr>
        <p:txBody>
          <a:bodyPr anchor="b"/>
          <a:lstStyle>
            <a:lvl1pPr marL="0" indent="0" algn="ctr">
              <a:buNone/>
              <a:defRPr sz="24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F4A977-4331-DF4D-9551-A66B9AA4653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70173" y="2505075"/>
            <a:ext cx="5157787" cy="321333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AB22AB-6949-F848-A6EB-5D8A98590FF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438639" y="1681163"/>
            <a:ext cx="5183188" cy="823912"/>
          </a:xfrm>
        </p:spPr>
        <p:txBody>
          <a:bodyPr anchor="b"/>
          <a:lstStyle>
            <a:lvl1pPr marL="0" indent="0" algn="ctr">
              <a:buNone/>
              <a:defRPr sz="24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62064A-82A7-494B-A926-194686D8D374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438639" y="2505075"/>
            <a:ext cx="5183188" cy="321333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B9A171-73F0-3A47-BED5-25E52A1B2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2152-1C30-894C-9781-951D3C9748D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5344BA9-C1A8-4244-8785-02EA8B56B28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6400" y="6345555"/>
            <a:ext cx="387899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700">
                <a:solidFill>
                  <a:schemeClr val="tx2">
                    <a:lumMod val="40000"/>
                    <a:lumOff val="60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altLang="en-US">
                <a:ea typeface="ＭＳ Ｐゴシック" panose="020B0600070205080204" pitchFamily="34" charset="-128"/>
              </a:rPr>
              <a:t>© 2023 SailPoint Technologies, Inc. All rights reserved.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10EBD89-A495-0C49-9448-EC02AE7CB0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3160" y="365125"/>
            <a:ext cx="9885680" cy="79775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AFB9C8B1-05DF-9406-94B6-F257DDC83C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41038" y="114055"/>
            <a:ext cx="915805" cy="76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645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50CC1E-B4BC-6F40-8A77-F948E2F75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79104" y="1831288"/>
            <a:ext cx="3715224" cy="823912"/>
          </a:xfrm>
        </p:spPr>
        <p:txBody>
          <a:bodyPr anchor="b">
            <a:normAutofit/>
          </a:bodyPr>
          <a:lstStyle>
            <a:lvl1pPr marL="0" indent="0" algn="ctr">
              <a:buNone/>
              <a:defRPr sz="22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F4A977-4331-DF4D-9551-A66B9AA4653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79104" y="2906973"/>
            <a:ext cx="3715224" cy="2961564"/>
          </a:xfrm>
        </p:spPr>
        <p:txBody>
          <a:bodyPr>
            <a:normAutofit/>
          </a:bodyPr>
          <a:lstStyle>
            <a:lvl1pPr marL="0" indent="0" algn="ctr">
              <a:spcAft>
                <a:spcPts val="300"/>
              </a:spcAft>
              <a:buNone/>
              <a:defRPr sz="1800"/>
            </a:lvl1pPr>
            <a:lvl2pPr marL="457200" indent="0" algn="ctr">
              <a:spcAft>
                <a:spcPts val="300"/>
              </a:spcAft>
              <a:buNone/>
              <a:defRPr sz="1600"/>
            </a:lvl2pPr>
            <a:lvl3pPr marL="914400" indent="0" algn="ctr">
              <a:spcAft>
                <a:spcPts val="300"/>
              </a:spcAft>
              <a:buNone/>
              <a:defRPr sz="1400"/>
            </a:lvl3pPr>
            <a:lvl4pPr marL="1371600" indent="0" algn="ctr">
              <a:spcAft>
                <a:spcPts val="300"/>
              </a:spcAft>
              <a:buNone/>
              <a:defRPr sz="1200"/>
            </a:lvl4pPr>
            <a:lvl5pPr marL="1828800" indent="0" algn="ctr">
              <a:spcAft>
                <a:spcPts val="300"/>
              </a:spcAft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B9A171-73F0-3A47-BED5-25E52A1B2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2152-1C30-894C-9781-951D3C9748D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5344BA9-C1A8-4244-8785-02EA8B56B28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6400" y="6345555"/>
            <a:ext cx="387899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700">
                <a:solidFill>
                  <a:schemeClr val="tx2">
                    <a:lumMod val="40000"/>
                    <a:lumOff val="60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altLang="en-US">
                <a:ea typeface="ＭＳ Ｐゴシック" panose="020B0600070205080204" pitchFamily="34" charset="-128"/>
              </a:rPr>
              <a:t>© 2023 SailPoint Technologies, Inc. All rights reserved.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10EBD89-A495-0C49-9448-EC02AE7CB0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9040" y="365125"/>
            <a:ext cx="9773920" cy="79775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8DD7127-3FBC-0941-987E-D6515D5BAC53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238388" y="1831288"/>
            <a:ext cx="3715224" cy="823912"/>
          </a:xfrm>
        </p:spPr>
        <p:txBody>
          <a:bodyPr anchor="b">
            <a:normAutofit/>
          </a:bodyPr>
          <a:lstStyle>
            <a:lvl1pPr marL="0" indent="0" algn="ctr">
              <a:buNone/>
              <a:defRPr sz="2200" b="0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745288EC-BAFB-6A43-BB36-54D9CB8BEF4E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238388" y="2906973"/>
            <a:ext cx="3715224" cy="2961564"/>
          </a:xfrm>
        </p:spPr>
        <p:txBody>
          <a:bodyPr>
            <a:normAutofit/>
          </a:bodyPr>
          <a:lstStyle>
            <a:lvl1pPr marL="0" indent="0" algn="ctr">
              <a:spcAft>
                <a:spcPts val="300"/>
              </a:spcAft>
              <a:buNone/>
              <a:defRPr sz="1800"/>
            </a:lvl1pPr>
            <a:lvl2pPr marL="0" indent="0" algn="ctr">
              <a:spcAft>
                <a:spcPts val="300"/>
              </a:spcAft>
              <a:buNone/>
              <a:defRPr sz="1600"/>
            </a:lvl2pPr>
            <a:lvl3pPr marL="0" indent="0" algn="ctr">
              <a:spcAft>
                <a:spcPts val="300"/>
              </a:spcAft>
              <a:buNone/>
              <a:defRPr sz="1400"/>
            </a:lvl3pPr>
            <a:lvl4pPr marL="0" indent="0" algn="ctr">
              <a:spcAft>
                <a:spcPts val="300"/>
              </a:spcAft>
              <a:buNone/>
              <a:defRPr sz="1200"/>
            </a:lvl4pPr>
            <a:lvl5pPr marL="0" indent="0" algn="ctr">
              <a:spcAft>
                <a:spcPts val="300"/>
              </a:spcAft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3B7D636-D969-2F4C-9CED-F548C5C74F7E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093879" y="1831288"/>
            <a:ext cx="3715224" cy="823912"/>
          </a:xfrm>
        </p:spPr>
        <p:txBody>
          <a:bodyPr anchor="b">
            <a:normAutofit/>
          </a:bodyPr>
          <a:lstStyle>
            <a:lvl1pPr marL="0" indent="0" algn="ctr">
              <a:buNone/>
              <a:defRPr sz="2200" b="0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47086B62-F2A1-8E46-879C-0BA223ED573F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8093879" y="2906973"/>
            <a:ext cx="3715224" cy="2961564"/>
          </a:xfrm>
        </p:spPr>
        <p:txBody>
          <a:bodyPr>
            <a:normAutofit/>
          </a:bodyPr>
          <a:lstStyle>
            <a:lvl1pPr marL="0" indent="0" algn="ctr">
              <a:spcAft>
                <a:spcPts val="300"/>
              </a:spcAft>
              <a:buNone/>
              <a:defRPr sz="1800"/>
            </a:lvl1pPr>
            <a:lvl2pPr marL="457200" indent="0" algn="ctr">
              <a:spcAft>
                <a:spcPts val="300"/>
              </a:spcAft>
              <a:buNone/>
              <a:defRPr sz="1600"/>
            </a:lvl2pPr>
            <a:lvl3pPr marL="914400" indent="0" algn="ctr">
              <a:spcAft>
                <a:spcPts val="300"/>
              </a:spcAft>
              <a:buNone/>
              <a:defRPr sz="1400"/>
            </a:lvl3pPr>
            <a:lvl4pPr marL="1371600" indent="0" algn="ctr">
              <a:spcAft>
                <a:spcPts val="300"/>
              </a:spcAft>
              <a:buNone/>
              <a:defRPr sz="1200"/>
            </a:lvl4pPr>
            <a:lvl5pPr marL="1828800" indent="0" algn="ctr">
              <a:spcAft>
                <a:spcPts val="300"/>
              </a:spcAft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B9615636-7336-B895-8498-AE0769590D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41038" y="114055"/>
            <a:ext cx="915805" cy="76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325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gradFill>
          <a:gsLst>
            <a:gs pos="100000">
              <a:schemeClr val="accent2"/>
            </a:gs>
            <a:gs pos="35000">
              <a:schemeClr val="tx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F11EDC6-4042-9B41-9829-40C1A03B2DDE}"/>
              </a:ext>
            </a:extLst>
          </p:cNvPr>
          <p:cNvSpPr/>
          <p:nvPr userDrawn="1"/>
        </p:nvSpPr>
        <p:spPr>
          <a:xfrm>
            <a:off x="612634" y="1825625"/>
            <a:ext cx="5181600" cy="4111151"/>
          </a:xfrm>
          <a:prstGeom prst="roundRect">
            <a:avLst>
              <a:gd name="adj" fmla="val 13517"/>
            </a:avLst>
          </a:prstGeom>
          <a:solidFill>
            <a:schemeClr val="bg1"/>
          </a:solidFill>
          <a:ln>
            <a:noFill/>
          </a:ln>
          <a:effectLst>
            <a:outerShdw blurRad="233933" dist="38100" dir="2700000" algn="tl" rotWithShape="0">
              <a:schemeClr val="accent6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CB925D-725D-9D40-A690-BA2FCB38A6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5721" y="365125"/>
            <a:ext cx="9740558" cy="79775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DEE8BD-E916-6649-B50D-2D000281131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010314" y="2265529"/>
            <a:ext cx="4386240" cy="31799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E9716B-DC23-884E-AECE-26BBB5EBE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D2152-1C30-894C-9781-951D3C9748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90B0DA2-E7B0-644B-9A47-82FE4334E0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6400" y="6345555"/>
            <a:ext cx="387899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700">
                <a:solidFill>
                  <a:schemeClr val="tx2">
                    <a:lumMod val="40000"/>
                    <a:lumOff val="60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altLang="en-US">
                <a:ea typeface="ＭＳ Ｐゴシック" panose="020B0600070205080204" pitchFamily="34" charset="-128"/>
              </a:rPr>
              <a:t>© 2023 SailPoint Technologies, Inc. All rights reserved.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21C7368-EFDE-EA49-8C4E-96B84D738163}"/>
              </a:ext>
            </a:extLst>
          </p:cNvPr>
          <p:cNvSpPr/>
          <p:nvPr userDrawn="1"/>
        </p:nvSpPr>
        <p:spPr>
          <a:xfrm>
            <a:off x="6397766" y="1834948"/>
            <a:ext cx="5181600" cy="4111151"/>
          </a:xfrm>
          <a:prstGeom prst="roundRect">
            <a:avLst>
              <a:gd name="adj" fmla="val 13517"/>
            </a:avLst>
          </a:prstGeom>
          <a:solidFill>
            <a:schemeClr val="bg1"/>
          </a:solidFill>
          <a:ln>
            <a:noFill/>
          </a:ln>
          <a:effectLst>
            <a:outerShdw blurRad="233933" dist="38100" dir="2700000" algn="tl" rotWithShape="0">
              <a:schemeClr val="accent6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5020119-07EA-6347-9446-78A596B21BB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795446" y="2274852"/>
            <a:ext cx="4386240" cy="31799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4BD64F96-1A21-21F2-7A47-CC12E71ED0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41038" y="114055"/>
            <a:ext cx="915805" cy="76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717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F61B9-CCEB-B640-96F9-C9D3B548E9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457200"/>
            <a:ext cx="4365625" cy="1600200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54595-A3ED-1D44-9F21-7FA099B68E0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7" y="791569"/>
            <a:ext cx="6653211" cy="506948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27887C-7323-CA40-A9F4-63472FB95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2152-1C30-894C-9781-951D3C9748D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729B740-78D6-8D48-BA6D-8881485B932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6400" y="6345555"/>
            <a:ext cx="387899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700">
                <a:solidFill>
                  <a:schemeClr val="tx2">
                    <a:lumMod val="40000"/>
                    <a:lumOff val="60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altLang="en-US">
                <a:ea typeface="ＭＳ Ｐゴシック" panose="020B0600070205080204" pitchFamily="34" charset="-128"/>
              </a:rPr>
              <a:t>© 2023 SailPoint Technologies, Inc. All rights reserved.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1D623AB-66A3-974E-987E-157F5444EC3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06400" y="2336800"/>
            <a:ext cx="4365625" cy="353218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F335AE3B-5B5A-DF5F-8982-B9C242C8CC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41038" y="114055"/>
            <a:ext cx="915805" cy="76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427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F553FD-7C76-724A-A15F-86098F2FD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365125"/>
            <a:ext cx="11430000" cy="7977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67377-BA58-2F42-8B12-39431C9245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6400" y="1613949"/>
            <a:ext cx="11430000" cy="42805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9D02FB-8823-CE47-AA62-CD25D268AE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6400" y="6345555"/>
            <a:ext cx="387899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700">
                <a:solidFill>
                  <a:schemeClr val="tx2">
                    <a:lumMod val="40000"/>
                    <a:lumOff val="60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altLang="en-US">
                <a:ea typeface="ＭＳ Ｐゴシック" panose="020B0600070205080204" pitchFamily="34" charset="-128"/>
              </a:rPr>
              <a:t>© 2023 SailPoint Technologies, Inc. All rights reserved.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5D691F-E5BD-B040-B052-5392F77287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1038" y="6345555"/>
            <a:ext cx="79536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1" i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fld id="{679D2152-1C30-894C-9781-951D3C9748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19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60" r:id="rId3"/>
    <p:sldLayoutId id="2147483663" r:id="rId4"/>
    <p:sldLayoutId id="2147483650" r:id="rId5"/>
    <p:sldLayoutId id="2147483653" r:id="rId6"/>
    <p:sldLayoutId id="2147483664" r:id="rId7"/>
    <p:sldLayoutId id="2147483652" r:id="rId8"/>
    <p:sldLayoutId id="2147483656" r:id="rId9"/>
    <p:sldLayoutId id="2147483665" r:id="rId10"/>
    <p:sldLayoutId id="2147483657" r:id="rId11"/>
    <p:sldLayoutId id="2147483666" r:id="rId12"/>
    <p:sldLayoutId id="2147483651" r:id="rId13"/>
    <p:sldLayoutId id="2147483667" r:id="rId14"/>
    <p:sldLayoutId id="2147483661" r:id="rId15"/>
    <p:sldLayoutId id="2147483654" r:id="rId16"/>
    <p:sldLayoutId id="2147483655" r:id="rId17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300"/>
        </a:spcAft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Poppins" pitchFamily="2" charset="77"/>
          <a:ea typeface="+mn-ea"/>
          <a:cs typeface="Poppins" pitchFamily="2" charset="77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75B1D35-D3A6-8211-7605-E78E50D28F74}"/>
              </a:ext>
            </a:extLst>
          </p:cNvPr>
          <p:cNvSpPr txBox="1">
            <a:spLocks/>
          </p:cNvSpPr>
          <p:nvPr/>
        </p:nvSpPr>
        <p:spPr>
          <a:xfrm>
            <a:off x="3854370" y="2358695"/>
            <a:ext cx="7593443" cy="196055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000" b="1" i="0" kern="1200">
                <a:solidFill>
                  <a:schemeClr val="bg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r>
              <a:rPr lang="en-US" dirty="0"/>
              <a:t>Beyond Life-Cycle State to Multinomial 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CD4D4348-DF4A-1D99-25F4-A5E1AFFE71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67494" y="5142631"/>
            <a:ext cx="7692042" cy="119891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>
                <a:solidFill>
                  <a:schemeClr val="bg1"/>
                </a:solidFill>
              </a:rPr>
              <a:t>speaker: Cullen Landrum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title: Advisory Solutions Consultant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company: SailPoint</a:t>
            </a:r>
          </a:p>
        </p:txBody>
      </p:sp>
    </p:spTree>
    <p:extLst>
      <p:ext uri="{BB962C8B-B14F-4D97-AF65-F5344CB8AC3E}">
        <p14:creationId xmlns:p14="http://schemas.microsoft.com/office/powerpoint/2010/main" val="3539646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55A41F-0C66-C3A4-869B-8EB2CE3A0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2152-1C30-894C-9781-951D3C9748DF}" type="slidenum">
              <a:rPr lang="en-US" smtClean="0"/>
              <a:t>10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104155-F552-39C3-1FA2-BCB2BF0220E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62000" y="365125"/>
            <a:ext cx="11430000" cy="798513"/>
          </a:xfrm>
        </p:spPr>
        <p:txBody>
          <a:bodyPr/>
          <a:lstStyle/>
          <a:p>
            <a:r>
              <a:rPr lang="en-US" dirty="0"/>
              <a:t>Let’s go back in time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890FBA-BF57-242E-3C5F-A57506E96A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2420" y="0"/>
            <a:ext cx="5289788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CB5D34-617F-8793-6E62-76FD94AA3A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620" y="3214466"/>
            <a:ext cx="66548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36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83C156A-2155-FE6B-A92A-5B7595519F3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Demo time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3A167E-CCDC-0A46-B8D5-D812BF731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2152-1C30-894C-9781-951D3C9748D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6EFE1A-455B-DE52-2E00-92712E8FF05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© 2023 SailPoint Technologies, Inc. All rights reserved.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7171AE8-69FD-4195-D648-B97EE465A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see it </a:t>
            </a:r>
          </a:p>
        </p:txBody>
      </p:sp>
    </p:spTree>
    <p:extLst>
      <p:ext uri="{BB962C8B-B14F-4D97-AF65-F5344CB8AC3E}">
        <p14:creationId xmlns:p14="http://schemas.microsoft.com/office/powerpoint/2010/main" val="1477743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053C85-75A3-78A8-C010-8EF720259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2152-1C30-894C-9781-951D3C9748DF}" type="slidenum">
              <a:rPr lang="en-US" smtClean="0"/>
              <a:t>12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9FA97AC-DBE6-C5DF-6319-CC549620B7C5}"/>
              </a:ext>
            </a:extLst>
          </p:cNvPr>
          <p:cNvGrpSpPr/>
          <p:nvPr/>
        </p:nvGrpSpPr>
        <p:grpSpPr>
          <a:xfrm>
            <a:off x="1761360" y="148992"/>
            <a:ext cx="1169075" cy="1477386"/>
            <a:chOff x="1707920" y="399077"/>
            <a:chExt cx="1169075" cy="1477386"/>
          </a:xfrm>
        </p:grpSpPr>
        <p:pic>
          <p:nvPicPr>
            <p:cNvPr id="1028" name="Picture 4" descr="Student management Vector Icons free download in SVG, PNG Format">
              <a:extLst>
                <a:ext uri="{FF2B5EF4-FFF2-40B4-BE49-F238E27FC236}">
                  <a16:creationId xmlns:a16="http://schemas.microsoft.com/office/drawing/2014/main" id="{843E7495-1B0C-EA3B-E917-9D957873EF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7920" y="399077"/>
              <a:ext cx="1169075" cy="1169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3A6EA99-4139-1BB4-C214-0D20F329F82F}"/>
                </a:ext>
              </a:extLst>
            </p:cNvPr>
            <p:cNvSpPr txBox="1"/>
            <p:nvPr/>
          </p:nvSpPr>
          <p:spPr>
            <a:xfrm>
              <a:off x="1752084" y="1507131"/>
              <a:ext cx="10807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solidFill>
                    <a:schemeClr val="accent6"/>
                  </a:solidFill>
                </a:rPr>
                <a:t>Student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CB71D4A-22FA-56E3-F064-592195A62737}"/>
              </a:ext>
            </a:extLst>
          </p:cNvPr>
          <p:cNvGrpSpPr/>
          <p:nvPr/>
        </p:nvGrpSpPr>
        <p:grpSpPr>
          <a:xfrm>
            <a:off x="1707920" y="1902312"/>
            <a:ext cx="1169076" cy="1352324"/>
            <a:chOff x="1707920" y="2396792"/>
            <a:chExt cx="1169076" cy="1352324"/>
          </a:xfrm>
        </p:grpSpPr>
        <p:pic>
          <p:nvPicPr>
            <p:cNvPr id="1026" name="Picture 2" descr="Hr Clip Art Design Medium Size - Human Resource Management Clipart Png -  Free Transparent PNG Clipart Images Download">
              <a:extLst>
                <a:ext uri="{FF2B5EF4-FFF2-40B4-BE49-F238E27FC236}">
                  <a16:creationId xmlns:a16="http://schemas.microsoft.com/office/drawing/2014/main" id="{EF3F0575-D365-6157-D947-67A1A3D2F9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7920" y="2396792"/>
              <a:ext cx="1169076" cy="919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4D5D371-C071-5D9B-153F-E98B6AD522E8}"/>
                </a:ext>
              </a:extLst>
            </p:cNvPr>
            <p:cNvSpPr txBox="1"/>
            <p:nvPr/>
          </p:nvSpPr>
          <p:spPr>
            <a:xfrm>
              <a:off x="1937230" y="3379784"/>
              <a:ext cx="710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solidFill>
                    <a:schemeClr val="accent6"/>
                  </a:solidFill>
                </a:rPr>
                <a:t>Staff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6C496C2-416F-C145-D34B-3942A7EE02F0}"/>
              </a:ext>
            </a:extLst>
          </p:cNvPr>
          <p:cNvGrpSpPr/>
          <p:nvPr/>
        </p:nvGrpSpPr>
        <p:grpSpPr>
          <a:xfrm>
            <a:off x="1707920" y="3462534"/>
            <a:ext cx="1169075" cy="1399088"/>
            <a:chOff x="1707920" y="3857281"/>
            <a:chExt cx="1169075" cy="1399088"/>
          </a:xfrm>
        </p:grpSpPr>
        <p:pic>
          <p:nvPicPr>
            <p:cNvPr id="1032" name="Picture 8" descr="teacher pointing at blackboard - download free icon Education Icon Set on  Artage.io">
              <a:extLst>
                <a:ext uri="{FF2B5EF4-FFF2-40B4-BE49-F238E27FC236}">
                  <a16:creationId xmlns:a16="http://schemas.microsoft.com/office/drawing/2014/main" id="{69941C4B-73A2-352A-E727-15A557F2C8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7920" y="3857281"/>
              <a:ext cx="1169075" cy="1169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F00804B-23AB-A523-294D-3095F6625625}"/>
                </a:ext>
              </a:extLst>
            </p:cNvPr>
            <p:cNvSpPr txBox="1"/>
            <p:nvPr/>
          </p:nvSpPr>
          <p:spPr>
            <a:xfrm>
              <a:off x="1785745" y="4887037"/>
              <a:ext cx="10134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solidFill>
                    <a:schemeClr val="accent6"/>
                  </a:solidFill>
                </a:rPr>
                <a:t>Faculty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DCAB9E5E-C5DF-F1CE-FE24-ED52253CAA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104" y="4886410"/>
            <a:ext cx="1536700" cy="1612900"/>
          </a:xfrm>
          <a:prstGeom prst="rect">
            <a:avLst/>
          </a:prstGeom>
        </p:spPr>
      </p:pic>
      <p:pic>
        <p:nvPicPr>
          <p:cNvPr id="1034" name="Picture 10" descr="Cube Icon Vector Sign And Symbol Isolated On White Background Cube Logo  Concept Stock Illustration - Download Image Now - iStock">
            <a:extLst>
              <a:ext uri="{FF2B5EF4-FFF2-40B4-BE49-F238E27FC236}">
                <a16:creationId xmlns:a16="http://schemas.microsoft.com/office/drawing/2014/main" id="{D8B4AD5D-C91F-B7A4-AE51-A247BAF34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624" y="2540261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11EA62D-1A4A-6CCE-2659-2134DEB2FC34}"/>
              </a:ext>
            </a:extLst>
          </p:cNvPr>
          <p:cNvSpPr txBox="1"/>
          <p:nvPr/>
        </p:nvSpPr>
        <p:spPr>
          <a:xfrm>
            <a:off x="8299374" y="2821862"/>
            <a:ext cx="1369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chemeClr val="accent6"/>
                </a:solidFill>
              </a:rPr>
              <a:t>Affiliations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F1C9E69-7911-44C0-D4AE-C54591480F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028" idx="3"/>
            <a:endCxn id="1034" idx="1"/>
          </p:cNvCxnSpPr>
          <p:nvPr/>
        </p:nvCxnSpPr>
        <p:spPr>
          <a:xfrm>
            <a:off x="2930435" y="733530"/>
            <a:ext cx="3940189" cy="2521106"/>
          </a:xfrm>
          <a:prstGeom prst="straightConnector1">
            <a:avLst/>
          </a:prstGeom>
          <a:ln w="127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8AC04A1-92E6-6151-3FAA-8495FAF24F4C}"/>
              </a:ext>
            </a:extLst>
          </p:cNvPr>
          <p:cNvCxnSpPr>
            <a:cxnSpLocks/>
            <a:stCxn id="1026" idx="3"/>
          </p:cNvCxnSpPr>
          <p:nvPr/>
        </p:nvCxnSpPr>
        <p:spPr>
          <a:xfrm>
            <a:off x="2876996" y="2362087"/>
            <a:ext cx="3955043" cy="848400"/>
          </a:xfrm>
          <a:prstGeom prst="straightConnector1">
            <a:avLst/>
          </a:prstGeom>
          <a:ln w="127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C6D64A4-D5E2-2CEB-309B-DA65FB2A45E7}"/>
              </a:ext>
            </a:extLst>
          </p:cNvPr>
          <p:cNvCxnSpPr>
            <a:cxnSpLocks/>
            <a:stCxn id="1032" idx="3"/>
            <a:endCxn id="1034" idx="1"/>
          </p:cNvCxnSpPr>
          <p:nvPr/>
        </p:nvCxnSpPr>
        <p:spPr>
          <a:xfrm flipV="1">
            <a:off x="2876995" y="3254636"/>
            <a:ext cx="3993629" cy="792436"/>
          </a:xfrm>
          <a:prstGeom prst="straightConnector1">
            <a:avLst/>
          </a:prstGeom>
          <a:ln w="127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E49C655-677F-2CB0-EB26-B68366E5CC7F}"/>
              </a:ext>
            </a:extLst>
          </p:cNvPr>
          <p:cNvCxnSpPr>
            <a:cxnSpLocks/>
            <a:stCxn id="15" idx="3"/>
            <a:endCxn id="1034" idx="1"/>
          </p:cNvCxnSpPr>
          <p:nvPr/>
        </p:nvCxnSpPr>
        <p:spPr>
          <a:xfrm flipV="1">
            <a:off x="3060804" y="3254636"/>
            <a:ext cx="3809820" cy="2438224"/>
          </a:xfrm>
          <a:prstGeom prst="straightConnector1">
            <a:avLst/>
          </a:prstGeom>
          <a:ln w="127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0735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847AED-5134-5349-B17B-8C8ADBDB6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2152-1C30-894C-9781-951D3C9748DF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119CF81-6214-D34F-88A4-A850CD0A124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556500" y="2921000"/>
            <a:ext cx="4635500" cy="1016000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accent6"/>
                </a:solidFill>
              </a:rPr>
              <a:t>Thank You!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E7953339-90F2-2C65-3B30-DE790DACD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131" y="1066915"/>
            <a:ext cx="5839519" cy="472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898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BBCCFC-AC69-3915-2FB1-823FF48A4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2152-1C30-894C-9781-951D3C9748DF}" type="slidenum">
              <a:rPr lang="en-US" smtClean="0"/>
              <a:t>14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225A575-D503-FD2B-2EA8-3B69026BCD9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62000" y="365125"/>
            <a:ext cx="11430000" cy="798513"/>
          </a:xfrm>
        </p:spPr>
        <p:txBody>
          <a:bodyPr/>
          <a:lstStyle/>
          <a:p>
            <a:r>
              <a:rPr lang="en-US" dirty="0"/>
              <a:t>No Students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1E9AFE-51C7-621C-2A03-D219A3C3D9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1745673"/>
            <a:ext cx="11270177" cy="2553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3719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053C85-75A3-78A8-C010-8EF720259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2152-1C30-894C-9781-951D3C9748DF}" type="slidenum">
              <a:rPr lang="en-US" smtClean="0"/>
              <a:t>15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9FA97AC-DBE6-C5DF-6319-CC549620B7C5}"/>
              </a:ext>
            </a:extLst>
          </p:cNvPr>
          <p:cNvGrpSpPr/>
          <p:nvPr/>
        </p:nvGrpSpPr>
        <p:grpSpPr>
          <a:xfrm>
            <a:off x="1761360" y="148992"/>
            <a:ext cx="1169075" cy="1477386"/>
            <a:chOff x="1707920" y="399077"/>
            <a:chExt cx="1169075" cy="1477386"/>
          </a:xfrm>
        </p:grpSpPr>
        <p:pic>
          <p:nvPicPr>
            <p:cNvPr id="1028" name="Picture 4" descr="Student management Vector Icons free download in SVG, PNG Format">
              <a:extLst>
                <a:ext uri="{FF2B5EF4-FFF2-40B4-BE49-F238E27FC236}">
                  <a16:creationId xmlns:a16="http://schemas.microsoft.com/office/drawing/2014/main" id="{843E7495-1B0C-EA3B-E917-9D957873EF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7920" y="399077"/>
              <a:ext cx="1169075" cy="1169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3A6EA99-4139-1BB4-C214-0D20F329F82F}"/>
                </a:ext>
              </a:extLst>
            </p:cNvPr>
            <p:cNvSpPr txBox="1"/>
            <p:nvPr/>
          </p:nvSpPr>
          <p:spPr>
            <a:xfrm>
              <a:off x="1752084" y="1507131"/>
              <a:ext cx="10807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solidFill>
                    <a:schemeClr val="accent6"/>
                  </a:solidFill>
                </a:rPr>
                <a:t>Student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CB71D4A-22FA-56E3-F064-592195A62737}"/>
              </a:ext>
            </a:extLst>
          </p:cNvPr>
          <p:cNvGrpSpPr/>
          <p:nvPr/>
        </p:nvGrpSpPr>
        <p:grpSpPr>
          <a:xfrm>
            <a:off x="1707920" y="1902312"/>
            <a:ext cx="1169076" cy="1352324"/>
            <a:chOff x="1707920" y="2396792"/>
            <a:chExt cx="1169076" cy="1352324"/>
          </a:xfrm>
        </p:grpSpPr>
        <p:pic>
          <p:nvPicPr>
            <p:cNvPr id="1026" name="Picture 2" descr="Hr Clip Art Design Medium Size - Human Resource Management Clipart Png -  Free Transparent PNG Clipart Images Download">
              <a:extLst>
                <a:ext uri="{FF2B5EF4-FFF2-40B4-BE49-F238E27FC236}">
                  <a16:creationId xmlns:a16="http://schemas.microsoft.com/office/drawing/2014/main" id="{EF3F0575-D365-6157-D947-67A1A3D2F9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7920" y="2396792"/>
              <a:ext cx="1169076" cy="919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4D5D371-C071-5D9B-153F-E98B6AD522E8}"/>
                </a:ext>
              </a:extLst>
            </p:cNvPr>
            <p:cNvSpPr txBox="1"/>
            <p:nvPr/>
          </p:nvSpPr>
          <p:spPr>
            <a:xfrm>
              <a:off x="1937230" y="3379784"/>
              <a:ext cx="710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solidFill>
                    <a:schemeClr val="accent6"/>
                  </a:solidFill>
                </a:rPr>
                <a:t>Staff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6C496C2-416F-C145-D34B-3942A7EE02F0}"/>
              </a:ext>
            </a:extLst>
          </p:cNvPr>
          <p:cNvGrpSpPr/>
          <p:nvPr/>
        </p:nvGrpSpPr>
        <p:grpSpPr>
          <a:xfrm>
            <a:off x="1707920" y="3462534"/>
            <a:ext cx="1169075" cy="1399088"/>
            <a:chOff x="1707920" y="3857281"/>
            <a:chExt cx="1169075" cy="1399088"/>
          </a:xfrm>
        </p:grpSpPr>
        <p:pic>
          <p:nvPicPr>
            <p:cNvPr id="1032" name="Picture 8" descr="teacher pointing at blackboard - download free icon Education Icon Set on  Artage.io">
              <a:extLst>
                <a:ext uri="{FF2B5EF4-FFF2-40B4-BE49-F238E27FC236}">
                  <a16:creationId xmlns:a16="http://schemas.microsoft.com/office/drawing/2014/main" id="{69941C4B-73A2-352A-E727-15A557F2C8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7920" y="3857281"/>
              <a:ext cx="1169075" cy="1169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F00804B-23AB-A523-294D-3095F6625625}"/>
                </a:ext>
              </a:extLst>
            </p:cNvPr>
            <p:cNvSpPr txBox="1"/>
            <p:nvPr/>
          </p:nvSpPr>
          <p:spPr>
            <a:xfrm>
              <a:off x="1785745" y="4887037"/>
              <a:ext cx="10134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solidFill>
                    <a:schemeClr val="accent6"/>
                  </a:solidFill>
                </a:rPr>
                <a:t>Faculty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DCAB9E5E-C5DF-F1CE-FE24-ED52253CAA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104" y="4886410"/>
            <a:ext cx="1536700" cy="1612900"/>
          </a:xfrm>
          <a:prstGeom prst="rect">
            <a:avLst/>
          </a:prstGeom>
        </p:spPr>
      </p:pic>
      <p:pic>
        <p:nvPicPr>
          <p:cNvPr id="1034" name="Picture 10" descr="Cube Icon Vector Sign And Symbol Isolated On White Background Cube Logo  Concept Stock Illustration - Download Image Now - iStock">
            <a:extLst>
              <a:ext uri="{FF2B5EF4-FFF2-40B4-BE49-F238E27FC236}">
                <a16:creationId xmlns:a16="http://schemas.microsoft.com/office/drawing/2014/main" id="{D8B4AD5D-C91F-B7A4-AE51-A247BAF34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624" y="2540261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11EA62D-1A4A-6CCE-2659-2134DEB2FC34}"/>
              </a:ext>
            </a:extLst>
          </p:cNvPr>
          <p:cNvSpPr txBox="1"/>
          <p:nvPr/>
        </p:nvSpPr>
        <p:spPr>
          <a:xfrm>
            <a:off x="8299374" y="2821862"/>
            <a:ext cx="22381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chemeClr val="accent6"/>
                </a:solidFill>
              </a:rPr>
              <a:t>Affiliations</a:t>
            </a:r>
          </a:p>
          <a:p>
            <a:pPr algn="l"/>
            <a:r>
              <a:rPr lang="en-US" dirty="0">
                <a:solidFill>
                  <a:schemeClr val="accent6"/>
                </a:solidFill>
              </a:rPr>
              <a:t>Student-prospect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F1C9E69-7911-44C0-D4AE-C54591480F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028" idx="3"/>
            <a:endCxn id="1034" idx="1"/>
          </p:cNvCxnSpPr>
          <p:nvPr/>
        </p:nvCxnSpPr>
        <p:spPr>
          <a:xfrm>
            <a:off x="2930435" y="733530"/>
            <a:ext cx="3940189" cy="2521106"/>
          </a:xfrm>
          <a:prstGeom prst="straightConnector1">
            <a:avLst/>
          </a:prstGeom>
          <a:ln w="127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8AC04A1-92E6-6151-3FAA-8495FAF24F4C}"/>
              </a:ext>
            </a:extLst>
          </p:cNvPr>
          <p:cNvCxnSpPr>
            <a:cxnSpLocks/>
            <a:stCxn id="1026" idx="3"/>
          </p:cNvCxnSpPr>
          <p:nvPr/>
        </p:nvCxnSpPr>
        <p:spPr>
          <a:xfrm>
            <a:off x="2876996" y="2362087"/>
            <a:ext cx="3955043" cy="848400"/>
          </a:xfrm>
          <a:prstGeom prst="straightConnector1">
            <a:avLst/>
          </a:prstGeom>
          <a:ln w="127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C6D64A4-D5E2-2CEB-309B-DA65FB2A45E7}"/>
              </a:ext>
            </a:extLst>
          </p:cNvPr>
          <p:cNvCxnSpPr>
            <a:cxnSpLocks/>
            <a:stCxn id="1032" idx="3"/>
            <a:endCxn id="1034" idx="1"/>
          </p:cNvCxnSpPr>
          <p:nvPr/>
        </p:nvCxnSpPr>
        <p:spPr>
          <a:xfrm flipV="1">
            <a:off x="2876995" y="3254636"/>
            <a:ext cx="3993629" cy="792436"/>
          </a:xfrm>
          <a:prstGeom prst="straightConnector1">
            <a:avLst/>
          </a:prstGeom>
          <a:ln w="127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E49C655-677F-2CB0-EB26-B68366E5CC7F}"/>
              </a:ext>
            </a:extLst>
          </p:cNvPr>
          <p:cNvCxnSpPr>
            <a:cxnSpLocks/>
            <a:stCxn id="15" idx="3"/>
            <a:endCxn id="1034" idx="1"/>
          </p:cNvCxnSpPr>
          <p:nvPr/>
        </p:nvCxnSpPr>
        <p:spPr>
          <a:xfrm flipV="1">
            <a:off x="3060804" y="3254636"/>
            <a:ext cx="3809820" cy="2438224"/>
          </a:xfrm>
          <a:prstGeom prst="straightConnector1">
            <a:avLst/>
          </a:prstGeom>
          <a:ln w="127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53C97309-804D-ACC8-6298-A5E040436A98}"/>
              </a:ext>
            </a:extLst>
          </p:cNvPr>
          <p:cNvSpPr txBox="1"/>
          <p:nvPr/>
        </p:nvSpPr>
        <p:spPr>
          <a:xfrm>
            <a:off x="2930435" y="548863"/>
            <a:ext cx="2478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chemeClr val="accent6"/>
                </a:solidFill>
              </a:rPr>
              <a:t>Prospective Student</a:t>
            </a:r>
          </a:p>
        </p:txBody>
      </p:sp>
    </p:spTree>
    <p:extLst>
      <p:ext uri="{BB962C8B-B14F-4D97-AF65-F5344CB8AC3E}">
        <p14:creationId xmlns:p14="http://schemas.microsoft.com/office/powerpoint/2010/main" val="94037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1DD39D-4D04-6C0B-A8BC-5FF696ED5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>
              <a:spcAft>
                <a:spcPts val="600"/>
              </a:spcAft>
            </a:pPr>
            <a:fld id="{679D2152-1C30-894C-9781-951D3C9748DF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>
                <a:spcAft>
                  <a:spcPts val="600"/>
                </a:spcAft>
              </a:pPr>
              <a:t>16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751DA61-14D0-C9BF-116A-F8372916D83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17513"/>
            <a:ext cx="10910888" cy="12493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Prospective Students Added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DFDF01-063E-12F1-D14C-1CDF1B316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" y="2766497"/>
            <a:ext cx="11548872" cy="332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778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053C85-75A3-78A8-C010-8EF720259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2152-1C30-894C-9781-951D3C9748DF}" type="slidenum">
              <a:rPr lang="en-US" smtClean="0"/>
              <a:t>17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9FA97AC-DBE6-C5DF-6319-CC549620B7C5}"/>
              </a:ext>
            </a:extLst>
          </p:cNvPr>
          <p:cNvGrpSpPr/>
          <p:nvPr/>
        </p:nvGrpSpPr>
        <p:grpSpPr>
          <a:xfrm>
            <a:off x="1761360" y="148992"/>
            <a:ext cx="1169075" cy="1477386"/>
            <a:chOff x="1707920" y="399077"/>
            <a:chExt cx="1169075" cy="1477386"/>
          </a:xfrm>
        </p:grpSpPr>
        <p:pic>
          <p:nvPicPr>
            <p:cNvPr id="1028" name="Picture 4" descr="Student management Vector Icons free download in SVG, PNG Format">
              <a:extLst>
                <a:ext uri="{FF2B5EF4-FFF2-40B4-BE49-F238E27FC236}">
                  <a16:creationId xmlns:a16="http://schemas.microsoft.com/office/drawing/2014/main" id="{843E7495-1B0C-EA3B-E917-9D957873EF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7920" y="399077"/>
              <a:ext cx="1169075" cy="1169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3A6EA99-4139-1BB4-C214-0D20F329F82F}"/>
                </a:ext>
              </a:extLst>
            </p:cNvPr>
            <p:cNvSpPr txBox="1"/>
            <p:nvPr/>
          </p:nvSpPr>
          <p:spPr>
            <a:xfrm>
              <a:off x="1752084" y="1507131"/>
              <a:ext cx="10807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solidFill>
                    <a:schemeClr val="accent6"/>
                  </a:solidFill>
                </a:rPr>
                <a:t>Student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CB71D4A-22FA-56E3-F064-592195A62737}"/>
              </a:ext>
            </a:extLst>
          </p:cNvPr>
          <p:cNvGrpSpPr/>
          <p:nvPr/>
        </p:nvGrpSpPr>
        <p:grpSpPr>
          <a:xfrm>
            <a:off x="1707920" y="1902312"/>
            <a:ext cx="1169076" cy="1352324"/>
            <a:chOff x="1707920" y="2396792"/>
            <a:chExt cx="1169076" cy="1352324"/>
          </a:xfrm>
        </p:grpSpPr>
        <p:pic>
          <p:nvPicPr>
            <p:cNvPr id="1026" name="Picture 2" descr="Hr Clip Art Design Medium Size - Human Resource Management Clipart Png -  Free Transparent PNG Clipart Images Download">
              <a:extLst>
                <a:ext uri="{FF2B5EF4-FFF2-40B4-BE49-F238E27FC236}">
                  <a16:creationId xmlns:a16="http://schemas.microsoft.com/office/drawing/2014/main" id="{EF3F0575-D365-6157-D947-67A1A3D2F9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7920" y="2396792"/>
              <a:ext cx="1169076" cy="919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4D5D371-C071-5D9B-153F-E98B6AD522E8}"/>
                </a:ext>
              </a:extLst>
            </p:cNvPr>
            <p:cNvSpPr txBox="1"/>
            <p:nvPr/>
          </p:nvSpPr>
          <p:spPr>
            <a:xfrm>
              <a:off x="1937230" y="3379784"/>
              <a:ext cx="710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solidFill>
                    <a:schemeClr val="accent6"/>
                  </a:solidFill>
                </a:rPr>
                <a:t>Staff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6C496C2-416F-C145-D34B-3942A7EE02F0}"/>
              </a:ext>
            </a:extLst>
          </p:cNvPr>
          <p:cNvGrpSpPr/>
          <p:nvPr/>
        </p:nvGrpSpPr>
        <p:grpSpPr>
          <a:xfrm>
            <a:off x="1707920" y="3462534"/>
            <a:ext cx="1169075" cy="1399088"/>
            <a:chOff x="1707920" y="3857281"/>
            <a:chExt cx="1169075" cy="1399088"/>
          </a:xfrm>
        </p:grpSpPr>
        <p:pic>
          <p:nvPicPr>
            <p:cNvPr id="1032" name="Picture 8" descr="teacher pointing at blackboard - download free icon Education Icon Set on  Artage.io">
              <a:extLst>
                <a:ext uri="{FF2B5EF4-FFF2-40B4-BE49-F238E27FC236}">
                  <a16:creationId xmlns:a16="http://schemas.microsoft.com/office/drawing/2014/main" id="{69941C4B-73A2-352A-E727-15A557F2C8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7920" y="3857281"/>
              <a:ext cx="1169075" cy="1169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F00804B-23AB-A523-294D-3095F6625625}"/>
                </a:ext>
              </a:extLst>
            </p:cNvPr>
            <p:cNvSpPr txBox="1"/>
            <p:nvPr/>
          </p:nvSpPr>
          <p:spPr>
            <a:xfrm>
              <a:off x="1785745" y="4887037"/>
              <a:ext cx="10134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solidFill>
                    <a:schemeClr val="accent6"/>
                  </a:solidFill>
                </a:rPr>
                <a:t>Faculty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DCAB9E5E-C5DF-F1CE-FE24-ED52253CAA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104" y="4886410"/>
            <a:ext cx="1536700" cy="1612900"/>
          </a:xfrm>
          <a:prstGeom prst="rect">
            <a:avLst/>
          </a:prstGeom>
        </p:spPr>
      </p:pic>
      <p:pic>
        <p:nvPicPr>
          <p:cNvPr id="1034" name="Picture 10" descr="Cube Icon Vector Sign And Symbol Isolated On White Background Cube Logo  Concept Stock Illustration - Download Image Now - iStock">
            <a:extLst>
              <a:ext uri="{FF2B5EF4-FFF2-40B4-BE49-F238E27FC236}">
                <a16:creationId xmlns:a16="http://schemas.microsoft.com/office/drawing/2014/main" id="{D8B4AD5D-C91F-B7A4-AE51-A247BAF34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624" y="2540261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11EA62D-1A4A-6CCE-2659-2134DEB2FC34}"/>
              </a:ext>
            </a:extLst>
          </p:cNvPr>
          <p:cNvSpPr txBox="1"/>
          <p:nvPr/>
        </p:nvSpPr>
        <p:spPr>
          <a:xfrm>
            <a:off x="8299374" y="2821862"/>
            <a:ext cx="20409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chemeClr val="accent6"/>
                </a:solidFill>
              </a:rPr>
              <a:t>Affiliations</a:t>
            </a:r>
          </a:p>
          <a:p>
            <a:pPr algn="l"/>
            <a:r>
              <a:rPr lang="en-US" dirty="0">
                <a:solidFill>
                  <a:schemeClr val="accent6"/>
                </a:solidFill>
              </a:rPr>
              <a:t>Student-current</a:t>
            </a:r>
          </a:p>
          <a:p>
            <a:pPr algn="l"/>
            <a:r>
              <a:rPr lang="en-US" dirty="0">
                <a:solidFill>
                  <a:schemeClr val="accent6"/>
                </a:solidFill>
              </a:rPr>
              <a:t>Student-worker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F1C9E69-7911-44C0-D4AE-C54591480F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028" idx="3"/>
            <a:endCxn id="1034" idx="1"/>
          </p:cNvCxnSpPr>
          <p:nvPr/>
        </p:nvCxnSpPr>
        <p:spPr>
          <a:xfrm>
            <a:off x="2930435" y="733530"/>
            <a:ext cx="3940189" cy="2521106"/>
          </a:xfrm>
          <a:prstGeom prst="straightConnector1">
            <a:avLst/>
          </a:prstGeom>
          <a:ln w="127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8AC04A1-92E6-6151-3FAA-8495FAF24F4C}"/>
              </a:ext>
            </a:extLst>
          </p:cNvPr>
          <p:cNvCxnSpPr>
            <a:cxnSpLocks/>
            <a:stCxn id="1026" idx="3"/>
          </p:cNvCxnSpPr>
          <p:nvPr/>
        </p:nvCxnSpPr>
        <p:spPr>
          <a:xfrm>
            <a:off x="2876996" y="2362087"/>
            <a:ext cx="3955043" cy="848400"/>
          </a:xfrm>
          <a:prstGeom prst="straightConnector1">
            <a:avLst/>
          </a:prstGeom>
          <a:ln w="127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C6D64A4-D5E2-2CEB-309B-DA65FB2A45E7}"/>
              </a:ext>
            </a:extLst>
          </p:cNvPr>
          <p:cNvCxnSpPr>
            <a:cxnSpLocks/>
            <a:stCxn id="1032" idx="3"/>
            <a:endCxn id="1034" idx="1"/>
          </p:cNvCxnSpPr>
          <p:nvPr/>
        </p:nvCxnSpPr>
        <p:spPr>
          <a:xfrm flipV="1">
            <a:off x="2876995" y="3254636"/>
            <a:ext cx="3993629" cy="792436"/>
          </a:xfrm>
          <a:prstGeom prst="straightConnector1">
            <a:avLst/>
          </a:prstGeom>
          <a:ln w="127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E49C655-677F-2CB0-EB26-B68366E5CC7F}"/>
              </a:ext>
            </a:extLst>
          </p:cNvPr>
          <p:cNvCxnSpPr>
            <a:cxnSpLocks/>
            <a:stCxn id="15" idx="3"/>
            <a:endCxn id="1034" idx="1"/>
          </p:cNvCxnSpPr>
          <p:nvPr/>
        </p:nvCxnSpPr>
        <p:spPr>
          <a:xfrm flipV="1">
            <a:off x="3060804" y="3254636"/>
            <a:ext cx="3809820" cy="2438224"/>
          </a:xfrm>
          <a:prstGeom prst="straightConnector1">
            <a:avLst/>
          </a:prstGeom>
          <a:ln w="127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53C97309-804D-ACC8-6298-A5E040436A98}"/>
              </a:ext>
            </a:extLst>
          </p:cNvPr>
          <p:cNvSpPr txBox="1"/>
          <p:nvPr/>
        </p:nvSpPr>
        <p:spPr>
          <a:xfrm>
            <a:off x="2930435" y="548863"/>
            <a:ext cx="2013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chemeClr val="accent6"/>
                </a:solidFill>
              </a:rPr>
              <a:t>Current Student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FE940F-0C46-7BF8-C0F2-F51F4A0F2F2E}"/>
              </a:ext>
            </a:extLst>
          </p:cNvPr>
          <p:cNvSpPr txBox="1"/>
          <p:nvPr/>
        </p:nvSpPr>
        <p:spPr>
          <a:xfrm>
            <a:off x="2838411" y="2008008"/>
            <a:ext cx="1978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chemeClr val="accent6"/>
                </a:solidFill>
              </a:rPr>
              <a:t>Student-worker</a:t>
            </a:r>
          </a:p>
        </p:txBody>
      </p:sp>
    </p:spTree>
    <p:extLst>
      <p:ext uri="{BB962C8B-B14F-4D97-AF65-F5344CB8AC3E}">
        <p14:creationId xmlns:p14="http://schemas.microsoft.com/office/powerpoint/2010/main" val="3078069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695B39B-7D94-3827-8037-C46A18340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463" y="3432175"/>
            <a:ext cx="5095875" cy="13287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BBAEFB-EC43-2F0D-9872-AAA60AC99B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1600" y="3432175"/>
            <a:ext cx="4900613" cy="13287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76673B-EC0C-242A-465F-7ED6313E75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7463" y="4829175"/>
            <a:ext cx="10064750" cy="48101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0FC404-0E16-2728-2F26-76CCEA63A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>
              <a:spcAft>
                <a:spcPts val="600"/>
              </a:spcAft>
            </a:pPr>
            <a:fld id="{679D2152-1C30-894C-9781-951D3C9748DF}" type="slidenum">
              <a:rPr lang="en-US"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rPr>
              <a:pPr>
                <a:spcAft>
                  <a:spcPts val="600"/>
                </a:spcAft>
              </a:pPr>
              <a:t>18</a:t>
            </a:fld>
            <a:endParaRPr lang="en-US" sz="1200">
              <a:solidFill>
                <a:prstClr val="black">
                  <a:tint val="75000"/>
                </a:prstClr>
              </a:solidFill>
              <a:latin typeface="+mn-lt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8DAC01-4A94-F969-774F-D26186CFA4F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68525" y="1203325"/>
            <a:ext cx="10023475" cy="8588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000" kern="1200" dirty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Let’s Look at Randy Barns</a:t>
            </a:r>
          </a:p>
        </p:txBody>
      </p:sp>
    </p:spTree>
    <p:extLst>
      <p:ext uri="{BB962C8B-B14F-4D97-AF65-F5344CB8AC3E}">
        <p14:creationId xmlns:p14="http://schemas.microsoft.com/office/powerpoint/2010/main" val="38290870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F1A533-6C0F-38DC-C2F8-FD5B9EF2B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Aft>
                <a:spcPts val="600"/>
              </a:spcAft>
            </a:pPr>
            <a:fld id="{679D2152-1C30-894C-9781-951D3C9748DF}" type="slidenum">
              <a:rPr lang="en-US" sz="1200">
                <a:solidFill>
                  <a:srgbClr val="FFFFFF"/>
                </a:solidFill>
                <a:latin typeface="+mn-lt"/>
                <a:cs typeface="+mn-cs"/>
              </a:rPr>
              <a:pPr algn="ctr">
                <a:spcAft>
                  <a:spcPts val="600"/>
                </a:spcAft>
              </a:pPr>
              <a:t>19</a:t>
            </a:fld>
            <a:endParaRPr lang="en-US" sz="120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6D7E68-BC1B-A041-2590-A0E8951C89E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en-US" sz="9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©2022 SailPoint Technologies, Inc. All Rights Reserved.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35C15C-8C1F-6789-8569-E7ED5006F7E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3300" y="110365"/>
            <a:ext cx="6356538" cy="1498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300" dirty="0">
                <a:latin typeface="+mj-lt"/>
                <a:cs typeface="+mj-cs"/>
              </a:rPr>
              <a:t>Now Randy Becomes a Current Student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F3DFCB-F018-A726-6AF6-05BA1514E4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895" y="2677492"/>
            <a:ext cx="11029931" cy="5790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FB0AE8-7B95-1261-414A-19D9315375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204" y="4338308"/>
            <a:ext cx="5586942" cy="14107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289E51-F18C-0117-6759-8942137CED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9838" y="4380210"/>
            <a:ext cx="5586942" cy="132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228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FD58B7-3672-F643-AF1C-AB0F09E09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2152-1C30-894C-9781-951D3C9748DF}" type="slidenum">
              <a:rPr lang="en-US" smtClean="0"/>
              <a:t>2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E45D1C-2CDE-8047-87EB-729BD7766589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738130" y="1792900"/>
            <a:ext cx="4724766" cy="35321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0" i="0" u="none" strike="noStrike" dirty="0">
                <a:solidFill>
                  <a:srgbClr val="1D1C1D"/>
                </a:solidFill>
                <a:effectLst/>
                <a:latin typeface="Arial" panose="020B0604020202020204" pitchFamily="34" charset="0"/>
              </a:rPr>
              <a:t>What do you do when life cycle state in IDN isn't enough, and you need to have a multinomial state.  </a:t>
            </a:r>
          </a:p>
          <a:p>
            <a:endParaRPr lang="en-US" b="0" i="0" u="none" strike="noStrike" dirty="0">
              <a:solidFill>
                <a:srgbClr val="1D1C1D"/>
              </a:solidFill>
              <a:effectLst/>
              <a:latin typeface="Arial" panose="020B0604020202020204" pitchFamily="34" charset="0"/>
            </a:endParaRPr>
          </a:p>
          <a:p>
            <a:r>
              <a:rPr lang="en-US" b="0" i="0" u="none" strike="noStrike" dirty="0">
                <a:solidFill>
                  <a:srgbClr val="1D1C1D"/>
                </a:solidFill>
                <a:effectLst/>
                <a:latin typeface="Arial" panose="020B0604020202020204" pitchFamily="34" charset="0"/>
              </a:rPr>
              <a:t>But wait there's more. 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solidFill>
                <a:srgbClr val="1D1C1D"/>
              </a:solidFill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1D1C1D"/>
                </a:solidFill>
                <a:effectLst/>
                <a:latin typeface="Arial" panose="020B0604020202020204" pitchFamily="34" charset="0"/>
              </a:rPr>
              <a:t>How do you show changes over time in IDN?  You can't change the internet clock, but you can show transitions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8CB692-6BD5-3B4C-9C51-DB92AAF4624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38130" y="461928"/>
            <a:ext cx="7613650" cy="820738"/>
          </a:xfrm>
        </p:spPr>
        <p:txBody>
          <a:bodyPr>
            <a:normAutofit/>
          </a:bodyPr>
          <a:lstStyle/>
          <a:p>
            <a:r>
              <a:rPr lang="en-US" dirty="0"/>
              <a:t>What will we chat about today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E77F929-EFED-8A4F-A3F6-083CE699BDAF}"/>
              </a:ext>
            </a:extLst>
          </p:cNvPr>
          <p:cNvSpPr/>
          <p:nvPr/>
        </p:nvSpPr>
        <p:spPr>
          <a:xfrm>
            <a:off x="5462896" y="2442948"/>
            <a:ext cx="3234519" cy="32345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Poppins" pitchFamily="2" charset="77"/>
                <a:cs typeface="Poppins" pitchFamily="2" charset="77"/>
              </a:rPr>
              <a:t>Many</a:t>
            </a:r>
          </a:p>
          <a:p>
            <a:pPr algn="ctr"/>
            <a:r>
              <a:rPr lang="en-US" sz="2000" dirty="0">
                <a:latin typeface="Poppins" pitchFamily="2" charset="77"/>
                <a:cs typeface="Poppins" pitchFamily="2" charset="77"/>
              </a:rPr>
              <a:t>Affiliations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C01A3D5-2D6A-CF40-9323-1F1B0377ADD1}"/>
              </a:ext>
            </a:extLst>
          </p:cNvPr>
          <p:cNvSpPr/>
          <p:nvPr/>
        </p:nvSpPr>
        <p:spPr>
          <a:xfrm>
            <a:off x="7701889" y="1071348"/>
            <a:ext cx="2743200" cy="2743200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Poppins" pitchFamily="2" charset="77"/>
                <a:cs typeface="Poppins" pitchFamily="2" charset="77"/>
              </a:rPr>
              <a:t>Each</a:t>
            </a:r>
          </a:p>
          <a:p>
            <a:pPr algn="ctr"/>
            <a:r>
              <a:rPr lang="en-US" dirty="0">
                <a:latin typeface="Poppins" pitchFamily="2" charset="77"/>
                <a:cs typeface="Poppins" pitchFamily="2" charset="77"/>
              </a:rPr>
              <a:t>With its own state</a:t>
            </a:r>
          </a:p>
        </p:txBody>
      </p:sp>
    </p:spTree>
    <p:extLst>
      <p:ext uri="{BB962C8B-B14F-4D97-AF65-F5344CB8AC3E}">
        <p14:creationId xmlns:p14="http://schemas.microsoft.com/office/powerpoint/2010/main" val="26723767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D76062-08B3-3E0D-9D76-4315F5B44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Aft>
                <a:spcPts val="600"/>
              </a:spcAft>
            </a:pPr>
            <a:fld id="{679D2152-1C30-894C-9781-951D3C9748DF}" type="slidenum">
              <a:rPr lang="en-US" sz="1200">
                <a:solidFill>
                  <a:srgbClr val="FFFFFF"/>
                </a:solidFill>
                <a:latin typeface="+mn-lt"/>
                <a:cs typeface="+mn-cs"/>
              </a:rPr>
              <a:pPr algn="ctr">
                <a:spcAft>
                  <a:spcPts val="600"/>
                </a:spcAft>
              </a:pPr>
              <a:t>20</a:t>
            </a:fld>
            <a:endParaRPr lang="en-US" sz="120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535025-2EBF-3BEA-55F3-7535DF9AA91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en-US" sz="9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©2022 SailPoint Technologies, Inc. All Rights Reserved.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B29EBE-44B5-1365-30B3-70294F6EA1F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33531"/>
            <a:ext cx="6096000" cy="1498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300" dirty="0">
                <a:latin typeface="+mj-lt"/>
                <a:cs typeface="+mj-cs"/>
              </a:rPr>
              <a:t>Now Randy Becomes a Student Worker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9477FB-4212-F479-077B-EC7B6D5B0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542" y="2370212"/>
            <a:ext cx="10884011" cy="5986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2F02022-48DE-DC52-0FF5-988A296862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204" y="4044993"/>
            <a:ext cx="5586942" cy="19973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02D601-663B-2E61-E611-9DD6037DC4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9838" y="4142765"/>
            <a:ext cx="5586942" cy="180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6358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7BDF70-B915-7627-5D19-9E3462DFE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Aft>
                <a:spcPts val="600"/>
              </a:spcAft>
            </a:pPr>
            <a:fld id="{679D2152-1C30-894C-9781-951D3C9748DF}" type="slidenum">
              <a:rPr lang="en-US" sz="1200">
                <a:solidFill>
                  <a:srgbClr val="FFFFFF"/>
                </a:solidFill>
                <a:latin typeface="+mn-lt"/>
                <a:cs typeface="+mn-cs"/>
              </a:rPr>
              <a:pPr algn="ctr">
                <a:spcAft>
                  <a:spcPts val="600"/>
                </a:spcAft>
              </a:pPr>
              <a:t>21</a:t>
            </a:fld>
            <a:endParaRPr lang="en-US" sz="120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B658AD-2993-E88A-85F0-BCE785CF6BD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en-US" sz="9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©2022 SailPoint Technologies, Inc. All Rights Reserved.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A63BA6-E88F-71D5-D39F-E0A2BFE4567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152525"/>
            <a:ext cx="3889375" cy="307181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500">
                <a:latin typeface="+mj-lt"/>
                <a:cs typeface="+mj-cs"/>
              </a:rPr>
              <a:t>Randy No Longer Student Worker</a:t>
            </a:r>
            <a:br>
              <a:rPr lang="en-US" sz="3500">
                <a:latin typeface="+mj-lt"/>
                <a:cs typeface="+mj-cs"/>
              </a:rPr>
            </a:br>
            <a:r>
              <a:rPr lang="en-US" sz="3500">
                <a:latin typeface="+mj-lt"/>
                <a:cs typeface="+mj-cs"/>
              </a:rPr>
              <a:t>But retains Role for 30 days (after 15 days)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6DD4F5-FDAE-34D0-F044-0504AFC1D8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9008" y="1403762"/>
            <a:ext cx="6428067" cy="6749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76AF35-212A-0D6D-AF4F-4ABC5DFD8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9008" y="4153931"/>
            <a:ext cx="6428068" cy="178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3076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569F25-7FE9-45B7-A0EE-9F2D679CD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Aft>
                <a:spcPts val="600"/>
              </a:spcAft>
            </a:pPr>
            <a:fld id="{679D2152-1C30-894C-9781-951D3C9748DF}" type="slidenum">
              <a:rPr lang="en-US" sz="1200">
                <a:solidFill>
                  <a:srgbClr val="FFFFFF"/>
                </a:solidFill>
                <a:latin typeface="+mn-lt"/>
                <a:cs typeface="+mn-cs"/>
              </a:rPr>
              <a:pPr algn="ctr">
                <a:spcAft>
                  <a:spcPts val="600"/>
                </a:spcAft>
              </a:pPr>
              <a:t>22</a:t>
            </a:fld>
            <a:endParaRPr lang="en-US" sz="120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CE84F6-D6B6-09D5-5B74-132AC617C91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en-US" sz="9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©2022 SailPoint Technologies, Inc. All Rights Reserved.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51526E-C512-765D-7070-46915373E84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55638"/>
            <a:ext cx="4614863" cy="1498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300">
                <a:latin typeface="+mj-lt"/>
                <a:cs typeface="+mj-cs"/>
              </a:rPr>
              <a:t>After 30 Days Student Worker Role Removed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745C90-8CB1-188B-1A07-3680415F4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9837" y="1337905"/>
            <a:ext cx="5586942" cy="6005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B42778-2594-5601-07FA-E37C65E45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204" y="4010076"/>
            <a:ext cx="5586942" cy="20671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DDF2BB-AD6A-D24E-DC66-C679F97F2C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9838" y="4387194"/>
            <a:ext cx="5586942" cy="131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5659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053C85-75A3-78A8-C010-8EF720259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2152-1C30-894C-9781-951D3C9748DF}" type="slidenum">
              <a:rPr lang="en-US" smtClean="0"/>
              <a:t>23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9FA97AC-DBE6-C5DF-6319-CC549620B7C5}"/>
              </a:ext>
            </a:extLst>
          </p:cNvPr>
          <p:cNvGrpSpPr/>
          <p:nvPr/>
        </p:nvGrpSpPr>
        <p:grpSpPr>
          <a:xfrm>
            <a:off x="1761360" y="148992"/>
            <a:ext cx="1169075" cy="1477386"/>
            <a:chOff x="1707920" y="399077"/>
            <a:chExt cx="1169075" cy="1477386"/>
          </a:xfrm>
        </p:grpSpPr>
        <p:pic>
          <p:nvPicPr>
            <p:cNvPr id="1028" name="Picture 4" descr="Student management Vector Icons free download in SVG, PNG Format">
              <a:extLst>
                <a:ext uri="{FF2B5EF4-FFF2-40B4-BE49-F238E27FC236}">
                  <a16:creationId xmlns:a16="http://schemas.microsoft.com/office/drawing/2014/main" id="{843E7495-1B0C-EA3B-E917-9D957873EF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7920" y="399077"/>
              <a:ext cx="1169075" cy="1169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3A6EA99-4139-1BB4-C214-0D20F329F82F}"/>
                </a:ext>
              </a:extLst>
            </p:cNvPr>
            <p:cNvSpPr txBox="1"/>
            <p:nvPr/>
          </p:nvSpPr>
          <p:spPr>
            <a:xfrm>
              <a:off x="1752084" y="1507131"/>
              <a:ext cx="10807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solidFill>
                    <a:schemeClr val="accent6"/>
                  </a:solidFill>
                </a:rPr>
                <a:t>Student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CB71D4A-22FA-56E3-F064-592195A62737}"/>
              </a:ext>
            </a:extLst>
          </p:cNvPr>
          <p:cNvGrpSpPr/>
          <p:nvPr/>
        </p:nvGrpSpPr>
        <p:grpSpPr>
          <a:xfrm>
            <a:off x="1707920" y="1902312"/>
            <a:ext cx="1169076" cy="1352324"/>
            <a:chOff x="1707920" y="2396792"/>
            <a:chExt cx="1169076" cy="1352324"/>
          </a:xfrm>
        </p:grpSpPr>
        <p:pic>
          <p:nvPicPr>
            <p:cNvPr id="1026" name="Picture 2" descr="Hr Clip Art Design Medium Size - Human Resource Management Clipart Png -  Free Transparent PNG Clipart Images Download">
              <a:extLst>
                <a:ext uri="{FF2B5EF4-FFF2-40B4-BE49-F238E27FC236}">
                  <a16:creationId xmlns:a16="http://schemas.microsoft.com/office/drawing/2014/main" id="{EF3F0575-D365-6157-D947-67A1A3D2F9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7920" y="2396792"/>
              <a:ext cx="1169076" cy="919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4D5D371-C071-5D9B-153F-E98B6AD522E8}"/>
                </a:ext>
              </a:extLst>
            </p:cNvPr>
            <p:cNvSpPr txBox="1"/>
            <p:nvPr/>
          </p:nvSpPr>
          <p:spPr>
            <a:xfrm>
              <a:off x="1937230" y="3379784"/>
              <a:ext cx="710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solidFill>
                    <a:schemeClr val="accent6"/>
                  </a:solidFill>
                </a:rPr>
                <a:t>Staff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6C496C2-416F-C145-D34B-3942A7EE02F0}"/>
              </a:ext>
            </a:extLst>
          </p:cNvPr>
          <p:cNvGrpSpPr/>
          <p:nvPr/>
        </p:nvGrpSpPr>
        <p:grpSpPr>
          <a:xfrm>
            <a:off x="1707920" y="3462534"/>
            <a:ext cx="1169075" cy="1399088"/>
            <a:chOff x="1707920" y="3857281"/>
            <a:chExt cx="1169075" cy="1399088"/>
          </a:xfrm>
        </p:grpSpPr>
        <p:pic>
          <p:nvPicPr>
            <p:cNvPr id="1032" name="Picture 8" descr="teacher pointing at blackboard - download free icon Education Icon Set on  Artage.io">
              <a:extLst>
                <a:ext uri="{FF2B5EF4-FFF2-40B4-BE49-F238E27FC236}">
                  <a16:creationId xmlns:a16="http://schemas.microsoft.com/office/drawing/2014/main" id="{69941C4B-73A2-352A-E727-15A557F2C8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7920" y="3857281"/>
              <a:ext cx="1169075" cy="1169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F00804B-23AB-A523-294D-3095F6625625}"/>
                </a:ext>
              </a:extLst>
            </p:cNvPr>
            <p:cNvSpPr txBox="1"/>
            <p:nvPr/>
          </p:nvSpPr>
          <p:spPr>
            <a:xfrm>
              <a:off x="1785745" y="4887037"/>
              <a:ext cx="10134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solidFill>
                    <a:schemeClr val="accent6"/>
                  </a:solidFill>
                </a:rPr>
                <a:t>Faculty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DCAB9E5E-C5DF-F1CE-FE24-ED52253CAA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104" y="4886410"/>
            <a:ext cx="1536700" cy="1612900"/>
          </a:xfrm>
          <a:prstGeom prst="rect">
            <a:avLst/>
          </a:prstGeom>
        </p:spPr>
      </p:pic>
      <p:pic>
        <p:nvPicPr>
          <p:cNvPr id="1034" name="Picture 10" descr="Cube Icon Vector Sign And Symbol Isolated On White Background Cube Logo  Concept Stock Illustration - Download Image Now - iStock">
            <a:extLst>
              <a:ext uri="{FF2B5EF4-FFF2-40B4-BE49-F238E27FC236}">
                <a16:creationId xmlns:a16="http://schemas.microsoft.com/office/drawing/2014/main" id="{D8B4AD5D-C91F-B7A4-AE51-A247BAF34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624" y="2540261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11EA62D-1A4A-6CCE-2659-2134DEB2FC34}"/>
              </a:ext>
            </a:extLst>
          </p:cNvPr>
          <p:cNvSpPr txBox="1"/>
          <p:nvPr/>
        </p:nvSpPr>
        <p:spPr>
          <a:xfrm>
            <a:off x="8299374" y="2821862"/>
            <a:ext cx="1369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chemeClr val="accent6"/>
                </a:solidFill>
              </a:rPr>
              <a:t>Affiliations</a:t>
            </a:r>
          </a:p>
          <a:p>
            <a:pPr algn="l"/>
            <a:r>
              <a:rPr lang="en-US" dirty="0">
                <a:solidFill>
                  <a:schemeClr val="accent6"/>
                </a:solidFill>
              </a:rPr>
              <a:t>Alumni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F1C9E69-7911-44C0-D4AE-C54591480F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028" idx="3"/>
            <a:endCxn id="1034" idx="1"/>
          </p:cNvCxnSpPr>
          <p:nvPr/>
        </p:nvCxnSpPr>
        <p:spPr>
          <a:xfrm>
            <a:off x="2930435" y="733530"/>
            <a:ext cx="3940189" cy="2521106"/>
          </a:xfrm>
          <a:prstGeom prst="straightConnector1">
            <a:avLst/>
          </a:prstGeom>
          <a:ln w="127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8AC04A1-92E6-6151-3FAA-8495FAF24F4C}"/>
              </a:ext>
            </a:extLst>
          </p:cNvPr>
          <p:cNvCxnSpPr>
            <a:cxnSpLocks/>
            <a:stCxn id="1026" idx="3"/>
          </p:cNvCxnSpPr>
          <p:nvPr/>
        </p:nvCxnSpPr>
        <p:spPr>
          <a:xfrm>
            <a:off x="2876996" y="2362087"/>
            <a:ext cx="3955043" cy="848400"/>
          </a:xfrm>
          <a:prstGeom prst="straightConnector1">
            <a:avLst/>
          </a:prstGeom>
          <a:ln w="127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C6D64A4-D5E2-2CEB-309B-DA65FB2A45E7}"/>
              </a:ext>
            </a:extLst>
          </p:cNvPr>
          <p:cNvCxnSpPr>
            <a:cxnSpLocks/>
            <a:stCxn id="1032" idx="3"/>
            <a:endCxn id="1034" idx="1"/>
          </p:cNvCxnSpPr>
          <p:nvPr/>
        </p:nvCxnSpPr>
        <p:spPr>
          <a:xfrm flipV="1">
            <a:off x="2876995" y="3254636"/>
            <a:ext cx="3993629" cy="792436"/>
          </a:xfrm>
          <a:prstGeom prst="straightConnector1">
            <a:avLst/>
          </a:prstGeom>
          <a:ln w="127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E49C655-677F-2CB0-EB26-B68366E5CC7F}"/>
              </a:ext>
            </a:extLst>
          </p:cNvPr>
          <p:cNvCxnSpPr>
            <a:cxnSpLocks/>
            <a:stCxn id="15" idx="3"/>
            <a:endCxn id="1034" idx="1"/>
          </p:cNvCxnSpPr>
          <p:nvPr/>
        </p:nvCxnSpPr>
        <p:spPr>
          <a:xfrm flipV="1">
            <a:off x="3060804" y="3254636"/>
            <a:ext cx="3809820" cy="2438224"/>
          </a:xfrm>
          <a:prstGeom prst="straightConnector1">
            <a:avLst/>
          </a:prstGeom>
          <a:ln w="127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53C97309-804D-ACC8-6298-A5E040436A98}"/>
              </a:ext>
            </a:extLst>
          </p:cNvPr>
          <p:cNvSpPr txBox="1"/>
          <p:nvPr/>
        </p:nvSpPr>
        <p:spPr>
          <a:xfrm>
            <a:off x="2930435" y="548863"/>
            <a:ext cx="1290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chemeClr val="accent6"/>
                </a:solidFill>
              </a:rPr>
              <a:t>Graduate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CED7B0-FB06-0ECE-3549-8A40129C8E32}"/>
              </a:ext>
            </a:extLst>
          </p:cNvPr>
          <p:cNvSpPr txBox="1"/>
          <p:nvPr/>
        </p:nvSpPr>
        <p:spPr>
          <a:xfrm>
            <a:off x="3060804" y="5795158"/>
            <a:ext cx="98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chemeClr val="accent6"/>
                </a:solidFill>
              </a:rPr>
              <a:t>Alumni</a:t>
            </a:r>
          </a:p>
        </p:txBody>
      </p:sp>
    </p:spTree>
    <p:extLst>
      <p:ext uri="{BB962C8B-B14F-4D97-AF65-F5344CB8AC3E}">
        <p14:creationId xmlns:p14="http://schemas.microsoft.com/office/powerpoint/2010/main" val="133099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053C85-75A3-78A8-C010-8EF720259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2152-1C30-894C-9781-951D3C9748DF}" type="slidenum">
              <a:rPr lang="en-US" smtClean="0"/>
              <a:t>24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9FA97AC-DBE6-C5DF-6319-CC549620B7C5}"/>
              </a:ext>
            </a:extLst>
          </p:cNvPr>
          <p:cNvGrpSpPr/>
          <p:nvPr/>
        </p:nvGrpSpPr>
        <p:grpSpPr>
          <a:xfrm>
            <a:off x="1761360" y="148992"/>
            <a:ext cx="1169075" cy="1477386"/>
            <a:chOff x="1707920" y="399077"/>
            <a:chExt cx="1169075" cy="1477386"/>
          </a:xfrm>
        </p:grpSpPr>
        <p:pic>
          <p:nvPicPr>
            <p:cNvPr id="1028" name="Picture 4" descr="Student management Vector Icons free download in SVG, PNG Format">
              <a:extLst>
                <a:ext uri="{FF2B5EF4-FFF2-40B4-BE49-F238E27FC236}">
                  <a16:creationId xmlns:a16="http://schemas.microsoft.com/office/drawing/2014/main" id="{843E7495-1B0C-EA3B-E917-9D957873EF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7920" y="399077"/>
              <a:ext cx="1169075" cy="1169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3A6EA99-4139-1BB4-C214-0D20F329F82F}"/>
                </a:ext>
              </a:extLst>
            </p:cNvPr>
            <p:cNvSpPr txBox="1"/>
            <p:nvPr/>
          </p:nvSpPr>
          <p:spPr>
            <a:xfrm>
              <a:off x="1752084" y="1507131"/>
              <a:ext cx="10807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solidFill>
                    <a:schemeClr val="accent6"/>
                  </a:solidFill>
                </a:rPr>
                <a:t>Student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CB71D4A-22FA-56E3-F064-592195A62737}"/>
              </a:ext>
            </a:extLst>
          </p:cNvPr>
          <p:cNvGrpSpPr/>
          <p:nvPr/>
        </p:nvGrpSpPr>
        <p:grpSpPr>
          <a:xfrm>
            <a:off x="1707920" y="1902312"/>
            <a:ext cx="1169076" cy="1352324"/>
            <a:chOff x="1707920" y="2396792"/>
            <a:chExt cx="1169076" cy="1352324"/>
          </a:xfrm>
        </p:grpSpPr>
        <p:pic>
          <p:nvPicPr>
            <p:cNvPr id="1026" name="Picture 2" descr="Hr Clip Art Design Medium Size - Human Resource Management Clipart Png -  Free Transparent PNG Clipart Images Download">
              <a:extLst>
                <a:ext uri="{FF2B5EF4-FFF2-40B4-BE49-F238E27FC236}">
                  <a16:creationId xmlns:a16="http://schemas.microsoft.com/office/drawing/2014/main" id="{EF3F0575-D365-6157-D947-67A1A3D2F9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7920" y="2396792"/>
              <a:ext cx="1169076" cy="919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4D5D371-C071-5D9B-153F-E98B6AD522E8}"/>
                </a:ext>
              </a:extLst>
            </p:cNvPr>
            <p:cNvSpPr txBox="1"/>
            <p:nvPr/>
          </p:nvSpPr>
          <p:spPr>
            <a:xfrm>
              <a:off x="1937230" y="3379784"/>
              <a:ext cx="710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solidFill>
                    <a:schemeClr val="accent6"/>
                  </a:solidFill>
                </a:rPr>
                <a:t>Staff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6C496C2-416F-C145-D34B-3942A7EE02F0}"/>
              </a:ext>
            </a:extLst>
          </p:cNvPr>
          <p:cNvGrpSpPr/>
          <p:nvPr/>
        </p:nvGrpSpPr>
        <p:grpSpPr>
          <a:xfrm>
            <a:off x="1707920" y="3462534"/>
            <a:ext cx="1169075" cy="1399088"/>
            <a:chOff x="1707920" y="3857281"/>
            <a:chExt cx="1169075" cy="1399088"/>
          </a:xfrm>
        </p:grpSpPr>
        <p:pic>
          <p:nvPicPr>
            <p:cNvPr id="1032" name="Picture 8" descr="teacher pointing at blackboard - download free icon Education Icon Set on  Artage.io">
              <a:extLst>
                <a:ext uri="{FF2B5EF4-FFF2-40B4-BE49-F238E27FC236}">
                  <a16:creationId xmlns:a16="http://schemas.microsoft.com/office/drawing/2014/main" id="{69941C4B-73A2-352A-E727-15A557F2C8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7920" y="3857281"/>
              <a:ext cx="1169075" cy="1169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F00804B-23AB-A523-294D-3095F6625625}"/>
                </a:ext>
              </a:extLst>
            </p:cNvPr>
            <p:cNvSpPr txBox="1"/>
            <p:nvPr/>
          </p:nvSpPr>
          <p:spPr>
            <a:xfrm>
              <a:off x="1785745" y="4887037"/>
              <a:ext cx="10134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solidFill>
                    <a:schemeClr val="accent6"/>
                  </a:solidFill>
                </a:rPr>
                <a:t>Faculty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DCAB9E5E-C5DF-F1CE-FE24-ED52253CAA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104" y="4886410"/>
            <a:ext cx="1536700" cy="1612900"/>
          </a:xfrm>
          <a:prstGeom prst="rect">
            <a:avLst/>
          </a:prstGeom>
        </p:spPr>
      </p:pic>
      <p:pic>
        <p:nvPicPr>
          <p:cNvPr id="1034" name="Picture 10" descr="Cube Icon Vector Sign And Symbol Isolated On White Background Cube Logo  Concept Stock Illustration - Download Image Now - iStock">
            <a:extLst>
              <a:ext uri="{FF2B5EF4-FFF2-40B4-BE49-F238E27FC236}">
                <a16:creationId xmlns:a16="http://schemas.microsoft.com/office/drawing/2014/main" id="{D8B4AD5D-C91F-B7A4-AE51-A247BAF34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624" y="2540261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11EA62D-1A4A-6CCE-2659-2134DEB2FC34}"/>
              </a:ext>
            </a:extLst>
          </p:cNvPr>
          <p:cNvSpPr txBox="1"/>
          <p:nvPr/>
        </p:nvSpPr>
        <p:spPr>
          <a:xfrm>
            <a:off x="8299374" y="2821862"/>
            <a:ext cx="19736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chemeClr val="accent6"/>
                </a:solidFill>
              </a:rPr>
              <a:t>Affiliations</a:t>
            </a:r>
          </a:p>
          <a:p>
            <a:pPr algn="l"/>
            <a:r>
              <a:rPr lang="en-US" dirty="0">
                <a:solidFill>
                  <a:schemeClr val="accent6"/>
                </a:solidFill>
              </a:rPr>
              <a:t>Alumni</a:t>
            </a:r>
          </a:p>
          <a:p>
            <a:pPr algn="l"/>
            <a:r>
              <a:rPr lang="en-US" dirty="0">
                <a:solidFill>
                  <a:schemeClr val="accent6"/>
                </a:solidFill>
              </a:rPr>
              <a:t>Faculty-current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F1C9E69-7911-44C0-D4AE-C54591480F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028" idx="3"/>
            <a:endCxn id="1034" idx="1"/>
          </p:cNvCxnSpPr>
          <p:nvPr/>
        </p:nvCxnSpPr>
        <p:spPr>
          <a:xfrm>
            <a:off x="2930435" y="733530"/>
            <a:ext cx="3940189" cy="2521106"/>
          </a:xfrm>
          <a:prstGeom prst="straightConnector1">
            <a:avLst/>
          </a:prstGeom>
          <a:ln w="127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8AC04A1-92E6-6151-3FAA-8495FAF24F4C}"/>
              </a:ext>
            </a:extLst>
          </p:cNvPr>
          <p:cNvCxnSpPr>
            <a:cxnSpLocks/>
            <a:stCxn id="1026" idx="3"/>
          </p:cNvCxnSpPr>
          <p:nvPr/>
        </p:nvCxnSpPr>
        <p:spPr>
          <a:xfrm>
            <a:off x="2876996" y="2362087"/>
            <a:ext cx="3955043" cy="848400"/>
          </a:xfrm>
          <a:prstGeom prst="straightConnector1">
            <a:avLst/>
          </a:prstGeom>
          <a:ln w="127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C6D64A4-D5E2-2CEB-309B-DA65FB2A45E7}"/>
              </a:ext>
            </a:extLst>
          </p:cNvPr>
          <p:cNvCxnSpPr>
            <a:cxnSpLocks/>
            <a:stCxn id="1032" idx="3"/>
            <a:endCxn id="1034" idx="1"/>
          </p:cNvCxnSpPr>
          <p:nvPr/>
        </p:nvCxnSpPr>
        <p:spPr>
          <a:xfrm flipV="1">
            <a:off x="2876995" y="3254636"/>
            <a:ext cx="3993629" cy="792436"/>
          </a:xfrm>
          <a:prstGeom prst="straightConnector1">
            <a:avLst/>
          </a:prstGeom>
          <a:ln w="127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E49C655-677F-2CB0-EB26-B68366E5CC7F}"/>
              </a:ext>
            </a:extLst>
          </p:cNvPr>
          <p:cNvCxnSpPr>
            <a:cxnSpLocks/>
            <a:stCxn id="15" idx="3"/>
            <a:endCxn id="1034" idx="1"/>
          </p:cNvCxnSpPr>
          <p:nvPr/>
        </p:nvCxnSpPr>
        <p:spPr>
          <a:xfrm flipV="1">
            <a:off x="3060804" y="3254636"/>
            <a:ext cx="3809820" cy="2438224"/>
          </a:xfrm>
          <a:prstGeom prst="straightConnector1">
            <a:avLst/>
          </a:prstGeom>
          <a:ln w="127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53C97309-804D-ACC8-6298-A5E040436A98}"/>
              </a:ext>
            </a:extLst>
          </p:cNvPr>
          <p:cNvSpPr txBox="1"/>
          <p:nvPr/>
        </p:nvSpPr>
        <p:spPr>
          <a:xfrm>
            <a:off x="2964423" y="3537999"/>
            <a:ext cx="2425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chemeClr val="accent6"/>
                </a:solidFill>
              </a:rPr>
              <a:t>Associate Professor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CED7B0-FB06-0ECE-3549-8A40129C8E32}"/>
              </a:ext>
            </a:extLst>
          </p:cNvPr>
          <p:cNvSpPr txBox="1"/>
          <p:nvPr/>
        </p:nvSpPr>
        <p:spPr>
          <a:xfrm>
            <a:off x="3060804" y="5795158"/>
            <a:ext cx="98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chemeClr val="accent6"/>
                </a:solidFill>
              </a:rPr>
              <a:t>Alumni</a:t>
            </a:r>
          </a:p>
        </p:txBody>
      </p:sp>
    </p:spTree>
    <p:extLst>
      <p:ext uri="{BB962C8B-B14F-4D97-AF65-F5344CB8AC3E}">
        <p14:creationId xmlns:p14="http://schemas.microsoft.com/office/powerpoint/2010/main" val="305926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BDB068-4C72-BAA3-0694-44C1D6668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2152-1C30-894C-9781-951D3C9748DF}" type="slidenum">
              <a:rPr lang="en-US" smtClean="0"/>
              <a:t>25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F50138-723E-D26A-459D-1349C9665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796" y="283845"/>
            <a:ext cx="7772400" cy="613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6629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9C6790-5856-EFBE-7EAF-CA59108C6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2152-1C30-894C-9781-951D3C9748DF}" type="slidenum">
              <a:rPr lang="en-US" smtClean="0"/>
              <a:t>26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7B23D7-6629-EF64-D9CE-A9D2784B5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876" y="0"/>
            <a:ext cx="65562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0540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770C07-CD94-0828-8E6F-DB34818BE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2152-1C30-894C-9781-951D3C9748DF}" type="slidenum">
              <a:rPr lang="en-US" smtClean="0"/>
              <a:t>27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41F862-E17D-816C-97D9-58828A0E8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460868"/>
            <a:ext cx="7772400" cy="458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52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732F8-406D-E340-9586-407C6C5A3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71" y="188912"/>
            <a:ext cx="4365625" cy="1600200"/>
          </a:xfrm>
        </p:spPr>
        <p:txBody>
          <a:bodyPr anchor="b">
            <a:normAutofit/>
          </a:bodyPr>
          <a:lstStyle/>
          <a:p>
            <a:r>
              <a:rPr lang="en-US" sz="5400" dirty="0"/>
              <a:t>Description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EF1532D-31EF-394C-9474-9FD1F04A1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6035" y="1789112"/>
            <a:ext cx="6653211" cy="4081642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200" b="0" i="0" u="none" strike="noStrike" dirty="0">
                <a:effectLst/>
                <a:latin typeface="Arial" panose="020B0604020202020204" pitchFamily="34" charset="0"/>
              </a:rPr>
              <a:t>In many industries, but especially in higher education, there is the requirement for multiple associations with the entity where a simple life cycle state is not enough to capture the various states that a user may have with the institution.  </a:t>
            </a:r>
          </a:p>
          <a:p>
            <a:pPr>
              <a:lnSpc>
                <a:spcPct val="90000"/>
              </a:lnSpc>
            </a:pPr>
            <a:r>
              <a:rPr lang="en-US" sz="2200" b="0" i="0" u="none" strike="noStrike" dirty="0">
                <a:effectLst/>
                <a:latin typeface="Arial" panose="020B0604020202020204" pitchFamily="34" charset="0"/>
              </a:rPr>
              <a:t>The goal is to describe and show how multiple affiliations or personas can be implemented in IDN.  Being able to show changes over time is another associated use case. </a:t>
            </a:r>
          </a:p>
          <a:p>
            <a:pPr>
              <a:lnSpc>
                <a:spcPct val="90000"/>
              </a:lnSpc>
            </a:pPr>
            <a:r>
              <a:rPr lang="en-US" sz="2200" b="0" i="0" u="none" strike="noStrike" dirty="0">
                <a:effectLst/>
                <a:latin typeface="Arial" panose="020B0604020202020204" pitchFamily="34" charset="0"/>
              </a:rPr>
              <a:t>The showcase will highlight how a simple time machine can be implemented.</a:t>
            </a:r>
            <a:endParaRPr lang="en-US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81DE79-9A9C-7A4B-972F-96BCAA755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79D2152-1C30-894C-9781-951D3C9748DF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pic>
        <p:nvPicPr>
          <p:cNvPr id="1026" name="Picture 2" descr="191,599 Icono cargar persona Images, Stock Photos &amp; Vectors | Shutterstock">
            <a:extLst>
              <a:ext uri="{FF2B5EF4-FFF2-40B4-BE49-F238E27FC236}">
                <a16:creationId xmlns:a16="http://schemas.microsoft.com/office/drawing/2014/main" id="{4A7BF51C-4174-593D-B79F-4C18E29083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7" r="2" b="2"/>
          <a:stretch/>
        </p:blipFill>
        <p:spPr bwMode="auto">
          <a:xfrm>
            <a:off x="637658" y="1789112"/>
            <a:ext cx="3943849" cy="4184060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ack to the Future DMC Delorean — Petersen Automotive Museum">
            <a:extLst>
              <a:ext uri="{FF2B5EF4-FFF2-40B4-BE49-F238E27FC236}">
                <a16:creationId xmlns:a16="http://schemas.microsoft.com/office/drawing/2014/main" id="{841888C9-7A4C-85FC-6435-9CF90B73F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3015" y="0"/>
            <a:ext cx="2168023" cy="1445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A81E65-4759-05D3-EC8E-D57DB8AD01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2186" y="5870161"/>
            <a:ext cx="2594796" cy="749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6F8017-055C-70F6-E7D4-A36552A734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9991" y="5719172"/>
            <a:ext cx="2384754" cy="2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833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2C4F9-7CF7-8BD5-C6E8-1D7831FCF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>
              <a:spcAft>
                <a:spcPts val="600"/>
              </a:spcAft>
              <a:defRPr/>
            </a:pPr>
            <a:fld id="{679D2152-1C30-894C-9781-951D3C9748DF}" type="slidenum">
              <a:rPr lang="en-US" sz="1200" b="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>
                <a:spcAft>
                  <a:spcPts val="600"/>
                </a:spcAft>
                <a:defRPr/>
              </a:pPr>
              <a:t>4</a:t>
            </a:fld>
            <a:endParaRPr lang="en-US" sz="1200" b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68F1F3-0A2B-6D3F-EBC6-EAFE9FD21AA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39763"/>
            <a:ext cx="9309100" cy="97472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First – What is a multinomial?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CC930-40CA-5D0E-6A70-071AE69C90D3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650875" y="2660650"/>
            <a:ext cx="11541125" cy="354806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500" b="1" dirty="0">
                <a:solidFill>
                  <a:schemeClr val="tx1"/>
                </a:solidFill>
                <a:latin typeface="+mn-lt"/>
                <a:cs typeface="+mn-cs"/>
              </a:rPr>
              <a:t>You roll a die ten times to see what number you roll.</a:t>
            </a:r>
            <a:r>
              <a:rPr lang="en-US" sz="15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1500" b="1" dirty="0">
                <a:solidFill>
                  <a:schemeClr val="tx1"/>
                </a:solidFill>
                <a:latin typeface="+mn-lt"/>
                <a:cs typeface="+mn-cs"/>
              </a:rPr>
              <a:t>There are 6 possibilities (1, 2, 3, 4, 5, 6)</a:t>
            </a:r>
            <a:r>
              <a:rPr lang="en-US" sz="1500" dirty="0">
                <a:solidFill>
                  <a:schemeClr val="tx1"/>
                </a:solidFill>
                <a:latin typeface="+mn-lt"/>
                <a:cs typeface="+mn-cs"/>
              </a:rPr>
              <a:t>, so this is a multinomial experiment. If you rolled the die ten times to see how many times you roll a three, that would be a binomial experiment (3 = success, 1, 2, 4, 5, 6 = failure).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AB28850-ADC0-6D39-DCBE-6CE8C58A5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1996" y="3597564"/>
            <a:ext cx="1709174" cy="660400"/>
          </a:xfrm>
          <a:prstGeom prst="rect">
            <a:avLst/>
          </a:prstGeom>
        </p:spPr>
      </p:pic>
      <p:pic>
        <p:nvPicPr>
          <p:cNvPr id="2052" name="Picture 4" descr="Art of Problem Solving">
            <a:extLst>
              <a:ext uri="{FF2B5EF4-FFF2-40B4-BE49-F238E27FC236}">
                <a16:creationId xmlns:a16="http://schemas.microsoft.com/office/drawing/2014/main" id="{0C1D431D-479E-C9D9-B7F5-28F84EBBB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78" y="4213860"/>
            <a:ext cx="107315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043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CC930-40CA-5D0E-6A70-071AE69C90D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00" dirty="0">
                <a:solidFill>
                  <a:schemeClr val="tx1"/>
                </a:solidFill>
                <a:latin typeface="+mn-lt"/>
                <a:cs typeface="+mn-cs"/>
              </a:rPr>
              <a:t>In higher education there is a schema design called </a:t>
            </a:r>
            <a:r>
              <a:rPr lang="en-US" sz="1800" dirty="0" err="1">
                <a:solidFill>
                  <a:schemeClr val="tx1"/>
                </a:solidFill>
                <a:latin typeface="+mn-lt"/>
                <a:cs typeface="+mn-cs"/>
              </a:rPr>
              <a:t>eduPerson</a:t>
            </a:r>
            <a:r>
              <a:rPr lang="en-US" sz="1800" dirty="0">
                <a:solidFill>
                  <a:schemeClr val="tx1"/>
                </a:solidFill>
                <a:latin typeface="+mn-lt"/>
                <a:cs typeface="+mn-cs"/>
              </a:rPr>
              <a:t> and within there is </a:t>
            </a:r>
            <a:r>
              <a:rPr lang="en-US" sz="1800" dirty="0" err="1">
                <a:solidFill>
                  <a:schemeClr val="tx1"/>
                </a:solidFill>
                <a:latin typeface="+mn-lt"/>
                <a:cs typeface="+mn-cs"/>
              </a:rPr>
              <a:t>eduPersonAffiliations</a:t>
            </a:r>
            <a:r>
              <a:rPr lang="en-US" sz="1800" dirty="0">
                <a:solidFill>
                  <a:schemeClr val="tx1"/>
                </a:solidFill>
                <a:latin typeface="+mn-lt"/>
                <a:cs typeface="+mn-cs"/>
              </a:rPr>
              <a:t> and </a:t>
            </a:r>
            <a:r>
              <a:rPr lang="en-US" sz="1800" dirty="0" err="1">
                <a:solidFill>
                  <a:schemeClr val="tx1"/>
                </a:solidFill>
                <a:latin typeface="+mn-lt"/>
                <a:cs typeface="+mn-cs"/>
              </a:rPr>
              <a:t>eduPersonPrimaryAffiliation</a:t>
            </a:r>
            <a:endParaRPr lang="en-US" sz="1800" dirty="0">
              <a:solidFill>
                <a:schemeClr val="tx1"/>
              </a:solidFill>
              <a:latin typeface="+mn-lt"/>
              <a:cs typeface="+mn-cs"/>
            </a:endParaRP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tx1"/>
              </a:solidFill>
              <a:latin typeface="+mn-lt"/>
              <a:cs typeface="+mn-cs"/>
            </a:endParaRP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tx1"/>
              </a:solidFill>
              <a:latin typeface="+mn-lt"/>
              <a:cs typeface="+mn-cs"/>
            </a:endParaRPr>
          </a:p>
          <a:p>
            <a:pPr>
              <a:lnSpc>
                <a:spcPct val="90000"/>
              </a:lnSpc>
            </a:pPr>
            <a:r>
              <a:rPr lang="en-US" sz="1800" dirty="0">
                <a:solidFill>
                  <a:schemeClr val="tx1"/>
                </a:solidFill>
                <a:latin typeface="+mn-lt"/>
                <a:cs typeface="+mn-cs"/>
              </a:rPr>
              <a:t>Each affiliation can have its own life-cycle state.  A user can be an alumni that went back to school so a student while working so a student worker.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2C4F9-7CF7-8BD5-C6E8-1D7831FCF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>
              <a:spcAft>
                <a:spcPts val="600"/>
              </a:spcAft>
              <a:defRPr/>
            </a:pPr>
            <a:fld id="{679D2152-1C30-894C-9781-951D3C9748DF}" type="slidenum">
              <a:rPr lang="en-US" sz="1200" b="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>
                <a:spcAft>
                  <a:spcPts val="600"/>
                </a:spcAft>
                <a:defRPr/>
              </a:pPr>
              <a:t>5</a:t>
            </a:fld>
            <a:endParaRPr lang="en-US" sz="1200" b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68F1F3-0A2B-6D3F-EBC6-EAFE9FD21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457200"/>
            <a:ext cx="6551448" cy="160020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600" kern="1200" dirty="0">
                <a:latin typeface="+mj-lt"/>
                <a:ea typeface="+mj-ea"/>
                <a:cs typeface="+mj-cs"/>
              </a:rPr>
              <a:t>How does this relate to Life Cycle State?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DDC402-295C-8DEE-3049-94BB52B54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4949" y="1676168"/>
            <a:ext cx="4816334" cy="432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182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3BCEE3-7733-C3A3-5527-8C24917B3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</a:pPr>
            <a:fld id="{679D2152-1C30-894C-9781-951D3C9748DF}" type="slidenum">
              <a:rPr lang="en-US" sz="11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 sz="1100">
              <a:solidFill>
                <a:srgbClr val="FFFFFF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90E679-7368-6F4B-A525-F6A3F48EC04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en-US" altLang="en-US" sz="1100">
                <a:solidFill>
                  <a:srgbClr val="FFFFFF"/>
                </a:solidFill>
                <a:ea typeface="ＭＳ Ｐゴシック" panose="020B0600070205080204" pitchFamily="34" charset="-128"/>
              </a:rPr>
              <a:t>©2022 SailPoint Technologies, Inc. All Rights Reserved. 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25A26321-6A74-7C89-863D-A06DF2AEB1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306"/>
          <a:stretch/>
        </p:blipFill>
        <p:spPr>
          <a:xfrm>
            <a:off x="558799" y="719958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314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0032C-CF7D-693B-81AC-41534DF11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2152-1C30-894C-9781-951D3C9748DF}" type="slidenum">
              <a:rPr lang="en-US" smtClean="0"/>
              <a:t>7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0E09FE-3A2B-5A74-F3E6-66D325DC8D0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62000" y="365125"/>
            <a:ext cx="11430000" cy="798513"/>
          </a:xfrm>
        </p:spPr>
        <p:txBody>
          <a:bodyPr/>
          <a:lstStyle/>
          <a:p>
            <a:r>
              <a:rPr lang="en-US" dirty="0"/>
              <a:t>Calculate Affiliations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6ECE58D-F703-CA7D-BBA8-94C558AC0C2A}"/>
              </a:ext>
            </a:extLst>
          </p:cNvPr>
          <p:cNvGrpSpPr/>
          <p:nvPr/>
        </p:nvGrpSpPr>
        <p:grpSpPr>
          <a:xfrm>
            <a:off x="7404100" y="1526435"/>
            <a:ext cx="4787900" cy="990600"/>
            <a:chOff x="4729761" y="4391977"/>
            <a:chExt cx="4787900" cy="9906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422959C-615A-CBC0-4EAA-30FBC18ABF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91961" y="4391977"/>
              <a:ext cx="2425700" cy="9906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8140FB5-7AFB-113E-AF08-256FA190CA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29761" y="4433377"/>
              <a:ext cx="2362200" cy="901700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35AAB2C-1281-C2BA-0598-15B77683AC3A}"/>
              </a:ext>
            </a:extLst>
          </p:cNvPr>
          <p:cNvSpPr txBox="1"/>
          <p:nvPr/>
        </p:nvSpPr>
        <p:spPr>
          <a:xfrm>
            <a:off x="762000" y="1163638"/>
            <a:ext cx="11542005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D4D4D4"/>
                </a:solidFill>
                <a:effectLst/>
                <a:latin typeface="Poppins" pitchFamily="2" charset="77"/>
              </a:rPr>
              <a:t>{</a:t>
            </a:r>
          </a:p>
          <a:p>
            <a:r>
              <a:rPr lang="en-US" dirty="0">
                <a:solidFill>
                  <a:srgbClr val="9CDCFE"/>
                </a:solidFill>
                <a:effectLst/>
                <a:latin typeface="Poppins" pitchFamily="2" charset="77"/>
              </a:rPr>
              <a:t>"id"</a:t>
            </a:r>
            <a:r>
              <a:rPr lang="en-US" dirty="0">
                <a:solidFill>
                  <a:srgbClr val="D4D4D4"/>
                </a:solidFill>
                <a:effectLst/>
                <a:latin typeface="Poppins" pitchFamily="2" charset="77"/>
              </a:rPr>
              <a:t>: </a:t>
            </a:r>
            <a:r>
              <a:rPr lang="en-US" dirty="0">
                <a:solidFill>
                  <a:srgbClr val="CE9178"/>
                </a:solidFill>
                <a:effectLst/>
                <a:latin typeface="Poppins" pitchFamily="2" charset="77"/>
              </a:rPr>
              <a:t>"e03326b9-9aa2-4bca-aada-26899a1fb99a"</a:t>
            </a:r>
            <a:r>
              <a:rPr lang="en-US" dirty="0">
                <a:solidFill>
                  <a:srgbClr val="D4D4D4"/>
                </a:solidFill>
                <a:effectLst/>
                <a:latin typeface="Poppins" pitchFamily="2" charset="77"/>
              </a:rPr>
              <a:t>,</a:t>
            </a:r>
          </a:p>
          <a:p>
            <a:r>
              <a:rPr lang="en-US" dirty="0">
                <a:solidFill>
                  <a:srgbClr val="9CDCFE"/>
                </a:solidFill>
                <a:effectLst/>
                <a:latin typeface="Poppins" pitchFamily="2" charset="77"/>
              </a:rPr>
              <a:t>"name"</a:t>
            </a:r>
            <a:r>
              <a:rPr lang="en-US" dirty="0">
                <a:solidFill>
                  <a:srgbClr val="D4D4D4"/>
                </a:solidFill>
                <a:effectLst/>
                <a:latin typeface="Poppins" pitchFamily="2" charset="77"/>
              </a:rPr>
              <a:t>: </a:t>
            </a:r>
            <a:r>
              <a:rPr lang="en-US" dirty="0">
                <a:solidFill>
                  <a:srgbClr val="CE9178"/>
                </a:solidFill>
                <a:effectLst/>
                <a:latin typeface="Poppins" pitchFamily="2" charset="77"/>
              </a:rPr>
              <a:t>"Get </a:t>
            </a:r>
            <a:r>
              <a:rPr lang="en-US" dirty="0" err="1">
                <a:solidFill>
                  <a:srgbClr val="CE9178"/>
                </a:solidFill>
                <a:effectLst/>
                <a:latin typeface="Poppins" pitchFamily="2" charset="77"/>
              </a:rPr>
              <a:t>EduPersonAffiliations</a:t>
            </a:r>
            <a:r>
              <a:rPr lang="en-US" dirty="0">
                <a:solidFill>
                  <a:srgbClr val="CE9178"/>
                </a:solidFill>
                <a:effectLst/>
                <a:latin typeface="Poppins" pitchFamily="2" charset="77"/>
              </a:rPr>
              <a:t>"</a:t>
            </a:r>
            <a:r>
              <a:rPr lang="en-US" dirty="0">
                <a:solidFill>
                  <a:srgbClr val="D4D4D4"/>
                </a:solidFill>
                <a:effectLst/>
                <a:latin typeface="Poppins" pitchFamily="2" charset="77"/>
              </a:rPr>
              <a:t>,</a:t>
            </a:r>
          </a:p>
          <a:p>
            <a:r>
              <a:rPr lang="en-US" dirty="0">
                <a:solidFill>
                  <a:srgbClr val="9CDCFE"/>
                </a:solidFill>
                <a:effectLst/>
                <a:latin typeface="Poppins" pitchFamily="2" charset="77"/>
              </a:rPr>
              <a:t>"type"</a:t>
            </a:r>
            <a:r>
              <a:rPr lang="en-US" dirty="0">
                <a:solidFill>
                  <a:srgbClr val="D4D4D4"/>
                </a:solidFill>
                <a:effectLst/>
                <a:latin typeface="Poppins" pitchFamily="2" charset="77"/>
              </a:rPr>
              <a:t>: </a:t>
            </a:r>
            <a:r>
              <a:rPr lang="en-US" dirty="0">
                <a:solidFill>
                  <a:srgbClr val="CE9178"/>
                </a:solidFill>
                <a:effectLst/>
                <a:latin typeface="Poppins" pitchFamily="2" charset="77"/>
              </a:rPr>
              <a:t>"</a:t>
            </a:r>
            <a:r>
              <a:rPr lang="en-US" dirty="0" err="1">
                <a:solidFill>
                  <a:srgbClr val="CE9178"/>
                </a:solidFill>
                <a:effectLst/>
                <a:latin typeface="Poppins" pitchFamily="2" charset="77"/>
              </a:rPr>
              <a:t>concat</a:t>
            </a:r>
            <a:r>
              <a:rPr lang="en-US" dirty="0">
                <a:solidFill>
                  <a:srgbClr val="CE9178"/>
                </a:solidFill>
                <a:effectLst/>
                <a:latin typeface="Poppins" pitchFamily="2" charset="77"/>
              </a:rPr>
              <a:t>"</a:t>
            </a:r>
            <a:r>
              <a:rPr lang="en-US" dirty="0">
                <a:solidFill>
                  <a:srgbClr val="D4D4D4"/>
                </a:solidFill>
                <a:effectLst/>
                <a:latin typeface="Poppins" pitchFamily="2" charset="77"/>
              </a:rPr>
              <a:t>,</a:t>
            </a:r>
          </a:p>
          <a:p>
            <a:r>
              <a:rPr lang="en-US" dirty="0">
                <a:solidFill>
                  <a:srgbClr val="9CDCFE"/>
                </a:solidFill>
                <a:effectLst/>
                <a:latin typeface="Poppins" pitchFamily="2" charset="77"/>
              </a:rPr>
              <a:t>"attributes"</a:t>
            </a:r>
            <a:r>
              <a:rPr lang="en-US" dirty="0">
                <a:solidFill>
                  <a:srgbClr val="D4D4D4"/>
                </a:solidFill>
                <a:effectLst/>
                <a:latin typeface="Poppins" pitchFamily="2" charset="77"/>
              </a:rPr>
              <a:t>: {</a:t>
            </a:r>
          </a:p>
          <a:p>
            <a:r>
              <a:rPr lang="en-US" dirty="0">
                <a:solidFill>
                  <a:srgbClr val="9CDCFE"/>
                </a:solidFill>
                <a:effectLst/>
                <a:latin typeface="Poppins" pitchFamily="2" charset="77"/>
              </a:rPr>
              <a:t>"values"</a:t>
            </a:r>
            <a:r>
              <a:rPr lang="en-US" dirty="0">
                <a:solidFill>
                  <a:srgbClr val="D4D4D4"/>
                </a:solidFill>
                <a:effectLst/>
                <a:latin typeface="Poppins" pitchFamily="2" charset="77"/>
              </a:rPr>
              <a:t>: [</a:t>
            </a:r>
          </a:p>
          <a:p>
            <a:r>
              <a:rPr lang="en-US" dirty="0">
                <a:solidFill>
                  <a:srgbClr val="D4D4D4"/>
                </a:solidFill>
                <a:effectLst/>
                <a:latin typeface="Poppins" pitchFamily="2" charset="77"/>
              </a:rPr>
              <a:t>{</a:t>
            </a:r>
          </a:p>
          <a:p>
            <a:r>
              <a:rPr lang="en-US" dirty="0">
                <a:solidFill>
                  <a:srgbClr val="9CDCFE"/>
                </a:solidFill>
                <a:effectLst/>
                <a:latin typeface="Poppins" pitchFamily="2" charset="77"/>
              </a:rPr>
              <a:t>"attributes"</a:t>
            </a:r>
            <a:r>
              <a:rPr lang="en-US" dirty="0">
                <a:solidFill>
                  <a:srgbClr val="D4D4D4"/>
                </a:solidFill>
                <a:effectLst/>
                <a:latin typeface="Poppins" pitchFamily="2" charset="77"/>
              </a:rPr>
              <a:t>: {</a:t>
            </a:r>
          </a:p>
          <a:p>
            <a:r>
              <a:rPr lang="en-US" dirty="0">
                <a:solidFill>
                  <a:srgbClr val="9CDCFE"/>
                </a:solidFill>
                <a:effectLst/>
                <a:latin typeface="Poppins" pitchFamily="2" charset="77"/>
              </a:rPr>
              <a:t>"</a:t>
            </a:r>
            <a:r>
              <a:rPr lang="en-US" dirty="0" err="1">
                <a:solidFill>
                  <a:srgbClr val="9CDCFE"/>
                </a:solidFill>
                <a:effectLst/>
                <a:latin typeface="Poppins" pitchFamily="2" charset="77"/>
              </a:rPr>
              <a:t>accountPropertyFilter</a:t>
            </a:r>
            <a:r>
              <a:rPr lang="en-US" dirty="0">
                <a:solidFill>
                  <a:srgbClr val="9CDCFE"/>
                </a:solidFill>
                <a:effectLst/>
                <a:latin typeface="Poppins" pitchFamily="2" charset="77"/>
              </a:rPr>
              <a:t>"</a:t>
            </a:r>
            <a:r>
              <a:rPr lang="en-US" dirty="0">
                <a:solidFill>
                  <a:srgbClr val="D4D4D4"/>
                </a:solidFill>
                <a:effectLst/>
                <a:latin typeface="Poppins" pitchFamily="2" charset="77"/>
              </a:rPr>
              <a:t>: </a:t>
            </a:r>
            <a:r>
              <a:rPr lang="en-US" dirty="0">
                <a:solidFill>
                  <a:srgbClr val="CE9178"/>
                </a:solidFill>
                <a:effectLst/>
                <a:latin typeface="Poppins" pitchFamily="2" charset="77"/>
              </a:rPr>
              <a:t>"(</a:t>
            </a:r>
            <a:r>
              <a:rPr lang="en-US" dirty="0" err="1">
                <a:solidFill>
                  <a:srgbClr val="CE9178"/>
                </a:solidFill>
                <a:effectLst/>
                <a:latin typeface="Poppins" pitchFamily="2" charset="77"/>
              </a:rPr>
              <a:t>eduPersonAffiliation</a:t>
            </a:r>
            <a:r>
              <a:rPr lang="en-US" dirty="0">
                <a:solidFill>
                  <a:srgbClr val="CE9178"/>
                </a:solidFill>
                <a:effectLst/>
                <a:latin typeface="Poppins" pitchFamily="2" charset="77"/>
              </a:rPr>
              <a:t> == </a:t>
            </a:r>
            <a:r>
              <a:rPr lang="en-US" dirty="0">
                <a:solidFill>
                  <a:srgbClr val="D7BA7D"/>
                </a:solidFill>
                <a:effectLst/>
                <a:latin typeface="Poppins" pitchFamily="2" charset="77"/>
              </a:rPr>
              <a:t>\"</a:t>
            </a:r>
            <a:r>
              <a:rPr lang="en-US" dirty="0">
                <a:solidFill>
                  <a:srgbClr val="CE9178"/>
                </a:solidFill>
                <a:effectLst/>
                <a:latin typeface="Poppins" pitchFamily="2" charset="77"/>
              </a:rPr>
              <a:t>faculty-current</a:t>
            </a:r>
            <a:r>
              <a:rPr lang="en-US" dirty="0">
                <a:solidFill>
                  <a:srgbClr val="D7BA7D"/>
                </a:solidFill>
                <a:effectLst/>
                <a:latin typeface="Poppins" pitchFamily="2" charset="77"/>
              </a:rPr>
              <a:t>\"</a:t>
            </a:r>
            <a:r>
              <a:rPr lang="en-US" dirty="0">
                <a:solidFill>
                  <a:srgbClr val="CE9178"/>
                </a:solidFill>
                <a:effectLst/>
                <a:latin typeface="Poppins" pitchFamily="2" charset="77"/>
              </a:rPr>
              <a:t>)"</a:t>
            </a:r>
            <a:r>
              <a:rPr lang="en-US" dirty="0">
                <a:solidFill>
                  <a:srgbClr val="D4D4D4"/>
                </a:solidFill>
                <a:effectLst/>
                <a:latin typeface="Poppins" pitchFamily="2" charset="77"/>
              </a:rPr>
              <a:t>,</a:t>
            </a:r>
          </a:p>
          <a:p>
            <a:r>
              <a:rPr lang="en-US" dirty="0">
                <a:solidFill>
                  <a:srgbClr val="9CDCFE"/>
                </a:solidFill>
                <a:effectLst/>
                <a:latin typeface="Poppins" pitchFamily="2" charset="77"/>
              </a:rPr>
              <a:t>"</a:t>
            </a:r>
            <a:r>
              <a:rPr lang="en-US" dirty="0" err="1">
                <a:solidFill>
                  <a:srgbClr val="9CDCFE"/>
                </a:solidFill>
                <a:effectLst/>
                <a:latin typeface="Poppins" pitchFamily="2" charset="77"/>
              </a:rPr>
              <a:t>attributeName</a:t>
            </a:r>
            <a:r>
              <a:rPr lang="en-US" dirty="0">
                <a:solidFill>
                  <a:srgbClr val="9CDCFE"/>
                </a:solidFill>
                <a:effectLst/>
                <a:latin typeface="Poppins" pitchFamily="2" charset="77"/>
              </a:rPr>
              <a:t>"</a:t>
            </a:r>
            <a:r>
              <a:rPr lang="en-US" dirty="0">
                <a:solidFill>
                  <a:srgbClr val="D4D4D4"/>
                </a:solidFill>
                <a:effectLst/>
                <a:latin typeface="Poppins" pitchFamily="2" charset="77"/>
              </a:rPr>
              <a:t>: </a:t>
            </a:r>
            <a:r>
              <a:rPr lang="en-US" dirty="0">
                <a:solidFill>
                  <a:srgbClr val="CE9178"/>
                </a:solidFill>
                <a:effectLst/>
                <a:latin typeface="Poppins" pitchFamily="2" charset="77"/>
              </a:rPr>
              <a:t>"</a:t>
            </a:r>
            <a:r>
              <a:rPr lang="en-US" dirty="0" err="1">
                <a:solidFill>
                  <a:srgbClr val="CE9178"/>
                </a:solidFill>
                <a:effectLst/>
                <a:latin typeface="Poppins" pitchFamily="2" charset="77"/>
              </a:rPr>
              <a:t>eduPersonAffiliation</a:t>
            </a:r>
            <a:r>
              <a:rPr lang="en-US" dirty="0">
                <a:solidFill>
                  <a:srgbClr val="CE9178"/>
                </a:solidFill>
                <a:effectLst/>
                <a:latin typeface="Poppins" pitchFamily="2" charset="77"/>
              </a:rPr>
              <a:t>"</a:t>
            </a:r>
            <a:r>
              <a:rPr lang="en-US" dirty="0">
                <a:solidFill>
                  <a:srgbClr val="D4D4D4"/>
                </a:solidFill>
                <a:effectLst/>
                <a:latin typeface="Poppins" pitchFamily="2" charset="77"/>
              </a:rPr>
              <a:t>,</a:t>
            </a:r>
          </a:p>
          <a:p>
            <a:r>
              <a:rPr lang="en-US" dirty="0">
                <a:solidFill>
                  <a:srgbClr val="9CDCFE"/>
                </a:solidFill>
                <a:effectLst/>
                <a:latin typeface="Poppins" pitchFamily="2" charset="77"/>
              </a:rPr>
              <a:t>"</a:t>
            </a:r>
            <a:r>
              <a:rPr lang="en-US" dirty="0" err="1">
                <a:solidFill>
                  <a:srgbClr val="9CDCFE"/>
                </a:solidFill>
                <a:effectLst/>
                <a:latin typeface="Poppins" pitchFamily="2" charset="77"/>
              </a:rPr>
              <a:t>sourceName</a:t>
            </a:r>
            <a:r>
              <a:rPr lang="en-US" dirty="0">
                <a:solidFill>
                  <a:srgbClr val="9CDCFE"/>
                </a:solidFill>
                <a:effectLst/>
                <a:latin typeface="Poppins" pitchFamily="2" charset="77"/>
              </a:rPr>
              <a:t>"</a:t>
            </a:r>
            <a:r>
              <a:rPr lang="en-US" dirty="0">
                <a:solidFill>
                  <a:srgbClr val="D4D4D4"/>
                </a:solidFill>
                <a:effectLst/>
                <a:latin typeface="Poppins" pitchFamily="2" charset="77"/>
              </a:rPr>
              <a:t>: </a:t>
            </a:r>
            <a:r>
              <a:rPr lang="en-US" dirty="0">
                <a:solidFill>
                  <a:srgbClr val="CE9178"/>
                </a:solidFill>
                <a:effectLst/>
                <a:latin typeface="Poppins" pitchFamily="2" charset="77"/>
              </a:rPr>
              <a:t>"PeopleSoft HCM"</a:t>
            </a:r>
            <a:endParaRPr lang="en-US" dirty="0">
              <a:solidFill>
                <a:srgbClr val="D4D4D4"/>
              </a:solidFill>
              <a:effectLst/>
              <a:latin typeface="Poppins" pitchFamily="2" charset="77"/>
            </a:endParaRPr>
          </a:p>
          <a:p>
            <a:r>
              <a:rPr lang="en-US" dirty="0">
                <a:solidFill>
                  <a:srgbClr val="D4D4D4"/>
                </a:solidFill>
                <a:effectLst/>
                <a:latin typeface="Poppins" pitchFamily="2" charset="77"/>
              </a:rPr>
              <a:t>},</a:t>
            </a:r>
          </a:p>
          <a:p>
            <a:r>
              <a:rPr lang="en-US" dirty="0">
                <a:solidFill>
                  <a:srgbClr val="9CDCFE"/>
                </a:solidFill>
                <a:effectLst/>
                <a:latin typeface="Poppins" pitchFamily="2" charset="77"/>
              </a:rPr>
              <a:t>"type"</a:t>
            </a:r>
            <a:r>
              <a:rPr lang="en-US" dirty="0">
                <a:solidFill>
                  <a:srgbClr val="D4D4D4"/>
                </a:solidFill>
                <a:effectLst/>
                <a:latin typeface="Poppins" pitchFamily="2" charset="77"/>
              </a:rPr>
              <a:t>: </a:t>
            </a:r>
            <a:r>
              <a:rPr lang="en-US" dirty="0">
                <a:solidFill>
                  <a:srgbClr val="CE9178"/>
                </a:solidFill>
                <a:effectLst/>
                <a:latin typeface="Poppins" pitchFamily="2" charset="77"/>
              </a:rPr>
              <a:t>"</a:t>
            </a:r>
            <a:r>
              <a:rPr lang="en-US" dirty="0" err="1">
                <a:solidFill>
                  <a:srgbClr val="CE9178"/>
                </a:solidFill>
                <a:effectLst/>
                <a:latin typeface="Poppins" pitchFamily="2" charset="77"/>
              </a:rPr>
              <a:t>accountAttribute</a:t>
            </a:r>
            <a:r>
              <a:rPr lang="en-US" dirty="0">
                <a:solidFill>
                  <a:srgbClr val="CE9178"/>
                </a:solidFill>
                <a:effectLst/>
                <a:latin typeface="Poppins" pitchFamily="2" charset="77"/>
              </a:rPr>
              <a:t>"</a:t>
            </a:r>
            <a:endParaRPr lang="en-US" dirty="0">
              <a:solidFill>
                <a:srgbClr val="D4D4D4"/>
              </a:solidFill>
              <a:effectLst/>
              <a:latin typeface="Poppins" pitchFamily="2" charset="77"/>
            </a:endParaRPr>
          </a:p>
          <a:p>
            <a:r>
              <a:rPr lang="en-US" dirty="0">
                <a:solidFill>
                  <a:srgbClr val="D4D4D4"/>
                </a:solidFill>
                <a:effectLst/>
                <a:latin typeface="Poppins" pitchFamily="2" charset="77"/>
              </a:rPr>
              <a:t>},</a:t>
            </a:r>
          </a:p>
          <a:p>
            <a:r>
              <a:rPr lang="en-US" dirty="0">
                <a:solidFill>
                  <a:srgbClr val="D4D4D4"/>
                </a:solidFill>
                <a:effectLst/>
                <a:latin typeface="Poppins" pitchFamily="2" charset="77"/>
              </a:rPr>
              <a:t>{</a:t>
            </a:r>
          </a:p>
          <a:p>
            <a:r>
              <a:rPr lang="en-US" dirty="0">
                <a:solidFill>
                  <a:srgbClr val="9CDCFE"/>
                </a:solidFill>
                <a:effectLst/>
                <a:latin typeface="Poppins" pitchFamily="2" charset="77"/>
              </a:rPr>
              <a:t>"attributes"</a:t>
            </a:r>
            <a:r>
              <a:rPr lang="en-US" dirty="0">
                <a:solidFill>
                  <a:srgbClr val="D4D4D4"/>
                </a:solidFill>
                <a:effectLst/>
                <a:latin typeface="Poppins" pitchFamily="2" charset="77"/>
              </a:rPr>
              <a:t>: {</a:t>
            </a:r>
          </a:p>
          <a:p>
            <a:r>
              <a:rPr lang="en-US" dirty="0">
                <a:solidFill>
                  <a:srgbClr val="9CDCFE"/>
                </a:solidFill>
                <a:effectLst/>
                <a:latin typeface="Poppins" pitchFamily="2" charset="77"/>
              </a:rPr>
              <a:t>"attributes"</a:t>
            </a:r>
            <a:r>
              <a:rPr lang="en-US" dirty="0">
                <a:solidFill>
                  <a:srgbClr val="D4D4D4"/>
                </a:solidFill>
                <a:effectLst/>
                <a:latin typeface="Poppins" pitchFamily="2" charset="77"/>
              </a:rPr>
              <a:t>: {},</a:t>
            </a:r>
          </a:p>
          <a:p>
            <a:r>
              <a:rPr lang="en-US" dirty="0">
                <a:solidFill>
                  <a:srgbClr val="9CDCFE"/>
                </a:solidFill>
                <a:effectLst/>
                <a:latin typeface="Poppins" pitchFamily="2" charset="77"/>
              </a:rPr>
              <a:t>"value"</a:t>
            </a:r>
            <a:r>
              <a:rPr lang="en-US" dirty="0">
                <a:solidFill>
                  <a:srgbClr val="D4D4D4"/>
                </a:solidFill>
                <a:effectLst/>
                <a:latin typeface="Poppins" pitchFamily="2" charset="77"/>
              </a:rPr>
              <a:t>: </a:t>
            </a:r>
            <a:r>
              <a:rPr lang="en-US" dirty="0">
                <a:solidFill>
                  <a:srgbClr val="CE9178"/>
                </a:solidFill>
                <a:effectLst/>
                <a:latin typeface="Poppins" pitchFamily="2" charset="77"/>
              </a:rPr>
              <a:t>"|"</a:t>
            </a:r>
            <a:endParaRPr lang="en-US" dirty="0">
              <a:solidFill>
                <a:srgbClr val="D4D4D4"/>
              </a:solidFill>
              <a:effectLst/>
              <a:latin typeface="Poppins" pitchFamily="2" charset="77"/>
            </a:endParaRPr>
          </a:p>
          <a:p>
            <a:r>
              <a:rPr lang="en-US" dirty="0">
                <a:solidFill>
                  <a:srgbClr val="D4D4D4"/>
                </a:solidFill>
                <a:effectLst/>
                <a:latin typeface="Poppins" pitchFamily="2" charset="77"/>
              </a:rPr>
              <a:t>},</a:t>
            </a:r>
          </a:p>
          <a:p>
            <a:r>
              <a:rPr lang="en-US" dirty="0">
                <a:solidFill>
                  <a:srgbClr val="9CDCFE"/>
                </a:solidFill>
                <a:effectLst/>
                <a:latin typeface="Poppins" pitchFamily="2" charset="77"/>
              </a:rPr>
              <a:t>"type"</a:t>
            </a:r>
            <a:r>
              <a:rPr lang="en-US" dirty="0">
                <a:solidFill>
                  <a:srgbClr val="D4D4D4"/>
                </a:solidFill>
                <a:effectLst/>
                <a:latin typeface="Poppins" pitchFamily="2" charset="77"/>
              </a:rPr>
              <a:t>: </a:t>
            </a:r>
            <a:r>
              <a:rPr lang="en-US" dirty="0">
                <a:solidFill>
                  <a:srgbClr val="CE9178"/>
                </a:solidFill>
                <a:effectLst/>
                <a:latin typeface="Poppins" pitchFamily="2" charset="77"/>
              </a:rPr>
              <a:t>"static"</a:t>
            </a:r>
            <a:endParaRPr lang="en-US" dirty="0">
              <a:solidFill>
                <a:srgbClr val="D4D4D4"/>
              </a:solidFill>
              <a:effectLst/>
              <a:latin typeface="Poppins" pitchFamily="2" charset="77"/>
            </a:endParaRPr>
          </a:p>
          <a:p>
            <a:r>
              <a:rPr lang="en-US" dirty="0">
                <a:solidFill>
                  <a:srgbClr val="D4D4D4"/>
                </a:solidFill>
                <a:effectLst/>
                <a:latin typeface="Poppins" pitchFamily="2" charset="77"/>
              </a:rPr>
              <a:t>},</a:t>
            </a:r>
          </a:p>
        </p:txBody>
      </p:sp>
    </p:spTree>
    <p:extLst>
      <p:ext uri="{BB962C8B-B14F-4D97-AF65-F5344CB8AC3E}">
        <p14:creationId xmlns:p14="http://schemas.microsoft.com/office/powerpoint/2010/main" val="634679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A0DBD5-D378-A190-58A5-11C301D31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>
              <a:spcAft>
                <a:spcPts val="600"/>
              </a:spcAft>
            </a:pPr>
            <a:fld id="{679D2152-1C30-894C-9781-951D3C9748DF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>
                <a:spcAft>
                  <a:spcPts val="600"/>
                </a:spcAft>
              </a:pPr>
              <a:t>8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526F709-CA70-BD5E-EF53-7C6DF3FE001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57200"/>
            <a:ext cx="10910888" cy="18319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Membership Criteria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C8CE30-D87B-54A6-C3B2-36280A3142B8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0" y="2419350"/>
            <a:ext cx="10910888" cy="5524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eduPersonAffiliations is then used to assign membership to roles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91DF017-5ADA-594D-6CC6-21E6802FB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399" y="3074526"/>
            <a:ext cx="9772403" cy="317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958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F631E3-DEE8-19C9-E3FD-BD91070E7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2152-1C30-894C-9781-951D3C9748DF}" type="slidenum">
              <a:rPr lang="en-US" smtClean="0"/>
              <a:t>9</a:t>
            </a:fld>
            <a:endParaRPr lang="en-US"/>
          </a:p>
        </p:txBody>
      </p:sp>
      <p:pic>
        <p:nvPicPr>
          <p:cNvPr id="14" name="Picture 13" descr="Graphical user interface&#10;&#10;Description automatically generated">
            <a:extLst>
              <a:ext uri="{FF2B5EF4-FFF2-40B4-BE49-F238E27FC236}">
                <a16:creationId xmlns:a16="http://schemas.microsoft.com/office/drawing/2014/main" id="{0EB91821-93D6-530E-B19F-AEAE423FC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593" y="1170587"/>
            <a:ext cx="11492054" cy="451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3715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ailPoint Brand Refresh 2022">
      <a:dk1>
        <a:srgbClr val="0033A1"/>
      </a:dk1>
      <a:lt1>
        <a:srgbClr val="FFFFFF"/>
      </a:lt1>
      <a:dk2>
        <a:srgbClr val="415364"/>
      </a:dk2>
      <a:lt2>
        <a:srgbClr val="DAE1E9"/>
      </a:lt2>
      <a:accent1>
        <a:srgbClr val="0033A1"/>
      </a:accent1>
      <a:accent2>
        <a:srgbClr val="0071CE"/>
      </a:accent2>
      <a:accent3>
        <a:srgbClr val="CC27B0"/>
      </a:accent3>
      <a:accent4>
        <a:srgbClr val="54C0E8"/>
      </a:accent4>
      <a:accent5>
        <a:srgbClr val="93D500"/>
      </a:accent5>
      <a:accent6>
        <a:srgbClr val="415364"/>
      </a:accent6>
      <a:hlink>
        <a:srgbClr val="0563C1"/>
      </a:hlink>
      <a:folHlink>
        <a:srgbClr val="0071CE"/>
      </a:folHlink>
    </a:clrScheme>
    <a:fontScheme name="Poppins">
      <a:majorFont>
        <a:latin typeface="Poppins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 dirty="0" smtClean="0">
            <a:latin typeface="Poppins" pitchFamily="2" charset="77"/>
            <a:cs typeface="Poppins" pitchFamily="2" charset="77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smtClean="0">
            <a:solidFill>
              <a:schemeClr val="accent6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ailPoint-BrandRefresh-DeckTemplate-20230101" id="{26A88923-18C0-B943-A3DC-832467591790}" vid="{824338BD-429C-7848-B2D3-2CB2216404A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283</TotalTime>
  <Words>594</Words>
  <Application>Microsoft Macintosh PowerPoint</Application>
  <PresentationFormat>Widescreen</PresentationFormat>
  <Paragraphs>124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Poppins</vt:lpstr>
      <vt:lpstr>Calibri</vt:lpstr>
      <vt:lpstr>Poppins SemiBold</vt:lpstr>
      <vt:lpstr>Arial</vt:lpstr>
      <vt:lpstr>Office Theme</vt:lpstr>
      <vt:lpstr>PowerPoint Presentation</vt:lpstr>
      <vt:lpstr>What will we chat about today</vt:lpstr>
      <vt:lpstr>Description</vt:lpstr>
      <vt:lpstr>First – What is a multinomial?  </vt:lpstr>
      <vt:lpstr>How does this relate to Life Cycle State?  </vt:lpstr>
      <vt:lpstr>PowerPoint Presentation</vt:lpstr>
      <vt:lpstr>Calculate Affiliations </vt:lpstr>
      <vt:lpstr>Membership Criteria</vt:lpstr>
      <vt:lpstr>PowerPoint Presentation</vt:lpstr>
      <vt:lpstr>Let’s go back in time</vt:lpstr>
      <vt:lpstr>Let’s see it </vt:lpstr>
      <vt:lpstr>PowerPoint Presentation</vt:lpstr>
      <vt:lpstr>Thank You!</vt:lpstr>
      <vt:lpstr>No Students</vt:lpstr>
      <vt:lpstr>PowerPoint Presentation</vt:lpstr>
      <vt:lpstr>Prospective Students Added</vt:lpstr>
      <vt:lpstr>PowerPoint Presentation</vt:lpstr>
      <vt:lpstr>Let’s Look at Randy Barns</vt:lpstr>
      <vt:lpstr>Now Randy Becomes a Current Student</vt:lpstr>
      <vt:lpstr>Now Randy Becomes a Student Worker</vt:lpstr>
      <vt:lpstr>Randy No Longer Student Worker But retains Role for 30 days (after 15 days)</vt:lpstr>
      <vt:lpstr>After 30 Days Student Worker Role Removed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Cover Slide Title Text</dc:title>
  <dc:creator>Amanda Mohs</dc:creator>
  <cp:lastModifiedBy>Cullen Landrum</cp:lastModifiedBy>
  <cp:revision>19</cp:revision>
  <dcterms:created xsi:type="dcterms:W3CDTF">2023-02-02T21:47:43Z</dcterms:created>
  <dcterms:modified xsi:type="dcterms:W3CDTF">2023-02-10T22:28:56Z</dcterms:modified>
</cp:coreProperties>
</file>