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1" r:id="rId2"/>
  </p:sldMasterIdLst>
  <p:notesMasterIdLst>
    <p:notesMasterId r:id="rId56"/>
  </p:notesMasterIdLst>
  <p:sldIdLst>
    <p:sldId id="299" r:id="rId3"/>
    <p:sldId id="279" r:id="rId4"/>
    <p:sldId id="313" r:id="rId5"/>
    <p:sldId id="314" r:id="rId6"/>
    <p:sldId id="287" r:id="rId7"/>
    <p:sldId id="286" r:id="rId8"/>
    <p:sldId id="333" r:id="rId9"/>
    <p:sldId id="317" r:id="rId10"/>
    <p:sldId id="263" r:id="rId11"/>
    <p:sldId id="264" r:id="rId12"/>
    <p:sldId id="268" r:id="rId13"/>
    <p:sldId id="291" r:id="rId14"/>
    <p:sldId id="292" r:id="rId15"/>
    <p:sldId id="293" r:id="rId16"/>
    <p:sldId id="294" r:id="rId17"/>
    <p:sldId id="295" r:id="rId18"/>
    <p:sldId id="288" r:id="rId19"/>
    <p:sldId id="331" r:id="rId20"/>
    <p:sldId id="280" r:id="rId21"/>
    <p:sldId id="259" r:id="rId22"/>
    <p:sldId id="265" r:id="rId23"/>
    <p:sldId id="315" r:id="rId24"/>
    <p:sldId id="290" r:id="rId25"/>
    <p:sldId id="316" r:id="rId26"/>
    <p:sldId id="296" r:id="rId27"/>
    <p:sldId id="271" r:id="rId28"/>
    <p:sldId id="300" r:id="rId29"/>
    <p:sldId id="298" r:id="rId30"/>
    <p:sldId id="301" r:id="rId31"/>
    <p:sldId id="302" r:id="rId32"/>
    <p:sldId id="303" r:id="rId33"/>
    <p:sldId id="304" r:id="rId34"/>
    <p:sldId id="318" r:id="rId35"/>
    <p:sldId id="305" r:id="rId36"/>
    <p:sldId id="306" r:id="rId37"/>
    <p:sldId id="308" r:id="rId38"/>
    <p:sldId id="319" r:id="rId39"/>
    <p:sldId id="310" r:id="rId40"/>
    <p:sldId id="309" r:id="rId41"/>
    <p:sldId id="311" r:id="rId42"/>
    <p:sldId id="320" r:id="rId43"/>
    <p:sldId id="322" r:id="rId44"/>
    <p:sldId id="321" r:id="rId45"/>
    <p:sldId id="323" r:id="rId46"/>
    <p:sldId id="328" r:id="rId47"/>
    <p:sldId id="327" r:id="rId48"/>
    <p:sldId id="330" r:id="rId49"/>
    <p:sldId id="329" r:id="rId50"/>
    <p:sldId id="289" r:id="rId51"/>
    <p:sldId id="324" r:id="rId52"/>
    <p:sldId id="285" r:id="rId53"/>
    <p:sldId id="325" r:id="rId54"/>
    <p:sldId id="332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BB9B52AA-B4BC-4F5D-B642-6D2CCEAD70D7}">
          <p14:sldIdLst>
            <p14:sldId id="299"/>
            <p14:sldId id="279"/>
          </p14:sldIdLst>
        </p14:section>
        <p14:section name="Introduction" id="{35D3BD67-CDE1-48BE-9830-A21B5E1A7C73}">
          <p14:sldIdLst>
            <p14:sldId id="313"/>
            <p14:sldId id="314"/>
            <p14:sldId id="287"/>
            <p14:sldId id="286"/>
          </p14:sldIdLst>
        </p14:section>
        <p14:section name="IDE Setup" id="{ADAF417E-DCC0-48C6-95DD-747FE90EBA8A}">
          <p14:sldIdLst>
            <p14:sldId id="333"/>
            <p14:sldId id="317"/>
            <p14:sldId id="263"/>
            <p14:sldId id="264"/>
            <p14:sldId id="268"/>
            <p14:sldId id="291"/>
            <p14:sldId id="292"/>
            <p14:sldId id="293"/>
            <p14:sldId id="294"/>
            <p14:sldId id="295"/>
            <p14:sldId id="288"/>
          </p14:sldIdLst>
        </p14:section>
        <p14:section name="Angular/Typescript with Plugin development" id="{06570BB3-D5F3-4361-A370-AC7881DF3339}">
          <p14:sldIdLst>
            <p14:sldId id="331"/>
            <p14:sldId id="280"/>
            <p14:sldId id="259"/>
            <p14:sldId id="265"/>
            <p14:sldId id="315"/>
            <p14:sldId id="290"/>
            <p14:sldId id="316"/>
            <p14:sldId id="296"/>
            <p14:sldId id="271"/>
            <p14:sldId id="300"/>
            <p14:sldId id="298"/>
            <p14:sldId id="301"/>
            <p14:sldId id="302"/>
            <p14:sldId id="303"/>
            <p14:sldId id="304"/>
            <p14:sldId id="318"/>
            <p14:sldId id="305"/>
            <p14:sldId id="306"/>
            <p14:sldId id="308"/>
            <p14:sldId id="319"/>
            <p14:sldId id="310"/>
            <p14:sldId id="309"/>
            <p14:sldId id="311"/>
            <p14:sldId id="320"/>
            <p14:sldId id="322"/>
            <p14:sldId id="321"/>
            <p14:sldId id="323"/>
          </p14:sldIdLst>
        </p14:section>
        <p14:section name="Javescript Snippet" id="{03A9AF27-D48B-436B-BC2D-4770ECA439DE}">
          <p14:sldIdLst>
            <p14:sldId id="328"/>
          </p14:sldIdLst>
        </p14:section>
        <p14:section name="Manifest" id="{D20A45B8-A61A-475E-A103-476C8AB9583A}">
          <p14:sldIdLst>
            <p14:sldId id="327"/>
            <p14:sldId id="330"/>
          </p14:sldIdLst>
        </p14:section>
        <p14:section name="page.xhtml" id="{A834AED5-45A1-4C49-9DB5-C48F09CAE170}">
          <p14:sldIdLst>
            <p14:sldId id="329"/>
          </p14:sldIdLst>
        </p14:section>
        <p14:section name="Build Process" id="{6868F9A4-81F1-49C7-B7DF-320057B676A3}">
          <p14:sldIdLst>
            <p14:sldId id="289"/>
          </p14:sldIdLst>
        </p14:section>
        <p14:section name="Demo" id="{B80EC6CA-EF5C-48B1-BA77-27D6A51EE5EC}">
          <p14:sldIdLst>
            <p14:sldId id="324"/>
          </p14:sldIdLst>
        </p14:section>
        <p14:section name="End" id="{8E930B0A-FAD0-46EB-8AA5-ACA5B3768B45}">
          <p14:sldIdLst>
            <p14:sldId id="285"/>
            <p14:sldId id="325"/>
            <p14:sldId id="33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51" autoAdjust="0"/>
    <p:restoredTop sz="85132" autoAdjust="0"/>
  </p:normalViewPr>
  <p:slideViewPr>
    <p:cSldViewPr snapToGrid="0">
      <p:cViewPr varScale="1">
        <p:scale>
          <a:sx n="95" d="100"/>
          <a:sy n="95" d="100"/>
        </p:scale>
        <p:origin x="10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D1C783-F468-4B1C-9B52-B9588824DA62}" type="datetimeFigureOut">
              <a:rPr lang="de-DE" smtClean="0"/>
              <a:t>09.02.2023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F7C165-2E44-4EB5-8D8E-C868C3804C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5561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C165-2E44-4EB5-8D8E-C868C3804CA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550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Eclipse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better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java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, but not </a:t>
            </a: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javakscript</a:t>
            </a:r>
            <a:r>
              <a:rPr lang="de-DE" dirty="0"/>
              <a:t>/</a:t>
            </a:r>
            <a:r>
              <a:rPr lang="de-DE" dirty="0" err="1"/>
              <a:t>typescript</a:t>
            </a:r>
            <a:r>
              <a:rPr lang="de-DE" dirty="0"/>
              <a:t> </a:t>
            </a:r>
            <a:r>
              <a:rPr lang="de-DE" dirty="0" err="1"/>
              <a:t>editing</a:t>
            </a:r>
            <a:r>
              <a:rPr lang="de-DE" dirty="0"/>
              <a:t>.</a:t>
            </a:r>
          </a:p>
          <a:p>
            <a:r>
              <a:rPr lang="de-DE" dirty="0"/>
              <a:t>Maybe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shall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focus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r>
              <a:rPr lang="de-DE" dirty="0"/>
              <a:t> on VS Code?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C165-2E44-4EB5-8D8E-C868C3804CAC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5275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Link </a:t>
            </a:r>
            <a:r>
              <a:rPr lang="de-DE" dirty="0" err="1"/>
              <a:t>to</a:t>
            </a:r>
            <a:r>
              <a:rPr lang="de-DE" dirty="0"/>
              <a:t> SailPoint Plugin </a:t>
            </a:r>
            <a:r>
              <a:rPr lang="de-DE" dirty="0" err="1"/>
              <a:t>Framwork</a:t>
            </a:r>
            <a:r>
              <a:rPr lang="de-DE" dirty="0"/>
              <a:t> </a:t>
            </a:r>
            <a:r>
              <a:rPr lang="de-DE" dirty="0" err="1"/>
              <a:t>information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C165-2E44-4EB5-8D8E-C868C3804CAC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2072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C165-2E44-4EB5-8D8E-C868C3804CAC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7697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C165-2E44-4EB5-8D8E-C868C3804CAC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433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C165-2E44-4EB5-8D8E-C868C3804CAC}" type="slidenum">
              <a:rPr lang="de-DE" smtClean="0"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3997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0EEE40-52B4-CA4C-9ED3-F79CB806389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7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C165-2E44-4EB5-8D8E-C868C3804CAC}" type="slidenum">
              <a:rPr lang="de-DE" smtClean="0"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5777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Developer D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457D7FF-BC93-6043-BCA7-E61AE51131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4370" y="2455502"/>
            <a:ext cx="7691636" cy="1960559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5E8DEEE-81AE-BFAB-2D33-82685E11EC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7494" y="5142631"/>
            <a:ext cx="7692042" cy="119891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speaker: Name;</a:t>
            </a:r>
            <a:br>
              <a:rPr lang="en-US" dirty="0"/>
            </a:br>
            <a:r>
              <a:rPr lang="en-US" dirty="0"/>
              <a:t>title: Name;</a:t>
            </a:r>
            <a:br>
              <a:rPr lang="en-US" dirty="0"/>
            </a:br>
            <a:r>
              <a:rPr lang="en-US" dirty="0"/>
              <a:t>company: Name;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50491DA-02FA-B5CF-32A2-2BD46A76F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3025" cy="6858000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B467448-CC20-E4FC-DD87-27628C816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055" y="331086"/>
            <a:ext cx="3315745" cy="14844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D271C3-CF48-68C9-45E5-9AB4AC6CB3E7}"/>
              </a:ext>
            </a:extLst>
          </p:cNvPr>
          <p:cNvSpPr txBox="1"/>
          <p:nvPr/>
        </p:nvSpPr>
        <p:spPr>
          <a:xfrm>
            <a:off x="8432800" y="-292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70AE2D81-AC4F-183C-9F40-1DE2F0923A1A}"/>
              </a:ext>
            </a:extLst>
          </p:cNvPr>
          <p:cNvSpPr txBox="1">
            <a:spLocks/>
          </p:cNvSpPr>
          <p:nvPr/>
        </p:nvSpPr>
        <p:spPr>
          <a:xfrm>
            <a:off x="3867494" y="4258102"/>
            <a:ext cx="7692042" cy="464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bg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&lt;/title&gt;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385D1AE4-D85B-EAA6-5922-7B3E6422DBFB}"/>
              </a:ext>
            </a:extLst>
          </p:cNvPr>
          <p:cNvSpPr txBox="1">
            <a:spLocks/>
          </p:cNvSpPr>
          <p:nvPr/>
        </p:nvSpPr>
        <p:spPr>
          <a:xfrm>
            <a:off x="3867494" y="2013238"/>
            <a:ext cx="7692042" cy="464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bg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&lt;/title&gt;</a:t>
            </a:r>
          </a:p>
        </p:txBody>
      </p:sp>
    </p:spTree>
    <p:extLst>
      <p:ext uri="{BB962C8B-B14F-4D97-AF65-F5344CB8AC3E}">
        <p14:creationId xmlns:p14="http://schemas.microsoft.com/office/powerpoint/2010/main" val="2073259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F69A54AF-4A96-BDBC-DA01-1F592F9C3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8F61B9-CCEB-B640-96F9-C9D3B548E9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" y="457200"/>
            <a:ext cx="4365625" cy="1600200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27887C-7323-CA40-A9F4-63472FB95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831E3-F465-410F-A9E9-BC7371BD14AC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729B740-78D6-8D48-BA6D-8881485B932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de-D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1D623AB-66A3-974E-987E-157F5444EC3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6400" y="2336800"/>
            <a:ext cx="4365625" cy="353218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349EA51-1543-3345-8636-E87878D8F2C9}"/>
              </a:ext>
            </a:extLst>
          </p:cNvPr>
          <p:cNvSpPr/>
          <p:nvPr/>
        </p:nvSpPr>
        <p:spPr>
          <a:xfrm>
            <a:off x="5510664" y="941695"/>
            <a:ext cx="2910005" cy="237471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33933" dist="38100" dir="2700000" algn="tl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1E99BA0-834A-814D-AB72-0B55285FDA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31556" y="1263699"/>
            <a:ext cx="2329805" cy="531813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4610D3C1-FA59-BC4E-8ECB-4C207D938D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31556" y="1821388"/>
            <a:ext cx="2329805" cy="113617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latin typeface="+mn-lt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at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21950D0-95A1-1B4C-BBE5-5F29D9D7CB0A}"/>
              </a:ext>
            </a:extLst>
          </p:cNvPr>
          <p:cNvSpPr/>
          <p:nvPr/>
        </p:nvSpPr>
        <p:spPr>
          <a:xfrm>
            <a:off x="8741561" y="941695"/>
            <a:ext cx="2910005" cy="237471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33933" dist="38100" dir="2700000" algn="tl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CB673210-ACDE-D244-83C0-C058C1CB01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2453" y="1263699"/>
            <a:ext cx="2329805" cy="531813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60098562-9766-A343-AAE4-2AA5CA6289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2453" y="1821388"/>
            <a:ext cx="2329805" cy="113617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latin typeface="+mn-lt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at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EB87A9B0-1ACB-8F41-9053-0C6FEBEDA5D2}"/>
              </a:ext>
            </a:extLst>
          </p:cNvPr>
          <p:cNvSpPr/>
          <p:nvPr/>
        </p:nvSpPr>
        <p:spPr>
          <a:xfrm>
            <a:off x="5510664" y="3612004"/>
            <a:ext cx="2910005" cy="237471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33933" dist="38100" dir="2700000" algn="tl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00A7A5B1-1256-2D45-BD31-9E0142636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31556" y="3934008"/>
            <a:ext cx="2329805" cy="531813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2DB52A9D-0173-7E44-9574-913A69EC987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31556" y="4491697"/>
            <a:ext cx="2329805" cy="113617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latin typeface="+mn-lt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at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94B90D4-A4D6-B644-BC5C-2943E3E1CC26}"/>
              </a:ext>
            </a:extLst>
          </p:cNvPr>
          <p:cNvSpPr/>
          <p:nvPr/>
        </p:nvSpPr>
        <p:spPr>
          <a:xfrm>
            <a:off x="8741561" y="3612004"/>
            <a:ext cx="2910005" cy="237471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33933" dist="38100" dir="2700000" algn="tl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1AA50F97-3992-8D43-A937-B246C518B0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62453" y="3934008"/>
            <a:ext cx="2329805" cy="531813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36870797-B9C8-164D-A983-E8F84D1024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62453" y="4491697"/>
            <a:ext cx="2329805" cy="113617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latin typeface="+mn-lt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at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15F6CEA-E6AB-D1A0-3323-FD498574A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09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DF459D-EB72-1043-9F0F-E9CD399108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875405"/>
            <a:ext cx="6521133" cy="498564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029EE9-172C-5445-90AB-0F95317FB4C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6400" y="2336800"/>
            <a:ext cx="4365625" cy="353218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CF06B-A61F-3344-BCCA-1373DE5A1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831E3-F465-410F-A9E9-BC7371BD14AC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45E35B6-EBB9-2B49-A009-06BDC1176B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de-D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4E875B0-122F-3240-BDF4-8E5930D2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" y="457200"/>
            <a:ext cx="4365625" cy="1600200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A26DE32A-0A6B-C3A7-142D-FDF3B642D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7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Sid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EEB3D90-A6A6-662A-8B27-B61AECC71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029EE9-172C-5445-90AB-0F95317FB4C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6401" y="2336800"/>
            <a:ext cx="4191358" cy="353218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CF06B-A61F-3344-BCCA-1373DE5A1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3831E3-F465-410F-A9E9-BC7371BD14AC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45E35B6-EBB9-2B49-A009-06BDC1176B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de-DE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4E875B0-122F-3240-BDF4-8E5930D2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" y="457200"/>
            <a:ext cx="5148239" cy="1600200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9A1850E7-DAFD-B87D-7178-31BEA1BDE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885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Co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52B824C7-451D-E3C6-2FD2-04C735542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052AE5-2E8A-E14B-A350-C57A2FA18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295525"/>
            <a:ext cx="10515600" cy="1133475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B9FAE-9212-0240-87A8-84E2EB4DAE3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455990"/>
            <a:ext cx="10515600" cy="54362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9A960-FA53-924B-8B27-1DEA385F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831E3-F465-410F-A9E9-BC7371BD14AC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3E3F84C-1E46-234A-83CB-CF24452C3E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de-DE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12FF3654-3C95-E557-9A77-741293B2B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40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 Blue Coding">
    <p:bg>
      <p:bgPr>
        <a:gradFill>
          <a:gsLst>
            <a:gs pos="100000">
              <a:schemeClr val="accent2"/>
            </a:gs>
            <a:gs pos="35000">
              <a:schemeClr val="tx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13465EA-560A-3825-4485-9E16E47D4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9A960-FA53-924B-8B27-1DEA385F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3831E3-F465-410F-A9E9-BC7371BD14AC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D84DF0D-C3C3-534A-BBC7-B8901EC615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de-DE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A39C0FB6-78CF-E522-D003-42633766E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A387A4E-C9CA-D0F9-DC61-E527D4DCD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295525"/>
            <a:ext cx="10515600" cy="1133475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8271FB5-9C0D-6670-5E97-3010C816939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455990"/>
            <a:ext cx="10515600" cy="54362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2307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Blue">
    <p:bg>
      <p:bgPr>
        <a:gradFill>
          <a:gsLst>
            <a:gs pos="100000">
              <a:schemeClr val="accent2"/>
            </a:gs>
            <a:gs pos="35000">
              <a:schemeClr val="tx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2AE5-2E8A-E14B-A350-C57A2FA18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758471"/>
            <a:ext cx="10515600" cy="1014984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B9FAE-9212-0240-87A8-84E2EB4DAE3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814399"/>
            <a:ext cx="10515600" cy="120797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9A960-FA53-924B-8B27-1DEA385F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3831E3-F465-410F-A9E9-BC7371BD14AC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D84DF0D-C3C3-534A-BBC7-B8901EC615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de-DE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A39C0FB6-78CF-E522-D003-42633766E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98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EF4DC-8A0C-9A49-8FC7-D55AB97506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4600" y="365125"/>
            <a:ext cx="9702800" cy="79775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B22E09-30B4-8A42-AB39-5E952EF93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831E3-F465-410F-A9E9-BC7371BD14AC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8C5BB9F-B32B-5341-9D04-F901957645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de-DE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3D863D0E-59C9-47A7-9FB1-B4C2EF120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253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2B2DB0-39C8-1C40-BE15-DDDE06404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831E3-F465-410F-A9E9-BC7371BD14AC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928643-64C5-AF40-B9D9-AAFB07F505D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de-DE"/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C65DF285-1CC2-0C4B-E191-64BA03183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09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BC52EA-75BC-6E5B-ACF5-33EEAA291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05FA02-A71C-B8ED-28CB-402F7CE069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3D30330-B120-0FD8-7DA0-5E015A4626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5693B35-C898-934A-93BD-268FB42C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AC538-50E3-4678-B338-F8013973060D}" type="datetimeFigureOut">
              <a:rPr lang="de-DE" smtClean="0"/>
              <a:t>09.02.2023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40539AE-9B3C-2C4D-998B-BDC7BC2F9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DE0084C-793D-C2D6-EBAE-1E73D8C69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831E3-F465-410F-A9E9-BC7371BD14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526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Developer Days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457D7FF-BC93-6043-BCA7-E61AE51131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4370" y="2455502"/>
            <a:ext cx="7691636" cy="1960559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5E8DEEE-81AE-BFAB-2D33-82685E11EC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4300" y="5142631"/>
            <a:ext cx="2963400" cy="82636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speaker: Name;</a:t>
            </a:r>
            <a:br>
              <a:rPr lang="en-US" dirty="0"/>
            </a:br>
            <a:r>
              <a:rPr lang="en-US" dirty="0"/>
              <a:t>title: Name;</a:t>
            </a:r>
            <a:br>
              <a:rPr lang="en-US" dirty="0"/>
            </a:br>
            <a:r>
              <a:rPr lang="en-US" dirty="0"/>
              <a:t>company: Name;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50491DA-02FA-B5CF-32A2-2BD46A76FC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83025" cy="6858000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B467448-CC20-E4FC-DD87-27628C816A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47055" y="331086"/>
            <a:ext cx="3315745" cy="14844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D271C3-CF48-68C9-45E5-9AB4AC6CB3E7}"/>
              </a:ext>
            </a:extLst>
          </p:cNvPr>
          <p:cNvSpPr txBox="1"/>
          <p:nvPr userDrawn="1"/>
        </p:nvSpPr>
        <p:spPr>
          <a:xfrm>
            <a:off x="8432800" y="-292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6FA180BC-E4D7-8D5E-2755-D63C8EC3D8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16506" y="5142631"/>
            <a:ext cx="2963400" cy="82636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speaker: Name;</a:t>
            </a:r>
            <a:br>
              <a:rPr lang="en-US" dirty="0"/>
            </a:br>
            <a:r>
              <a:rPr lang="en-US" dirty="0"/>
              <a:t>title: Name;</a:t>
            </a:r>
            <a:br>
              <a:rPr lang="en-US" dirty="0"/>
            </a:br>
            <a:r>
              <a:rPr lang="en-US" dirty="0"/>
              <a:t>company: Name;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E43D0179-B16D-2F5F-45FB-E9E15C309599}"/>
              </a:ext>
            </a:extLst>
          </p:cNvPr>
          <p:cNvSpPr txBox="1">
            <a:spLocks/>
          </p:cNvSpPr>
          <p:nvPr userDrawn="1"/>
        </p:nvSpPr>
        <p:spPr>
          <a:xfrm>
            <a:off x="3867494" y="4258102"/>
            <a:ext cx="7692042" cy="464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bg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&lt;/title&gt;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B72777A-1716-BF7B-C36B-54C7A0CFCBAF}"/>
              </a:ext>
            </a:extLst>
          </p:cNvPr>
          <p:cNvSpPr txBox="1">
            <a:spLocks/>
          </p:cNvSpPr>
          <p:nvPr userDrawn="1"/>
        </p:nvSpPr>
        <p:spPr>
          <a:xfrm>
            <a:off x="3867494" y="2013238"/>
            <a:ext cx="7692042" cy="464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bg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&lt;/title&gt;</a:t>
            </a:r>
          </a:p>
        </p:txBody>
      </p:sp>
    </p:spTree>
    <p:extLst>
      <p:ext uri="{BB962C8B-B14F-4D97-AF65-F5344CB8AC3E}">
        <p14:creationId xmlns:p14="http://schemas.microsoft.com/office/powerpoint/2010/main" val="3722062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Developer Days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457D7FF-BC93-6043-BCA7-E61AE51131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4370" y="2455502"/>
            <a:ext cx="7691636" cy="1960559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5E8DEEE-81AE-BFAB-2D33-82685E11EC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4300" y="5142631"/>
            <a:ext cx="2963400" cy="82636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speaker: Name;</a:t>
            </a:r>
            <a:br>
              <a:rPr lang="en-US" dirty="0"/>
            </a:br>
            <a:r>
              <a:rPr lang="en-US" dirty="0"/>
              <a:t>title: Name;</a:t>
            </a:r>
            <a:br>
              <a:rPr lang="en-US" dirty="0"/>
            </a:br>
            <a:r>
              <a:rPr lang="en-US" dirty="0"/>
              <a:t>company: Name;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50491DA-02FA-B5CF-32A2-2BD46A76F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483025" cy="6858000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B467448-CC20-E4FC-DD87-27628C816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055" y="331086"/>
            <a:ext cx="3315745" cy="14844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D271C3-CF48-68C9-45E5-9AB4AC6CB3E7}"/>
              </a:ext>
            </a:extLst>
          </p:cNvPr>
          <p:cNvSpPr txBox="1"/>
          <p:nvPr/>
        </p:nvSpPr>
        <p:spPr>
          <a:xfrm>
            <a:off x="8432800" y="-292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6FA180BC-E4D7-8D5E-2755-D63C8EC3D8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16506" y="5142631"/>
            <a:ext cx="2963400" cy="82636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speaker: Name;</a:t>
            </a:r>
            <a:br>
              <a:rPr lang="en-US" dirty="0"/>
            </a:br>
            <a:r>
              <a:rPr lang="en-US" dirty="0"/>
              <a:t>title: Name;</a:t>
            </a:r>
            <a:br>
              <a:rPr lang="en-US" dirty="0"/>
            </a:br>
            <a:r>
              <a:rPr lang="en-US" dirty="0"/>
              <a:t>company: Name;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E43D0179-B16D-2F5F-45FB-E9E15C309599}"/>
              </a:ext>
            </a:extLst>
          </p:cNvPr>
          <p:cNvSpPr txBox="1">
            <a:spLocks/>
          </p:cNvSpPr>
          <p:nvPr/>
        </p:nvSpPr>
        <p:spPr>
          <a:xfrm>
            <a:off x="3867494" y="4258102"/>
            <a:ext cx="7692042" cy="464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bg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&lt;/title&gt;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B72777A-1716-BF7B-C36B-54C7A0CFCBAF}"/>
              </a:ext>
            </a:extLst>
          </p:cNvPr>
          <p:cNvSpPr txBox="1">
            <a:spLocks/>
          </p:cNvSpPr>
          <p:nvPr/>
        </p:nvSpPr>
        <p:spPr>
          <a:xfrm>
            <a:off x="3867494" y="2013238"/>
            <a:ext cx="7692042" cy="464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bg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&lt;/title&gt;</a:t>
            </a:r>
          </a:p>
        </p:txBody>
      </p:sp>
      <p:pic>
        <p:nvPicPr>
          <p:cNvPr id="4" name="Picture 9" descr="Logo&#10;&#10;Description automatically generated">
            <a:extLst>
              <a:ext uri="{FF2B5EF4-FFF2-40B4-BE49-F238E27FC236}">
                <a16:creationId xmlns:a16="http://schemas.microsoft.com/office/drawing/2014/main" id="{725FB158-53B9-0E23-6F38-67EF552E12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83025" cy="6858000"/>
          </a:xfrm>
          <a:prstGeom prst="rect">
            <a:avLst/>
          </a:prstGeom>
        </p:spPr>
      </p:pic>
      <p:pic>
        <p:nvPicPr>
          <p:cNvPr id="8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5AED8D5-84F4-09E8-F064-503C683DFE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47055" y="331086"/>
            <a:ext cx="3315745" cy="1484480"/>
          </a:xfrm>
          <a:prstGeom prst="rect">
            <a:avLst/>
          </a:prstGeom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CC989EC2-7FE2-B3A7-5CF2-7105EF851095}"/>
              </a:ext>
            </a:extLst>
          </p:cNvPr>
          <p:cNvSpPr txBox="1"/>
          <p:nvPr userDrawn="1"/>
        </p:nvSpPr>
        <p:spPr>
          <a:xfrm>
            <a:off x="8432800" y="-292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DD51626-940E-8891-9207-3CE087584845}"/>
              </a:ext>
            </a:extLst>
          </p:cNvPr>
          <p:cNvSpPr txBox="1">
            <a:spLocks/>
          </p:cNvSpPr>
          <p:nvPr userDrawn="1"/>
        </p:nvSpPr>
        <p:spPr>
          <a:xfrm>
            <a:off x="3867494" y="4258102"/>
            <a:ext cx="7692042" cy="464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bg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&lt;/title&gt;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65029E5A-252A-68C5-2E43-F746AE757405}"/>
              </a:ext>
            </a:extLst>
          </p:cNvPr>
          <p:cNvSpPr txBox="1">
            <a:spLocks/>
          </p:cNvSpPr>
          <p:nvPr userDrawn="1"/>
        </p:nvSpPr>
        <p:spPr>
          <a:xfrm>
            <a:off x="3867494" y="2013238"/>
            <a:ext cx="7692042" cy="464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bg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&lt;/title&gt;</a:t>
            </a:r>
          </a:p>
        </p:txBody>
      </p:sp>
    </p:spTree>
    <p:extLst>
      <p:ext uri="{BB962C8B-B14F-4D97-AF65-F5344CB8AC3E}">
        <p14:creationId xmlns:p14="http://schemas.microsoft.com/office/powerpoint/2010/main" val="2487993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bg>
      <p:bgPr>
        <a:gradFill>
          <a:gsLst>
            <a:gs pos="100000">
              <a:schemeClr val="accent2"/>
            </a:gs>
            <a:gs pos="35000">
              <a:schemeClr val="tx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F11EDC6-4042-9B41-9829-40C1A03B2DDE}"/>
              </a:ext>
            </a:extLst>
          </p:cNvPr>
          <p:cNvSpPr/>
          <p:nvPr userDrawn="1"/>
        </p:nvSpPr>
        <p:spPr>
          <a:xfrm>
            <a:off x="612634" y="1825625"/>
            <a:ext cx="5181600" cy="4111151"/>
          </a:xfrm>
          <a:prstGeom prst="roundRect">
            <a:avLst>
              <a:gd name="adj" fmla="val 13517"/>
            </a:avLst>
          </a:prstGeom>
          <a:solidFill>
            <a:schemeClr val="bg1"/>
          </a:solidFill>
          <a:ln>
            <a:noFill/>
          </a:ln>
          <a:effectLst>
            <a:outerShdw blurRad="233933" dist="38100" dir="2700000" algn="tl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CB925D-725D-9D40-A690-BA2FCB38A6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5721" y="365125"/>
            <a:ext cx="9740558" cy="79775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EE8BD-E916-6649-B50D-2D000281131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010314" y="2265529"/>
            <a:ext cx="4386240" cy="31799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9716B-DC23-884E-AECE-26BBB5EBE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D2152-1C30-894C-9781-951D3C9748D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90B0DA2-E7B0-644B-9A47-82FE4334E0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21C7368-EFDE-EA49-8C4E-96B84D738163}"/>
              </a:ext>
            </a:extLst>
          </p:cNvPr>
          <p:cNvSpPr/>
          <p:nvPr userDrawn="1"/>
        </p:nvSpPr>
        <p:spPr>
          <a:xfrm>
            <a:off x="6397766" y="1834948"/>
            <a:ext cx="5181600" cy="4111151"/>
          </a:xfrm>
          <a:prstGeom prst="roundRect">
            <a:avLst>
              <a:gd name="adj" fmla="val 13517"/>
            </a:avLst>
          </a:prstGeom>
          <a:solidFill>
            <a:schemeClr val="bg1"/>
          </a:solidFill>
          <a:ln>
            <a:noFill/>
          </a:ln>
          <a:effectLst>
            <a:outerShdw blurRad="233933" dist="38100" dir="2700000" algn="tl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5020119-07EA-6347-9446-78A596B21BB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795446" y="2274852"/>
            <a:ext cx="4386240" cy="31799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BD64F96-1A21-21F2-7A47-CC12E71ED0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08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eveloper D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457D7FF-BC93-6043-BCA7-E61AE51131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4370" y="2455502"/>
            <a:ext cx="7691636" cy="1960559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5E8DEEE-81AE-BFAB-2D33-82685E11EC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7494" y="5142631"/>
            <a:ext cx="7692042" cy="119891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speaker: Name;</a:t>
            </a:r>
            <a:br>
              <a:rPr lang="en-US" dirty="0"/>
            </a:br>
            <a:r>
              <a:rPr lang="en-US" dirty="0"/>
              <a:t>title: Name;</a:t>
            </a:r>
            <a:br>
              <a:rPr lang="en-US" dirty="0"/>
            </a:br>
            <a:r>
              <a:rPr lang="en-US" dirty="0"/>
              <a:t>company: Name;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50491DA-02FA-B5CF-32A2-2BD46A76FC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83025" cy="6858000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B467448-CC20-E4FC-DD87-27628C816A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47055" y="331086"/>
            <a:ext cx="3315745" cy="14844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D271C3-CF48-68C9-45E5-9AB4AC6CB3E7}"/>
              </a:ext>
            </a:extLst>
          </p:cNvPr>
          <p:cNvSpPr txBox="1"/>
          <p:nvPr userDrawn="1"/>
        </p:nvSpPr>
        <p:spPr>
          <a:xfrm>
            <a:off x="8432800" y="-292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70AE2D81-AC4F-183C-9F40-1DE2F0923A1A}"/>
              </a:ext>
            </a:extLst>
          </p:cNvPr>
          <p:cNvSpPr txBox="1">
            <a:spLocks/>
          </p:cNvSpPr>
          <p:nvPr userDrawn="1"/>
        </p:nvSpPr>
        <p:spPr>
          <a:xfrm>
            <a:off x="3867494" y="4258102"/>
            <a:ext cx="7692042" cy="464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bg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&lt;/title&gt;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385D1AE4-D85B-EAA6-5922-7B3E6422DBFB}"/>
              </a:ext>
            </a:extLst>
          </p:cNvPr>
          <p:cNvSpPr txBox="1">
            <a:spLocks/>
          </p:cNvSpPr>
          <p:nvPr userDrawn="1"/>
        </p:nvSpPr>
        <p:spPr>
          <a:xfrm>
            <a:off x="3867494" y="2013238"/>
            <a:ext cx="7692042" cy="464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bg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&lt;/title&gt;</a:t>
            </a:r>
          </a:p>
        </p:txBody>
      </p:sp>
    </p:spTree>
    <p:extLst>
      <p:ext uri="{BB962C8B-B14F-4D97-AF65-F5344CB8AC3E}">
        <p14:creationId xmlns:p14="http://schemas.microsoft.com/office/powerpoint/2010/main" val="2701987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eveloper Days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457D7FF-BC93-6043-BCA7-E61AE511315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4370" y="2455502"/>
            <a:ext cx="7691636" cy="1960559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5E8DEEE-81AE-BFAB-2D33-82685E11EC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14300" y="5142631"/>
            <a:ext cx="2963400" cy="82636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speaker: Name;</a:t>
            </a:r>
            <a:br>
              <a:rPr lang="en-US" dirty="0"/>
            </a:br>
            <a:r>
              <a:rPr lang="en-US" dirty="0"/>
              <a:t>title: Name;</a:t>
            </a:r>
            <a:br>
              <a:rPr lang="en-US" dirty="0"/>
            </a:br>
            <a:r>
              <a:rPr lang="en-US" dirty="0"/>
              <a:t>company: Name;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050491DA-02FA-B5CF-32A2-2BD46A76FC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483025" cy="6858000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B467448-CC20-E4FC-DD87-27628C816A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47055" y="331086"/>
            <a:ext cx="3315745" cy="14844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D271C3-CF48-68C9-45E5-9AB4AC6CB3E7}"/>
              </a:ext>
            </a:extLst>
          </p:cNvPr>
          <p:cNvSpPr txBox="1"/>
          <p:nvPr userDrawn="1"/>
        </p:nvSpPr>
        <p:spPr>
          <a:xfrm>
            <a:off x="8432800" y="-292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6FA180BC-E4D7-8D5E-2755-D63C8EC3D8F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16506" y="5142631"/>
            <a:ext cx="2963400" cy="82636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speaker: Name;</a:t>
            </a:r>
            <a:br>
              <a:rPr lang="en-US" dirty="0"/>
            </a:br>
            <a:r>
              <a:rPr lang="en-US" dirty="0"/>
              <a:t>title: Name;</a:t>
            </a:r>
            <a:br>
              <a:rPr lang="en-US" dirty="0"/>
            </a:br>
            <a:r>
              <a:rPr lang="en-US" dirty="0"/>
              <a:t>company: Name;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E43D0179-B16D-2F5F-45FB-E9E15C309599}"/>
              </a:ext>
            </a:extLst>
          </p:cNvPr>
          <p:cNvSpPr txBox="1">
            <a:spLocks/>
          </p:cNvSpPr>
          <p:nvPr userDrawn="1"/>
        </p:nvSpPr>
        <p:spPr>
          <a:xfrm>
            <a:off x="3867494" y="4258102"/>
            <a:ext cx="7692042" cy="464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bg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&lt;/title&gt;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B72777A-1716-BF7B-C36B-54C7A0CFCBAF}"/>
              </a:ext>
            </a:extLst>
          </p:cNvPr>
          <p:cNvSpPr txBox="1">
            <a:spLocks/>
          </p:cNvSpPr>
          <p:nvPr userDrawn="1"/>
        </p:nvSpPr>
        <p:spPr>
          <a:xfrm>
            <a:off x="3867494" y="2013238"/>
            <a:ext cx="7692042" cy="464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bg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&lt;/title&gt;</a:t>
            </a:r>
          </a:p>
        </p:txBody>
      </p:sp>
    </p:spTree>
    <p:extLst>
      <p:ext uri="{BB962C8B-B14F-4D97-AF65-F5344CB8AC3E}">
        <p14:creationId xmlns:p14="http://schemas.microsoft.com/office/powerpoint/2010/main" val="2363317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 - Developer Days">
    <p:bg>
      <p:bgPr>
        <a:gradFill>
          <a:gsLst>
            <a:gs pos="100000">
              <a:schemeClr val="accent2"/>
            </a:gs>
            <a:gs pos="35000">
              <a:schemeClr val="tx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702509F5-BFF3-A2DD-2BAD-46C234A739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62749" y="346786"/>
            <a:ext cx="3303371" cy="147894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66CA37A-309A-9788-AA83-86E9BA6B4D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4370" y="2455502"/>
            <a:ext cx="7691636" cy="1960559"/>
          </a:xfrm>
        </p:spPr>
        <p:txBody>
          <a:bodyPr anchor="b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49FCB8F2-5EF1-287E-4DCA-77B1FEBB7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7494" y="5142631"/>
            <a:ext cx="7692042" cy="119891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speaker: Name;</a:t>
            </a:r>
            <a:br>
              <a:rPr lang="en-US" dirty="0"/>
            </a:br>
            <a:r>
              <a:rPr lang="en-US" dirty="0"/>
              <a:t>title: Name;</a:t>
            </a:r>
            <a:br>
              <a:rPr lang="en-US" dirty="0"/>
            </a:br>
            <a:r>
              <a:rPr lang="en-US" dirty="0"/>
              <a:t>company: Name;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DC4B3324-30FA-01B2-FC76-80E4133482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486150" cy="6858000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398EE6F9-5D40-DAD0-A595-159C0002075F}"/>
              </a:ext>
            </a:extLst>
          </p:cNvPr>
          <p:cNvSpPr txBox="1">
            <a:spLocks/>
          </p:cNvSpPr>
          <p:nvPr userDrawn="1"/>
        </p:nvSpPr>
        <p:spPr>
          <a:xfrm>
            <a:off x="3867494" y="4258102"/>
            <a:ext cx="7692042" cy="464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bg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&lt;/title&gt;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C49F0E2B-27E4-EFD5-E173-1EC0738CDC49}"/>
              </a:ext>
            </a:extLst>
          </p:cNvPr>
          <p:cNvSpPr txBox="1">
            <a:spLocks/>
          </p:cNvSpPr>
          <p:nvPr userDrawn="1"/>
        </p:nvSpPr>
        <p:spPr>
          <a:xfrm>
            <a:off x="3867494" y="2013238"/>
            <a:ext cx="7692042" cy="464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bg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&lt;/title&gt;</a:t>
            </a:r>
          </a:p>
        </p:txBody>
      </p:sp>
    </p:spTree>
    <p:extLst>
      <p:ext uri="{BB962C8B-B14F-4D97-AF65-F5344CB8AC3E}">
        <p14:creationId xmlns:p14="http://schemas.microsoft.com/office/powerpoint/2010/main" val="15072841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gradFill>
          <a:gsLst>
            <a:gs pos="100000">
              <a:schemeClr val="accent2"/>
            </a:gs>
            <a:gs pos="35000">
              <a:schemeClr val="tx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2AE5-2E8A-E14B-A350-C57A2FA18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" y="2610946"/>
            <a:ext cx="3210257" cy="1636108"/>
          </a:xfrm>
        </p:spPr>
        <p:txBody>
          <a:bodyPr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9A960-FA53-924B-8B27-1DEA385F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D2152-1C30-894C-9781-951D3C9748D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D84DF0D-C3C3-534A-BBC7-B8901EC615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EBFBFE7-C81D-F046-BF1D-2210155BABAF}"/>
              </a:ext>
            </a:extLst>
          </p:cNvPr>
          <p:cNvSpPr/>
          <p:nvPr userDrawn="1"/>
        </p:nvSpPr>
        <p:spPr>
          <a:xfrm>
            <a:off x="4012443" y="791570"/>
            <a:ext cx="7347708" cy="5199797"/>
          </a:xfrm>
          <a:prstGeom prst="roundRect">
            <a:avLst>
              <a:gd name="adj" fmla="val 13517"/>
            </a:avLst>
          </a:prstGeom>
          <a:solidFill>
            <a:schemeClr val="bg1"/>
          </a:solidFill>
          <a:ln>
            <a:noFill/>
          </a:ln>
          <a:effectLst>
            <a:outerShdw blurRad="233933" dist="38100" dir="2700000" algn="tl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348F772E-0B10-3436-4091-2AF6506179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62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C3BAE-D05F-1A49-8B85-D379B1E39E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" y="365125"/>
            <a:ext cx="10634638" cy="79775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E4FA5-A75E-BB45-8976-E756865ED3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6400" y="1613949"/>
            <a:ext cx="11430000" cy="428053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2947C-C848-734C-B88F-459D6B95B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1037887-B903-B04E-A6F3-86B826237D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9153A4E-97F0-F015-878A-9DE0EF10BF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20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0CC1E-B4BC-6F40-8A77-F948E2F753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0173" y="1681163"/>
            <a:ext cx="5157787" cy="823912"/>
          </a:xfrm>
        </p:spPr>
        <p:txBody>
          <a:bodyPr anchor="b"/>
          <a:lstStyle>
            <a:lvl1pPr marL="0" indent="0" algn="ctr">
              <a:buNone/>
              <a:defRPr sz="2400" b="1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F4A977-4331-DF4D-9551-A66B9AA4653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0173" y="2505075"/>
            <a:ext cx="5157787" cy="321333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AB22AB-6949-F848-A6EB-5D8A98590FF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38639" y="1681163"/>
            <a:ext cx="5183188" cy="823912"/>
          </a:xfrm>
        </p:spPr>
        <p:txBody>
          <a:bodyPr anchor="b"/>
          <a:lstStyle>
            <a:lvl1pPr marL="0" indent="0" algn="ctr">
              <a:buNone/>
              <a:defRPr sz="2400" b="1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62064A-82A7-494B-A926-194686D8D37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38639" y="2505075"/>
            <a:ext cx="5183188" cy="321333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B9A171-73F0-3A47-BED5-25E52A1B2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5344BA9-C1A8-4244-8785-02EA8B56B28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10EBD89-A495-0C49-9448-EC02AE7CB0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3160" y="365125"/>
            <a:ext cx="9885680" cy="79775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AFB9C8B1-05DF-9406-94B6-F257DDC83C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492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0CC1E-B4BC-6F40-8A77-F948E2F753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9104" y="1831288"/>
            <a:ext cx="3715224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2200" b="1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F4A977-4331-DF4D-9551-A66B9AA4653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79104" y="2906973"/>
            <a:ext cx="3715224" cy="2961564"/>
          </a:xfrm>
        </p:spPr>
        <p:txBody>
          <a:bodyPr>
            <a:normAutofit/>
          </a:bodyPr>
          <a:lstStyle>
            <a:lvl1pPr marL="0" indent="0" algn="ctr">
              <a:spcAft>
                <a:spcPts val="300"/>
              </a:spcAft>
              <a:buNone/>
              <a:defRPr sz="1800"/>
            </a:lvl1pPr>
            <a:lvl2pPr marL="457200" indent="0" algn="ctr">
              <a:spcAft>
                <a:spcPts val="300"/>
              </a:spcAft>
              <a:buNone/>
              <a:defRPr sz="1600"/>
            </a:lvl2pPr>
            <a:lvl3pPr marL="914400" indent="0" algn="ctr">
              <a:spcAft>
                <a:spcPts val="300"/>
              </a:spcAft>
              <a:buNone/>
              <a:defRPr sz="1400"/>
            </a:lvl3pPr>
            <a:lvl4pPr marL="1371600" indent="0" algn="ctr">
              <a:spcAft>
                <a:spcPts val="300"/>
              </a:spcAft>
              <a:buNone/>
              <a:defRPr sz="1200"/>
            </a:lvl4pPr>
            <a:lvl5pPr marL="1828800" indent="0" algn="ctr">
              <a:spcAft>
                <a:spcPts val="300"/>
              </a:spcAft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B9A171-73F0-3A47-BED5-25E52A1B2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5344BA9-C1A8-4244-8785-02EA8B56B28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10EBD89-A495-0C49-9448-EC02AE7CB0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9040" y="365125"/>
            <a:ext cx="9773920" cy="79775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8DD7127-3FBC-0941-987E-D6515D5BAC5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238388" y="1831288"/>
            <a:ext cx="3715224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2200" b="0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45288EC-BAFB-6A43-BB36-54D9CB8BEF4E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238388" y="2906973"/>
            <a:ext cx="3715224" cy="2961564"/>
          </a:xfrm>
        </p:spPr>
        <p:txBody>
          <a:bodyPr>
            <a:normAutofit/>
          </a:bodyPr>
          <a:lstStyle>
            <a:lvl1pPr marL="0" indent="0" algn="ctr">
              <a:spcAft>
                <a:spcPts val="300"/>
              </a:spcAft>
              <a:buNone/>
              <a:defRPr sz="1800"/>
            </a:lvl1pPr>
            <a:lvl2pPr marL="0" indent="0" algn="ctr">
              <a:spcAft>
                <a:spcPts val="300"/>
              </a:spcAft>
              <a:buNone/>
              <a:defRPr sz="1600"/>
            </a:lvl2pPr>
            <a:lvl3pPr marL="0" indent="0" algn="ctr">
              <a:spcAft>
                <a:spcPts val="300"/>
              </a:spcAft>
              <a:buNone/>
              <a:defRPr sz="1400"/>
            </a:lvl3pPr>
            <a:lvl4pPr marL="0" indent="0" algn="ctr">
              <a:spcAft>
                <a:spcPts val="300"/>
              </a:spcAft>
              <a:buNone/>
              <a:defRPr sz="1200"/>
            </a:lvl4pPr>
            <a:lvl5pPr marL="0" indent="0" algn="ctr">
              <a:spcAft>
                <a:spcPts val="300"/>
              </a:spcAft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3B7D636-D969-2F4C-9CED-F548C5C74F7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093879" y="1831288"/>
            <a:ext cx="3715224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2200" b="0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47086B62-F2A1-8E46-879C-0BA223ED573F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093879" y="2906973"/>
            <a:ext cx="3715224" cy="2961564"/>
          </a:xfrm>
        </p:spPr>
        <p:txBody>
          <a:bodyPr>
            <a:normAutofit/>
          </a:bodyPr>
          <a:lstStyle>
            <a:lvl1pPr marL="0" indent="0" algn="ctr">
              <a:spcAft>
                <a:spcPts val="300"/>
              </a:spcAft>
              <a:buNone/>
              <a:defRPr sz="1800"/>
            </a:lvl1pPr>
            <a:lvl2pPr marL="457200" indent="0" algn="ctr">
              <a:spcAft>
                <a:spcPts val="300"/>
              </a:spcAft>
              <a:buNone/>
              <a:defRPr sz="1600"/>
            </a:lvl2pPr>
            <a:lvl3pPr marL="914400" indent="0" algn="ctr">
              <a:spcAft>
                <a:spcPts val="300"/>
              </a:spcAft>
              <a:buNone/>
              <a:defRPr sz="1400"/>
            </a:lvl3pPr>
            <a:lvl4pPr marL="1371600" indent="0" algn="ctr">
              <a:spcAft>
                <a:spcPts val="300"/>
              </a:spcAft>
              <a:buNone/>
              <a:defRPr sz="1200"/>
            </a:lvl4pPr>
            <a:lvl5pPr marL="1828800" indent="0" algn="ctr">
              <a:spcAft>
                <a:spcPts val="300"/>
              </a:spcAft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B9615636-7336-B895-8498-AE0769590D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769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gradFill>
          <a:gsLst>
            <a:gs pos="100000">
              <a:schemeClr val="accent2"/>
            </a:gs>
            <a:gs pos="35000">
              <a:schemeClr val="tx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F11EDC6-4042-9B41-9829-40C1A03B2DDE}"/>
              </a:ext>
            </a:extLst>
          </p:cNvPr>
          <p:cNvSpPr/>
          <p:nvPr userDrawn="1"/>
        </p:nvSpPr>
        <p:spPr>
          <a:xfrm>
            <a:off x="612634" y="1825625"/>
            <a:ext cx="5181600" cy="4111151"/>
          </a:xfrm>
          <a:prstGeom prst="roundRect">
            <a:avLst>
              <a:gd name="adj" fmla="val 13517"/>
            </a:avLst>
          </a:prstGeom>
          <a:solidFill>
            <a:schemeClr val="bg1"/>
          </a:solidFill>
          <a:ln>
            <a:noFill/>
          </a:ln>
          <a:effectLst>
            <a:outerShdw blurRad="233933" dist="38100" dir="2700000" algn="tl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CB925D-725D-9D40-A690-BA2FCB38A6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5721" y="365125"/>
            <a:ext cx="9740558" cy="79775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EE8BD-E916-6649-B50D-2D000281131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010314" y="2265529"/>
            <a:ext cx="4386240" cy="31799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9716B-DC23-884E-AECE-26BBB5EBE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D2152-1C30-894C-9781-951D3C9748D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90B0DA2-E7B0-644B-9A47-82FE4334E0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21C7368-EFDE-EA49-8C4E-96B84D738163}"/>
              </a:ext>
            </a:extLst>
          </p:cNvPr>
          <p:cNvSpPr/>
          <p:nvPr userDrawn="1"/>
        </p:nvSpPr>
        <p:spPr>
          <a:xfrm>
            <a:off x="6397766" y="1834948"/>
            <a:ext cx="5181600" cy="4111151"/>
          </a:xfrm>
          <a:prstGeom prst="roundRect">
            <a:avLst>
              <a:gd name="adj" fmla="val 13517"/>
            </a:avLst>
          </a:prstGeom>
          <a:solidFill>
            <a:schemeClr val="bg1"/>
          </a:solidFill>
          <a:ln>
            <a:noFill/>
          </a:ln>
          <a:effectLst>
            <a:outerShdw blurRad="233933" dist="38100" dir="2700000" algn="tl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5020119-07EA-6347-9446-78A596B21BB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795446" y="2274852"/>
            <a:ext cx="4386240" cy="31799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BD64F96-1A21-21F2-7A47-CC12E71ED0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7301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F61B9-CCEB-B640-96F9-C9D3B548E9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" y="457200"/>
            <a:ext cx="4365625" cy="1600200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54595-A3ED-1D44-9F21-7FA099B68E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7" y="791569"/>
            <a:ext cx="6653211" cy="50694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27887C-7323-CA40-A9F4-63472FB95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729B740-78D6-8D48-BA6D-8881485B932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1D623AB-66A3-974E-987E-157F5444EC3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6400" y="2336800"/>
            <a:ext cx="4365625" cy="353218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335AE3B-5B5A-DF5F-8982-B9C242C8C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3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Blue - Developer Days">
    <p:bg>
      <p:bgPr>
        <a:gradFill>
          <a:gsLst>
            <a:gs pos="100000">
              <a:schemeClr val="accent2"/>
            </a:gs>
            <a:gs pos="35000">
              <a:schemeClr val="tx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702509F5-BFF3-A2DD-2BAD-46C234A73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749" y="346786"/>
            <a:ext cx="3303371" cy="147894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66CA37A-309A-9788-AA83-86E9BA6B4D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54370" y="2455502"/>
            <a:ext cx="7691636" cy="1960559"/>
          </a:xfrm>
        </p:spPr>
        <p:txBody>
          <a:bodyPr anchor="b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49FCB8F2-5EF1-287E-4DCA-77B1FEBB7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7494" y="5142631"/>
            <a:ext cx="7692042" cy="1198916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speaker: Name;</a:t>
            </a:r>
            <a:br>
              <a:rPr lang="en-US" dirty="0"/>
            </a:br>
            <a:r>
              <a:rPr lang="en-US" dirty="0"/>
              <a:t>title: Name;</a:t>
            </a:r>
            <a:br>
              <a:rPr lang="en-US" dirty="0"/>
            </a:br>
            <a:r>
              <a:rPr lang="en-US" dirty="0"/>
              <a:t>company: Name;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DC4B3324-30FA-01B2-FC76-80E413348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86150" cy="6858000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398EE6F9-5D40-DAD0-A595-159C0002075F}"/>
              </a:ext>
            </a:extLst>
          </p:cNvPr>
          <p:cNvSpPr txBox="1">
            <a:spLocks/>
          </p:cNvSpPr>
          <p:nvPr/>
        </p:nvSpPr>
        <p:spPr>
          <a:xfrm>
            <a:off x="3867494" y="4258102"/>
            <a:ext cx="7692042" cy="464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bg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&lt;/title&gt;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C49F0E2B-27E4-EFD5-E173-1EC0738CDC49}"/>
              </a:ext>
            </a:extLst>
          </p:cNvPr>
          <p:cNvSpPr txBox="1">
            <a:spLocks/>
          </p:cNvSpPr>
          <p:nvPr/>
        </p:nvSpPr>
        <p:spPr>
          <a:xfrm>
            <a:off x="3867494" y="2013238"/>
            <a:ext cx="7692042" cy="4643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None/>
              <a:defRPr sz="2200" b="0" i="0" kern="1200">
                <a:solidFill>
                  <a:schemeClr val="bg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6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&lt;/title&gt;</a:t>
            </a:r>
          </a:p>
        </p:txBody>
      </p:sp>
    </p:spTree>
    <p:extLst>
      <p:ext uri="{BB962C8B-B14F-4D97-AF65-F5344CB8AC3E}">
        <p14:creationId xmlns:p14="http://schemas.microsoft.com/office/powerpoint/2010/main" val="20234287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F69A54AF-4A96-BDBC-DA01-1F592F9C36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8F61B9-CCEB-B640-96F9-C9D3B548E9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" y="457200"/>
            <a:ext cx="4365625" cy="1600200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27887C-7323-CA40-A9F4-63472FB95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729B740-78D6-8D48-BA6D-8881485B932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1D623AB-66A3-974E-987E-157F5444EC3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6400" y="2336800"/>
            <a:ext cx="4365625" cy="353218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349EA51-1543-3345-8636-E87878D8F2C9}"/>
              </a:ext>
            </a:extLst>
          </p:cNvPr>
          <p:cNvSpPr/>
          <p:nvPr userDrawn="1"/>
        </p:nvSpPr>
        <p:spPr>
          <a:xfrm>
            <a:off x="5510664" y="941695"/>
            <a:ext cx="2910005" cy="237471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33933" dist="38100" dir="2700000" algn="tl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1E99BA0-834A-814D-AB72-0B55285FDA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31556" y="1263699"/>
            <a:ext cx="2329805" cy="531813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4610D3C1-FA59-BC4E-8ECB-4C207D938D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31556" y="1821388"/>
            <a:ext cx="2329805" cy="113617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latin typeface="+mn-lt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at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521950D0-95A1-1B4C-BBE5-5F29D9D7CB0A}"/>
              </a:ext>
            </a:extLst>
          </p:cNvPr>
          <p:cNvSpPr/>
          <p:nvPr userDrawn="1"/>
        </p:nvSpPr>
        <p:spPr>
          <a:xfrm>
            <a:off x="8741561" y="941695"/>
            <a:ext cx="2910005" cy="237471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33933" dist="38100" dir="2700000" algn="tl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CB673210-ACDE-D244-83C0-C058C1CB01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2453" y="1263699"/>
            <a:ext cx="2329805" cy="531813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60098562-9766-A343-AAE4-2AA5CA6289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62453" y="1821388"/>
            <a:ext cx="2329805" cy="113617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latin typeface="+mn-lt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at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EB87A9B0-1ACB-8F41-9053-0C6FEBEDA5D2}"/>
              </a:ext>
            </a:extLst>
          </p:cNvPr>
          <p:cNvSpPr/>
          <p:nvPr userDrawn="1"/>
        </p:nvSpPr>
        <p:spPr>
          <a:xfrm>
            <a:off x="5510664" y="3612004"/>
            <a:ext cx="2910005" cy="237471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33933" dist="38100" dir="2700000" algn="tl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00A7A5B1-1256-2D45-BD31-9E0142636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31556" y="3934008"/>
            <a:ext cx="2329805" cy="531813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2DB52A9D-0173-7E44-9574-913A69EC987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831556" y="4491697"/>
            <a:ext cx="2329805" cy="113617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latin typeface="+mn-lt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at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94B90D4-A4D6-B644-BC5C-2943E3E1CC26}"/>
              </a:ext>
            </a:extLst>
          </p:cNvPr>
          <p:cNvSpPr/>
          <p:nvPr userDrawn="1"/>
        </p:nvSpPr>
        <p:spPr>
          <a:xfrm>
            <a:off x="8741561" y="3612004"/>
            <a:ext cx="2910005" cy="237471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33933" dist="38100" dir="2700000" algn="tl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1AA50F97-3992-8D43-A937-B246C518B0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62453" y="3934008"/>
            <a:ext cx="2329805" cy="531813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Bolded text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36870797-B9C8-164D-A983-E8F84D1024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62453" y="4491697"/>
            <a:ext cx="2329805" cy="113617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latin typeface="+mn-lt"/>
                <a:cs typeface="Poppins SemiBold" pitchFamily="2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at ante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15F6CEA-E6AB-D1A0-3323-FD498574A5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517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DF459D-EB72-1043-9F0F-E9CD399108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875405"/>
            <a:ext cx="6521133" cy="498564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029EE9-172C-5445-90AB-0F95317FB4C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6400" y="2336800"/>
            <a:ext cx="4365625" cy="353218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CF06B-A61F-3344-BCCA-1373DE5A1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45E35B6-EBB9-2B49-A009-06BDC1176B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4E875B0-122F-3240-BDF4-8E5930D2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" y="457200"/>
            <a:ext cx="4365625" cy="1600200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A26DE32A-0A6B-C3A7-142D-FDF3B642D0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98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id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EEB3D90-A6A6-662A-8B27-B61AECC716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029EE9-172C-5445-90AB-0F95317FB4C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6401" y="2336800"/>
            <a:ext cx="4191358" cy="353218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CF06B-A61F-3344-BCCA-1373DE5A1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D2152-1C30-894C-9781-951D3C9748D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45E35B6-EBB9-2B49-A009-06BDC1176BE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4E875B0-122F-3240-BDF4-8E5930D2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" y="457200"/>
            <a:ext cx="5148239" cy="1600200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9A1850E7-DAFD-B87D-7178-31BEA1BDE0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282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Co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52B824C7-451D-E3C6-2FD2-04C7355424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052AE5-2E8A-E14B-A350-C57A2FA18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295525"/>
            <a:ext cx="10515600" cy="1133475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B9FAE-9212-0240-87A8-84E2EB4DAE3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455990"/>
            <a:ext cx="10515600" cy="54362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9A960-FA53-924B-8B27-1DEA385F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3E3F84C-1E46-234A-83CB-CF24452C3E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 dirty="0">
                <a:ea typeface="ＭＳ Ｐゴシック" panose="020B0600070205080204" pitchFamily="34" charset="-128"/>
              </a:rPr>
              <a:t>© 2023 SailPoint Technologies, Inc. All rights reserved.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12FF3654-3C95-E557-9A77-741293B2B9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343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Blue Coding">
    <p:bg>
      <p:bgPr>
        <a:gradFill>
          <a:gsLst>
            <a:gs pos="100000">
              <a:schemeClr val="accent2"/>
            </a:gs>
            <a:gs pos="35000">
              <a:schemeClr val="tx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13465EA-560A-3825-4485-9E16E47D4D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9A960-FA53-924B-8B27-1DEA385F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D2152-1C30-894C-9781-951D3C9748D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D84DF0D-C3C3-534A-BBC7-B8901EC615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A39C0FB6-78CF-E522-D003-42633766E4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A387A4E-C9CA-D0F9-DC61-E527D4DCD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295525"/>
            <a:ext cx="10515600" cy="1133475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8271FB5-9C0D-6670-5E97-3010C816939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455990"/>
            <a:ext cx="10515600" cy="54362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93368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Blue">
    <p:bg>
      <p:bgPr>
        <a:gradFill>
          <a:gsLst>
            <a:gs pos="100000">
              <a:schemeClr val="accent2"/>
            </a:gs>
            <a:gs pos="35000">
              <a:schemeClr val="tx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2AE5-2E8A-E14B-A350-C57A2FA18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758471"/>
            <a:ext cx="10515600" cy="1014984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B9FAE-9212-0240-87A8-84E2EB4DAE3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814399"/>
            <a:ext cx="10515600" cy="120797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9A960-FA53-924B-8B27-1DEA385F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9D2152-1C30-894C-9781-951D3C9748D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D84DF0D-C3C3-534A-BBC7-B8901EC615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A39C0FB6-78CF-E522-D003-42633766E4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9722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EF4DC-8A0C-9A49-8FC7-D55AB97506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4600" y="365125"/>
            <a:ext cx="9702800" cy="79775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B22E09-30B4-8A42-AB39-5E952EF93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8C5BB9F-B32B-5341-9D04-F901957645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3D863D0E-59C9-47A7-9FB1-B4C2EF1200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746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2B2DB0-39C8-1C40-BE15-DDDE06404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‹Nr.›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928643-64C5-AF40-B9D9-AAFB07F505D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C65DF285-1CC2-0C4B-E191-64BA031838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Pr>
        <a:gradFill>
          <a:gsLst>
            <a:gs pos="100000">
              <a:schemeClr val="accent2"/>
            </a:gs>
            <a:gs pos="35000">
              <a:schemeClr val="tx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2AE5-2E8A-E14B-A350-C57A2FA18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" y="2610946"/>
            <a:ext cx="3210257" cy="1636108"/>
          </a:xfrm>
        </p:spPr>
        <p:txBody>
          <a:bodyPr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9A960-FA53-924B-8B27-1DEA385F5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3831E3-F465-410F-A9E9-BC7371BD14AC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D84DF0D-C3C3-534A-BBC7-B8901EC615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de-DE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EBFBFE7-C81D-F046-BF1D-2210155BABAF}"/>
              </a:ext>
            </a:extLst>
          </p:cNvPr>
          <p:cNvSpPr/>
          <p:nvPr/>
        </p:nvSpPr>
        <p:spPr>
          <a:xfrm>
            <a:off x="4012443" y="791570"/>
            <a:ext cx="7347708" cy="5199797"/>
          </a:xfrm>
          <a:prstGeom prst="roundRect">
            <a:avLst>
              <a:gd name="adj" fmla="val 13517"/>
            </a:avLst>
          </a:prstGeom>
          <a:solidFill>
            <a:schemeClr val="bg1"/>
          </a:solidFill>
          <a:ln>
            <a:noFill/>
          </a:ln>
          <a:effectLst>
            <a:outerShdw blurRad="233933" dist="38100" dir="2700000" algn="tl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348F772E-0B10-3436-4091-2AF650617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622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C3BAE-D05F-1A49-8B85-D379B1E39E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" y="365125"/>
            <a:ext cx="10634638" cy="79775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E4FA5-A75E-BB45-8976-E756865ED3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6400" y="1613949"/>
            <a:ext cx="11430000" cy="428053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2947C-C848-734C-B88F-459D6B95B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831E3-F465-410F-A9E9-BC7371BD14AC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1037887-B903-B04E-A6F3-86B826237D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de-DE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69153A4E-97F0-F015-878A-9DE0EF10B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65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0CC1E-B4BC-6F40-8A77-F948E2F753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0173" y="1681163"/>
            <a:ext cx="5157787" cy="823912"/>
          </a:xfrm>
        </p:spPr>
        <p:txBody>
          <a:bodyPr anchor="b"/>
          <a:lstStyle>
            <a:lvl1pPr marL="0" indent="0" algn="ctr">
              <a:buNone/>
              <a:defRPr sz="2400" b="1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F4A977-4331-DF4D-9551-A66B9AA4653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0173" y="2505075"/>
            <a:ext cx="5157787" cy="321333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AB22AB-6949-F848-A6EB-5D8A98590FF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38639" y="1681163"/>
            <a:ext cx="5183188" cy="823912"/>
          </a:xfrm>
        </p:spPr>
        <p:txBody>
          <a:bodyPr anchor="b"/>
          <a:lstStyle>
            <a:lvl1pPr marL="0" indent="0" algn="ctr">
              <a:buNone/>
              <a:defRPr sz="2400" b="1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62064A-82A7-494B-A926-194686D8D37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438639" y="2505075"/>
            <a:ext cx="5183188" cy="321333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B9A171-73F0-3A47-BED5-25E52A1B2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831E3-F465-410F-A9E9-BC7371BD14AC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5344BA9-C1A8-4244-8785-02EA8B56B28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de-DE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10EBD89-A495-0C49-9448-EC02AE7CB0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3160" y="365125"/>
            <a:ext cx="9885680" cy="79775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AFB9C8B1-05DF-9406-94B6-F257DDC83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53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0CC1E-B4BC-6F40-8A77-F948E2F7532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79104" y="1831288"/>
            <a:ext cx="3715224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2200" b="1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F4A977-4331-DF4D-9551-A66B9AA4653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79104" y="2906973"/>
            <a:ext cx="3715224" cy="2961564"/>
          </a:xfrm>
        </p:spPr>
        <p:txBody>
          <a:bodyPr>
            <a:normAutofit/>
          </a:bodyPr>
          <a:lstStyle>
            <a:lvl1pPr marL="0" indent="0" algn="ctr">
              <a:spcAft>
                <a:spcPts val="300"/>
              </a:spcAft>
              <a:buNone/>
              <a:defRPr sz="1800"/>
            </a:lvl1pPr>
            <a:lvl2pPr marL="457200" indent="0" algn="ctr">
              <a:spcAft>
                <a:spcPts val="300"/>
              </a:spcAft>
              <a:buNone/>
              <a:defRPr sz="1600"/>
            </a:lvl2pPr>
            <a:lvl3pPr marL="914400" indent="0" algn="ctr">
              <a:spcAft>
                <a:spcPts val="300"/>
              </a:spcAft>
              <a:buNone/>
              <a:defRPr sz="1400"/>
            </a:lvl3pPr>
            <a:lvl4pPr marL="1371600" indent="0" algn="ctr">
              <a:spcAft>
                <a:spcPts val="300"/>
              </a:spcAft>
              <a:buNone/>
              <a:defRPr sz="1200"/>
            </a:lvl4pPr>
            <a:lvl5pPr marL="1828800" indent="0" algn="ctr">
              <a:spcAft>
                <a:spcPts val="300"/>
              </a:spcAft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B9A171-73F0-3A47-BED5-25E52A1B2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831E3-F465-410F-A9E9-BC7371BD14AC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5344BA9-C1A8-4244-8785-02EA8B56B28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de-DE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10EBD89-A495-0C49-9448-EC02AE7CB0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9040" y="365125"/>
            <a:ext cx="9773920" cy="79775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8DD7127-3FBC-0941-987E-D6515D5BAC5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238388" y="1831288"/>
            <a:ext cx="3715224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2200" b="0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745288EC-BAFB-6A43-BB36-54D9CB8BEF4E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238388" y="2906973"/>
            <a:ext cx="3715224" cy="2961564"/>
          </a:xfrm>
        </p:spPr>
        <p:txBody>
          <a:bodyPr>
            <a:normAutofit/>
          </a:bodyPr>
          <a:lstStyle>
            <a:lvl1pPr marL="0" indent="0" algn="ctr">
              <a:spcAft>
                <a:spcPts val="300"/>
              </a:spcAft>
              <a:buNone/>
              <a:defRPr sz="1800"/>
            </a:lvl1pPr>
            <a:lvl2pPr marL="0" indent="0" algn="ctr">
              <a:spcAft>
                <a:spcPts val="300"/>
              </a:spcAft>
              <a:buNone/>
              <a:defRPr sz="1600"/>
            </a:lvl2pPr>
            <a:lvl3pPr marL="0" indent="0" algn="ctr">
              <a:spcAft>
                <a:spcPts val="300"/>
              </a:spcAft>
              <a:buNone/>
              <a:defRPr sz="1400"/>
            </a:lvl3pPr>
            <a:lvl4pPr marL="0" indent="0" algn="ctr">
              <a:spcAft>
                <a:spcPts val="300"/>
              </a:spcAft>
              <a:buNone/>
              <a:defRPr sz="1200"/>
            </a:lvl4pPr>
            <a:lvl5pPr marL="0" indent="0" algn="ctr">
              <a:spcAft>
                <a:spcPts val="300"/>
              </a:spcAft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3B7D636-D969-2F4C-9CED-F548C5C74F7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093879" y="1831288"/>
            <a:ext cx="3715224" cy="823912"/>
          </a:xfrm>
        </p:spPr>
        <p:txBody>
          <a:bodyPr anchor="b">
            <a:normAutofit/>
          </a:bodyPr>
          <a:lstStyle>
            <a:lvl1pPr marL="0" indent="0" algn="ctr">
              <a:buNone/>
              <a:defRPr sz="2200" b="0" i="0">
                <a:latin typeface="Poppins SemiBold" pitchFamily="2" charset="77"/>
                <a:cs typeface="Poppins Semi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47086B62-F2A1-8E46-879C-0BA223ED573F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093879" y="2906973"/>
            <a:ext cx="3715224" cy="2961564"/>
          </a:xfrm>
        </p:spPr>
        <p:txBody>
          <a:bodyPr>
            <a:normAutofit/>
          </a:bodyPr>
          <a:lstStyle>
            <a:lvl1pPr marL="0" indent="0" algn="ctr">
              <a:spcAft>
                <a:spcPts val="300"/>
              </a:spcAft>
              <a:buNone/>
              <a:defRPr sz="1800"/>
            </a:lvl1pPr>
            <a:lvl2pPr marL="457200" indent="0" algn="ctr">
              <a:spcAft>
                <a:spcPts val="300"/>
              </a:spcAft>
              <a:buNone/>
              <a:defRPr sz="1600"/>
            </a:lvl2pPr>
            <a:lvl3pPr marL="914400" indent="0" algn="ctr">
              <a:spcAft>
                <a:spcPts val="300"/>
              </a:spcAft>
              <a:buNone/>
              <a:defRPr sz="1400"/>
            </a:lvl3pPr>
            <a:lvl4pPr marL="1371600" indent="0" algn="ctr">
              <a:spcAft>
                <a:spcPts val="300"/>
              </a:spcAft>
              <a:buNone/>
              <a:defRPr sz="1200"/>
            </a:lvl4pPr>
            <a:lvl5pPr marL="1828800" indent="0" algn="ctr">
              <a:spcAft>
                <a:spcPts val="300"/>
              </a:spcAft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B9615636-7336-B895-8498-AE0769590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096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bg>
      <p:bgPr>
        <a:gradFill>
          <a:gsLst>
            <a:gs pos="100000">
              <a:schemeClr val="accent2"/>
            </a:gs>
            <a:gs pos="35000">
              <a:schemeClr val="tx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F11EDC6-4042-9B41-9829-40C1A03B2DDE}"/>
              </a:ext>
            </a:extLst>
          </p:cNvPr>
          <p:cNvSpPr/>
          <p:nvPr/>
        </p:nvSpPr>
        <p:spPr>
          <a:xfrm>
            <a:off x="612634" y="1825625"/>
            <a:ext cx="5181600" cy="4111151"/>
          </a:xfrm>
          <a:prstGeom prst="roundRect">
            <a:avLst>
              <a:gd name="adj" fmla="val 13517"/>
            </a:avLst>
          </a:prstGeom>
          <a:solidFill>
            <a:schemeClr val="bg1"/>
          </a:solidFill>
          <a:ln>
            <a:noFill/>
          </a:ln>
          <a:effectLst>
            <a:outerShdw blurRad="233933" dist="38100" dir="2700000" algn="tl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CB925D-725D-9D40-A690-BA2FCB38A6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5721" y="365125"/>
            <a:ext cx="9740558" cy="79775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EE8BD-E916-6649-B50D-2D000281131C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010314" y="2265529"/>
            <a:ext cx="4386240" cy="31799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9716B-DC23-884E-AECE-26BBB5EBE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3831E3-F465-410F-A9E9-BC7371BD14AC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90B0DA2-E7B0-644B-9A47-82FE4334E0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de-DE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21C7368-EFDE-EA49-8C4E-96B84D738163}"/>
              </a:ext>
            </a:extLst>
          </p:cNvPr>
          <p:cNvSpPr/>
          <p:nvPr/>
        </p:nvSpPr>
        <p:spPr>
          <a:xfrm>
            <a:off x="6397766" y="1834948"/>
            <a:ext cx="5181600" cy="4111151"/>
          </a:xfrm>
          <a:prstGeom prst="roundRect">
            <a:avLst>
              <a:gd name="adj" fmla="val 13517"/>
            </a:avLst>
          </a:prstGeom>
          <a:solidFill>
            <a:schemeClr val="bg1"/>
          </a:solidFill>
          <a:ln>
            <a:noFill/>
          </a:ln>
          <a:effectLst>
            <a:outerShdw blurRad="233933" dist="38100" dir="2700000" algn="tl" rotWithShape="0">
              <a:schemeClr val="accent6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5020119-07EA-6347-9446-78A596B21BB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795446" y="2274852"/>
            <a:ext cx="4386240" cy="31799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BD64F96-1A21-21F2-7A47-CC12E71ED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15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F61B9-CCEB-B640-96F9-C9D3B548E9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" y="457200"/>
            <a:ext cx="4365625" cy="1600200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54595-A3ED-1D44-9F21-7FA099B68E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7" y="791569"/>
            <a:ext cx="6653211" cy="50694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27887C-7323-CA40-A9F4-63472FB95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831E3-F465-410F-A9E9-BC7371BD14AC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729B740-78D6-8D48-BA6D-8881485B932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de-DE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1D623AB-66A3-974E-987E-157F5444EC3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06400" y="2336800"/>
            <a:ext cx="4365625" cy="353218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335AE3B-5B5A-DF5F-8982-B9C242C8C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1038" y="114055"/>
            <a:ext cx="915805" cy="76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79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F553FD-7C76-724A-A15F-86098F2F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65125"/>
            <a:ext cx="11430000" cy="797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67377-BA58-2F42-8B12-39431C924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6400" y="1613949"/>
            <a:ext cx="11430000" cy="4280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D02FB-8823-CE47-AA62-CD25D268A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endParaRPr lang="de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D691F-E5BD-B040-B052-5392F77287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1038" y="6345555"/>
            <a:ext cx="79536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fld id="{483831E3-F465-410F-A9E9-BC7371BD14A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529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80" r:id="rId18"/>
    <p:sldLayoutId id="2147483660" r:id="rId19"/>
    <p:sldLayoutId id="2147483699" r:id="rId20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Poppins SemiBold" pitchFamily="2" charset="77"/>
          <a:ea typeface="+mj-ea"/>
          <a:cs typeface="Poppins Semi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300"/>
        </a:spcAft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Poppins" pitchFamily="2" charset="77"/>
          <a:ea typeface="+mn-ea"/>
          <a:cs typeface="Poppins" pitchFamily="2" charset="77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Poppins" pitchFamily="2" charset="77"/>
          <a:ea typeface="+mn-ea"/>
          <a:cs typeface="Poppins" pitchFamily="2" charset="77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Poppins" pitchFamily="2" charset="77"/>
          <a:ea typeface="+mn-ea"/>
          <a:cs typeface="Poppins" pitchFamily="2" charset="77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Poppins" pitchFamily="2" charset="77"/>
          <a:ea typeface="+mn-ea"/>
          <a:cs typeface="Poppins" pitchFamily="2" charset="77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Poppins" pitchFamily="2" charset="77"/>
          <a:ea typeface="+mn-ea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F553FD-7C76-724A-A15F-86098F2F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65125"/>
            <a:ext cx="11430000" cy="797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67377-BA58-2F42-8B12-39431C924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6400" y="1613949"/>
            <a:ext cx="11430000" cy="4280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D02FB-8823-CE47-AA62-CD25D268A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400" y="6345555"/>
            <a:ext cx="387899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700">
                <a:solidFill>
                  <a:schemeClr val="tx2">
                    <a:lumMod val="40000"/>
                    <a:lumOff val="60000"/>
                  </a:schemeClr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D691F-E5BD-B040-B052-5392F77287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1038" y="6345555"/>
            <a:ext cx="79536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i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fld id="{679D2152-1C30-894C-9781-951D3C9748DF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1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1"/>
          </a:solidFill>
          <a:latin typeface="Poppins SemiBold" pitchFamily="2" charset="77"/>
          <a:ea typeface="+mj-ea"/>
          <a:cs typeface="Poppins Semi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300"/>
        </a:spcAft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Poppins" pitchFamily="2" charset="77"/>
          <a:ea typeface="+mn-ea"/>
          <a:cs typeface="Poppins" pitchFamily="2" charset="77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Poppins" pitchFamily="2" charset="77"/>
          <a:ea typeface="+mn-ea"/>
          <a:cs typeface="Poppins" pitchFamily="2" charset="77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Poppins" pitchFamily="2" charset="77"/>
          <a:ea typeface="+mn-ea"/>
          <a:cs typeface="Poppins" pitchFamily="2" charset="77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Poppins" pitchFamily="2" charset="77"/>
          <a:ea typeface="+mn-ea"/>
          <a:cs typeface="Poppins" pitchFamily="2" charset="77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Poppins" pitchFamily="2" charset="77"/>
          <a:ea typeface="+mn-ea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github.com/bumbeishvili/org-chart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ogit.de/en/performances/kogit-plugin-library/" TargetMode="Externa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niversity.sailpoint.com/Saba/Web_spf/NA10P1PRD075/app/me/learningeventdetail;spf-url=common%2Fledetail%2Fcours000000000004440%3FfromAutoSuggest%3Dtrue" TargetMode="External"/><Relationship Id="rId2" Type="http://schemas.openxmlformats.org/officeDocument/2006/relationships/hyperlink" Target="https://community.sailpoint.com/t5/Plugin-Documents/Plugin-Developer-Guide-Overview/td-p/77478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youtu.be/k5E2AVpwsko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nodejs.org/en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99D84-DEF3-5821-A743-9A0515F967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Plugin Development Frontend Solution with Angular/Typescript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198873-1E45-FCAA-E1F5-337F6975B2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64860" y="5142631"/>
            <a:ext cx="6581145" cy="779769"/>
          </a:xfrm>
        </p:spPr>
        <p:txBody>
          <a:bodyPr>
            <a:normAutofit fontScale="92500"/>
          </a:bodyPr>
          <a:lstStyle/>
          <a:p>
            <a:r>
              <a:rPr lang="en-US" sz="1400" dirty="0"/>
              <a:t>Speaker: </a:t>
            </a:r>
            <a:r>
              <a:rPr lang="en-US" sz="1400" dirty="0">
                <a:solidFill>
                  <a:schemeClr val="accent3"/>
                </a:solidFill>
              </a:rPr>
              <a:t>Yu-Chih Chung (Mike)</a:t>
            </a:r>
            <a:r>
              <a:rPr lang="en-US" sz="1400" dirty="0"/>
              <a:t>;</a:t>
            </a:r>
            <a:br>
              <a:rPr lang="en-US" sz="1400" dirty="0"/>
            </a:br>
            <a:r>
              <a:rPr lang="en-US" sz="1400" dirty="0"/>
              <a:t>title: </a:t>
            </a:r>
            <a:r>
              <a:rPr lang="en-US" dirty="0">
                <a:solidFill>
                  <a:schemeClr val="accent1"/>
                </a:solidFill>
              </a:rPr>
              <a:t>Senior Solution Consultant, CISSP, SailPoint Certified </a:t>
            </a:r>
            <a:r>
              <a:rPr lang="en-US" dirty="0" err="1">
                <a:solidFill>
                  <a:schemeClr val="accent1"/>
                </a:solidFill>
              </a:rPr>
              <a:t>IdentityIQ</a:t>
            </a:r>
            <a:r>
              <a:rPr lang="en-US" dirty="0">
                <a:solidFill>
                  <a:schemeClr val="accent1"/>
                </a:solidFill>
              </a:rPr>
              <a:t> Architect</a:t>
            </a:r>
            <a:r>
              <a:rPr lang="en-US" sz="1400" dirty="0"/>
              <a:t>;</a:t>
            </a:r>
            <a:br>
              <a:rPr lang="en-US" sz="1400" dirty="0"/>
            </a:br>
            <a:r>
              <a:rPr lang="en-US" sz="1400" dirty="0"/>
              <a:t>company: </a:t>
            </a:r>
            <a:r>
              <a:rPr lang="en-US" sz="1400" dirty="0">
                <a:solidFill>
                  <a:schemeClr val="accent1"/>
                </a:solidFill>
              </a:rPr>
              <a:t>KOGIT GmbH</a:t>
            </a:r>
            <a:r>
              <a:rPr lang="en-US" sz="1400" dirty="0"/>
              <a:t>;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AF414B2-F57D-E112-C642-07F2743DF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439" y="4905439"/>
            <a:ext cx="1115006" cy="111500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8071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388E8-CB4D-ECBB-EB3D-6D0AD7BF0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Initiate</a:t>
            </a:r>
            <a:r>
              <a:rPr lang="de-DE" dirty="0"/>
              <a:t> Plugin Framework Project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C2758C3-43C9-AAE9-6353-611FB249FE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File &gt; Other &gt; IdentityIQ Plugin Framework Project</a:t>
            </a:r>
          </a:p>
          <a:p>
            <a:r>
              <a:rPr lang="en-GB" dirty="0"/>
              <a:t>Delete files under import/ and </a:t>
            </a:r>
            <a:r>
              <a:rPr lang="en-GB" dirty="0" err="1"/>
              <a:t>db</a:t>
            </a:r>
            <a:r>
              <a:rPr lang="en-GB" dirty="0"/>
              <a:t>/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8541B19-04DE-07C1-A771-BDE8EB40D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788682"/>
            <a:ext cx="2757841" cy="265529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D3E00F8-646B-9DCF-2040-45B402E1C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812" y="2380106"/>
            <a:ext cx="2966298" cy="209778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B509873-3DE5-AC8C-5576-2F79D9D923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4828" y="2788682"/>
            <a:ext cx="2935059" cy="207489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ADF6E5B-8888-F41A-75F3-68684924E3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675" y="4641088"/>
            <a:ext cx="3094572" cy="219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68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CDA19A-78AD-1432-56A3-E5764582B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Create Java Classes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FD0B884-A681-F0F3-DB7F-E4A4FC146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Create packages under src/</a:t>
            </a:r>
          </a:p>
          <a:p>
            <a:pPr lvl="1"/>
            <a:r>
              <a:rPr lang="en-GB" dirty="0" err="1"/>
              <a:t>demo.spdeveloper.plugin.orgchart.rest</a:t>
            </a:r>
            <a:endParaRPr lang="en-GB" dirty="0"/>
          </a:p>
          <a:p>
            <a:pPr lvl="1"/>
            <a:r>
              <a:rPr lang="en-GB" dirty="0" err="1"/>
              <a:t>demo.spdeveloper.plugin.orgchart.services</a:t>
            </a:r>
            <a:endParaRPr lang="en-GB" dirty="0"/>
          </a:p>
          <a:p>
            <a:r>
              <a:rPr lang="en-GB" dirty="0"/>
              <a:t>Create Java Classes</a:t>
            </a:r>
          </a:p>
          <a:p>
            <a:pPr lvl="1"/>
            <a:r>
              <a:rPr lang="en-GB" dirty="0"/>
              <a:t>demo.spdeveloper.plugin.orgchart.rest.IdentityResource.java</a:t>
            </a:r>
          </a:p>
          <a:p>
            <a:pPr lvl="1"/>
            <a:r>
              <a:rPr lang="en-GB" dirty="0"/>
              <a:t>demo.spdeveloper.plugin.orgchart.service.IdentityService.java</a:t>
            </a:r>
          </a:p>
          <a:p>
            <a:pPr lvl="1"/>
            <a:r>
              <a:rPr lang="en-GB" dirty="0"/>
              <a:t>demo.spdeveloper.plugin.orgchart.service.PluginSettingService.java</a:t>
            </a:r>
          </a:p>
          <a:p>
            <a:pPr lvl="1"/>
            <a:endParaRPr lang="en-GB" dirty="0"/>
          </a:p>
          <a:p>
            <a:pPr marL="457200" lvl="1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3060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4E7ED8-66E5-F4C7-3721-C7B8F78D9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Angular Project Setup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9B9978-1A4B-869A-32D9-D7C7AC720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Install</a:t>
            </a:r>
            <a:r>
              <a:rPr lang="de-DE" dirty="0"/>
              <a:t> Angular Command Line</a:t>
            </a:r>
          </a:p>
          <a:p>
            <a:pPr lvl="1"/>
            <a:r>
              <a:rPr lang="de-DE" dirty="0"/>
              <a:t>npm </a:t>
            </a:r>
            <a:r>
              <a:rPr lang="en-GB" dirty="0"/>
              <a:t>install</a:t>
            </a:r>
            <a:r>
              <a:rPr lang="de-DE" dirty="0"/>
              <a:t> -g @angular/cli</a:t>
            </a:r>
          </a:p>
          <a:p>
            <a:r>
              <a:rPr lang="de-DE" dirty="0"/>
              <a:t>Create </a:t>
            </a:r>
            <a:r>
              <a:rPr lang="en-GB" dirty="0"/>
              <a:t>new</a:t>
            </a:r>
            <a:r>
              <a:rPr lang="de-DE" dirty="0"/>
              <a:t> Angular Project</a:t>
            </a:r>
          </a:p>
          <a:p>
            <a:pPr lvl="1"/>
            <a:r>
              <a:rPr lang="de-DE" dirty="0"/>
              <a:t>ng </a:t>
            </a:r>
            <a:r>
              <a:rPr lang="en-GB" dirty="0"/>
              <a:t>new</a:t>
            </a:r>
            <a:r>
              <a:rPr lang="de-DE" dirty="0"/>
              <a:t> iiqOrgChartPluginDemo</a:t>
            </a:r>
          </a:p>
          <a:p>
            <a:pPr lvl="1"/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55C5B71-BBEB-5C9A-5F0E-B1617A1F2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356" y="3614380"/>
            <a:ext cx="9564435" cy="256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44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2EE7CC-1EAB-0292-96CE-257A75B99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Angular Project Setup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7967D1-F611-672A-73CD-6E4779494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Rename folder as /src-ui</a:t>
            </a:r>
          </a:p>
          <a:p>
            <a:r>
              <a:rPr lang="en-GB" dirty="0"/>
              <a:t>Install Angular Material Module</a:t>
            </a:r>
          </a:p>
          <a:p>
            <a:pPr lvl="1"/>
            <a:r>
              <a:rPr lang="en-GB" dirty="0"/>
              <a:t>ng generate service data</a:t>
            </a:r>
          </a:p>
          <a:p>
            <a:r>
              <a:rPr lang="en-GB" dirty="0"/>
              <a:t>Install D3-Org-Chart</a:t>
            </a:r>
          </a:p>
          <a:p>
            <a:pPr lvl="1"/>
            <a:r>
              <a:rPr lang="en-GB" dirty="0" err="1"/>
              <a:t>npm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d3-org-chart</a:t>
            </a:r>
          </a:p>
          <a:p>
            <a:r>
              <a:rPr lang="en-GB" dirty="0"/>
              <a:t>Create sub-folder /src-ui/src/app/component/</a:t>
            </a:r>
          </a:p>
          <a:p>
            <a:r>
              <a:rPr lang="en-GB" dirty="0"/>
              <a:t>Create sub-folder /src-ui/src/app/data/</a:t>
            </a:r>
          </a:p>
          <a:p>
            <a:r>
              <a:rPr lang="en-GB" dirty="0"/>
              <a:t>Create component with Angular CLI</a:t>
            </a:r>
          </a:p>
          <a:p>
            <a:pPr lvl="1"/>
            <a:r>
              <a:rPr lang="en-GB" dirty="0"/>
              <a:t>ng generate component d3-org-chart</a:t>
            </a:r>
          </a:p>
          <a:p>
            <a:r>
              <a:rPr lang="en-GB" dirty="0"/>
              <a:t>Create service with Angular CLI</a:t>
            </a:r>
          </a:p>
          <a:p>
            <a:pPr lvl="1"/>
            <a:r>
              <a:rPr lang="en-GB" dirty="0"/>
              <a:t>ng generate service data</a:t>
            </a:r>
          </a:p>
        </p:txBody>
      </p:sp>
    </p:spTree>
    <p:extLst>
      <p:ext uri="{BB962C8B-B14F-4D97-AF65-F5344CB8AC3E}">
        <p14:creationId xmlns:p14="http://schemas.microsoft.com/office/powerpoint/2010/main" val="1540411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53256A-9F94-CCED-DCE2-51BD0F288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Angular Project Setup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54B007-3C1A-3500-143C-D09F1CE1CF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tsconfig.json</a:t>
            </a:r>
          </a:p>
          <a:p>
            <a:pPr lvl="1"/>
            <a:r>
              <a:rPr lang="de-DE" dirty="0">
                <a:solidFill>
                  <a:schemeClr val="accent1"/>
                </a:solidFill>
                <a:latin typeface="Consolas" panose="020B0609020204030204" pitchFamily="49" charset="0"/>
              </a:rPr>
              <a:t>"compilerOptions":</a:t>
            </a:r>
            <a:r>
              <a:rPr lang="de-DE" b="0" dirty="0">
                <a:solidFill>
                  <a:schemeClr val="accent1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dirty="0">
                <a:solidFill>
                  <a:srgbClr val="CE9178"/>
                </a:solidFill>
                <a:latin typeface="Consolas" panose="020B0609020204030204" pitchFamily="49" charset="0"/>
              </a:rPr>
              <a:t>{</a:t>
            </a:r>
          </a:p>
          <a:p>
            <a:pPr marL="1371600" lvl="3" indent="0">
              <a:buNone/>
            </a:pPr>
            <a:r>
              <a:rPr lang="de-DE" dirty="0">
                <a:solidFill>
                  <a:srgbClr val="CE9178"/>
                </a:solidFill>
                <a:latin typeface="Consolas" panose="020B0609020204030204" pitchFamily="49" charset="0"/>
              </a:rPr>
              <a:t>…</a:t>
            </a:r>
          </a:p>
          <a:p>
            <a:pPr marL="1371600" lvl="3" indent="0">
              <a:buNone/>
            </a:pPr>
            <a:r>
              <a:rPr lang="de-DE" dirty="0">
                <a:solidFill>
                  <a:srgbClr val="CE9178"/>
                </a:solidFill>
                <a:latin typeface="Consolas" panose="020B0609020204030204" pitchFamily="49" charset="0"/>
              </a:rPr>
              <a:t>"experimentalDecorators": false</a:t>
            </a:r>
          </a:p>
          <a:p>
            <a:pPr marL="1371600" lvl="3" indent="0">
              <a:buNone/>
            </a:pPr>
            <a:r>
              <a:rPr lang="de-DE" dirty="0">
                <a:solidFill>
                  <a:srgbClr val="CE9178"/>
                </a:solidFill>
                <a:latin typeface="Consolas" panose="020B0609020204030204" pitchFamily="49" charset="0"/>
              </a:rPr>
              <a:t>…</a:t>
            </a:r>
          </a:p>
          <a:p>
            <a:pPr marL="457200" lvl="1" indent="0">
              <a:buNone/>
            </a:pPr>
            <a:r>
              <a:rPr lang="de-DE" dirty="0">
                <a:solidFill>
                  <a:srgbClr val="CE9178"/>
                </a:solidFill>
                <a:latin typeface="Consolas" panose="020B0609020204030204" pitchFamily="49" charset="0"/>
              </a:rPr>
              <a:t>	}</a:t>
            </a:r>
          </a:p>
          <a:p>
            <a:r>
              <a:rPr lang="de-DE" dirty="0"/>
              <a:t>angular.json</a:t>
            </a:r>
          </a:p>
          <a:p>
            <a:pPr lvl="1"/>
            <a:r>
              <a:rPr lang="de-DE" b="0" dirty="0">
                <a:solidFill>
                  <a:schemeClr val="accent1"/>
                </a:solidFill>
                <a:effectLst/>
                <a:latin typeface="Consolas" panose="020B0609020204030204" pitchFamily="49" charset="0"/>
              </a:rPr>
              <a:t>"outputPath": </a:t>
            </a:r>
            <a:r>
              <a:rPr lang="de-DE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"dist/"</a:t>
            </a:r>
            <a:endParaRPr lang="de-DE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pPr lvl="1"/>
            <a:r>
              <a:rPr lang="de-DE" b="0" dirty="0">
                <a:solidFill>
                  <a:schemeClr val="accent1"/>
                </a:solidFill>
                <a:effectLst/>
                <a:latin typeface="Consolas" panose="020B0609020204030204" pitchFamily="49" charset="0"/>
              </a:rPr>
              <a:t>"outputHashing": </a:t>
            </a:r>
            <a:r>
              <a:rPr lang="de-DE" b="0" dirty="0">
                <a:solidFill>
                  <a:srgbClr val="CE9178"/>
                </a:solidFill>
                <a:effectLst/>
                <a:latin typeface="Consolas" panose="020B0609020204030204" pitchFamily="49" charset="0"/>
              </a:rPr>
              <a:t>"none"</a:t>
            </a:r>
            <a:endParaRPr lang="de-DE" b="0" dirty="0">
              <a:solidFill>
                <a:srgbClr val="D4D4D4"/>
              </a:solidFill>
              <a:effectLst/>
              <a:latin typeface="Consolas" panose="020B0609020204030204" pitchFamily="49" charset="0"/>
            </a:endParaRPr>
          </a:p>
          <a:p>
            <a:pPr marL="457200" lvl="1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0038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A994DA-6C8E-995B-3204-5F063D706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Ant build.xml </a:t>
            </a:r>
            <a:r>
              <a:rPr lang="en-GB" dirty="0"/>
              <a:t>Customization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9D916F6-BFE0-4F52-2D1C-F13D79AE671B}"/>
              </a:ext>
            </a:extLst>
          </p:cNvPr>
          <p:cNvSpPr txBox="1"/>
          <p:nvPr/>
        </p:nvSpPr>
        <p:spPr>
          <a:xfrm>
            <a:off x="838200" y="1690688"/>
            <a:ext cx="91663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1800" dirty="0">
                <a:solidFill>
                  <a:srgbClr val="000080"/>
                </a:solidFill>
                <a:latin typeface="Consolas" panose="020B0609020204030204" pitchFamily="49" charset="0"/>
              </a:rPr>
              <a:t>&lt;</a:t>
            </a:r>
            <a:r>
              <a:rPr lang="en-GB" sz="1800" dirty="0">
                <a:solidFill>
                  <a:srgbClr val="000080"/>
                </a:solidFill>
                <a:latin typeface="Consolas" panose="020B0609020204030204" pitchFamily="49" charset="0"/>
              </a:rPr>
              <a:t>target</a:t>
            </a:r>
            <a:r>
              <a:rPr lang="de-DE" sz="1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GB" sz="1800" dirty="0">
                <a:solidFill>
                  <a:srgbClr val="000080"/>
                </a:solidFill>
                <a:latin typeface="Consolas" panose="020B0609020204030204" pitchFamily="49" charset="0"/>
              </a:rPr>
              <a:t>name</a:t>
            </a:r>
            <a:r>
              <a:rPr lang="de-DE" sz="1800" dirty="0">
                <a:solidFill>
                  <a:srgbClr val="000080"/>
                </a:solidFill>
                <a:latin typeface="Consolas" panose="020B0609020204030204" pitchFamily="49" charset="0"/>
              </a:rPr>
              <a:t>=</a:t>
            </a:r>
            <a:r>
              <a:rPr lang="de-DE" sz="1800" dirty="0">
                <a:solidFill>
                  <a:srgbClr val="008000"/>
                </a:solidFill>
                <a:latin typeface="Consolas" panose="020B0609020204030204" pitchFamily="49" charset="0"/>
              </a:rPr>
              <a:t>"</a:t>
            </a:r>
            <a:r>
              <a:rPr lang="de-DE" sz="1800" dirty="0">
                <a:solidFill>
                  <a:srgbClr val="FF0000"/>
                </a:solidFill>
                <a:latin typeface="Consolas" panose="020B0609020204030204" pitchFamily="49" charset="0"/>
              </a:rPr>
              <a:t>npm-</a:t>
            </a:r>
            <a:r>
              <a:rPr lang="de-DE" sz="1800" dirty="0" err="1">
                <a:solidFill>
                  <a:srgbClr val="FF0000"/>
                </a:solidFill>
                <a:latin typeface="Consolas" panose="020B0609020204030204" pitchFamily="49" charset="0"/>
              </a:rPr>
              <a:t>build</a:t>
            </a:r>
            <a:r>
              <a:rPr lang="de-DE" sz="1800" dirty="0">
                <a:solidFill>
                  <a:srgbClr val="008000"/>
                </a:solidFill>
                <a:latin typeface="Consolas" panose="020B0609020204030204" pitchFamily="49" charset="0"/>
              </a:rPr>
              <a:t>"</a:t>
            </a:r>
            <a:r>
              <a:rPr lang="de-DE" sz="1800" dirty="0">
                <a:solidFill>
                  <a:srgbClr val="000080"/>
                </a:solidFill>
                <a:latin typeface="Consolas" panose="020B0609020204030204" pitchFamily="49" charset="0"/>
              </a:rPr>
              <a:t>&gt;</a:t>
            </a:r>
          </a:p>
          <a:p>
            <a:pPr algn="l"/>
            <a:r>
              <a:rPr lang="de-DE" sz="18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de-DE" sz="1800" dirty="0">
                <a:solidFill>
                  <a:srgbClr val="000080"/>
                </a:solidFill>
                <a:latin typeface="Consolas" panose="020B0609020204030204" pitchFamily="49" charset="0"/>
              </a:rPr>
              <a:t>&lt;exec</a:t>
            </a:r>
            <a:r>
              <a:rPr lang="de-DE" sz="1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de-DE" sz="1800" dirty="0">
                <a:solidFill>
                  <a:srgbClr val="000080"/>
                </a:solidFill>
                <a:latin typeface="Consolas" panose="020B0609020204030204" pitchFamily="49" charset="0"/>
              </a:rPr>
              <a:t>dir=</a:t>
            </a:r>
            <a:r>
              <a:rPr lang="de-DE" sz="1800" dirty="0">
                <a:solidFill>
                  <a:srgbClr val="008000"/>
                </a:solidFill>
                <a:latin typeface="Consolas" panose="020B0609020204030204" pitchFamily="49" charset="0"/>
              </a:rPr>
              <a:t>"./src-ui"</a:t>
            </a:r>
            <a:r>
              <a:rPr lang="de-DE" sz="1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GB" sz="1800" dirty="0">
                <a:solidFill>
                  <a:srgbClr val="000080"/>
                </a:solidFill>
                <a:latin typeface="Consolas" panose="020B0609020204030204" pitchFamily="49" charset="0"/>
              </a:rPr>
              <a:t>executable</a:t>
            </a:r>
            <a:r>
              <a:rPr lang="de-DE" sz="1800" dirty="0">
                <a:solidFill>
                  <a:srgbClr val="000080"/>
                </a:solidFill>
                <a:latin typeface="Consolas" panose="020B0609020204030204" pitchFamily="49" charset="0"/>
              </a:rPr>
              <a:t>=</a:t>
            </a:r>
            <a:r>
              <a:rPr lang="de-DE" sz="1800" dirty="0">
                <a:solidFill>
                  <a:srgbClr val="008000"/>
                </a:solidFill>
                <a:latin typeface="Consolas" panose="020B0609020204030204" pitchFamily="49" charset="0"/>
              </a:rPr>
              <a:t>"cmd.exe"</a:t>
            </a:r>
            <a:r>
              <a:rPr lang="de-DE" sz="1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GB" sz="1800" dirty="0">
                <a:solidFill>
                  <a:srgbClr val="000080"/>
                </a:solidFill>
                <a:latin typeface="Consolas" panose="020B0609020204030204" pitchFamily="49" charset="0"/>
              </a:rPr>
              <a:t>output</a:t>
            </a:r>
            <a:r>
              <a:rPr lang="de-DE" sz="1800" dirty="0">
                <a:solidFill>
                  <a:srgbClr val="000080"/>
                </a:solidFill>
                <a:latin typeface="Consolas" panose="020B0609020204030204" pitchFamily="49" charset="0"/>
              </a:rPr>
              <a:t>=</a:t>
            </a:r>
            <a:r>
              <a:rPr lang="de-DE" sz="1800" dirty="0">
                <a:solidFill>
                  <a:srgbClr val="008000"/>
                </a:solidFill>
                <a:latin typeface="Consolas" panose="020B0609020204030204" pitchFamily="49" charset="0"/>
              </a:rPr>
              <a:t>"npm-build.txt"</a:t>
            </a:r>
            <a:r>
              <a:rPr lang="de-DE" sz="1800" dirty="0">
                <a:solidFill>
                  <a:srgbClr val="000080"/>
                </a:solidFill>
                <a:latin typeface="Consolas" panose="020B0609020204030204" pitchFamily="49" charset="0"/>
              </a:rPr>
              <a:t>&gt;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800" dirty="0">
                <a:solidFill>
                  <a:srgbClr val="000080"/>
                </a:solidFill>
                <a:latin typeface="Consolas" panose="020B0609020204030204" pitchFamily="49" charset="0"/>
              </a:rPr>
              <a:t>&lt;arg</a:t>
            </a:r>
            <a:r>
              <a:rPr lang="en-US" sz="1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800" dirty="0">
                <a:solidFill>
                  <a:srgbClr val="000080"/>
                </a:solidFill>
                <a:latin typeface="Consolas" panose="020B0609020204030204" pitchFamily="49" charset="0"/>
              </a:rPr>
              <a:t>line=</a:t>
            </a:r>
            <a:r>
              <a:rPr lang="en-US" sz="1800" dirty="0">
                <a:solidFill>
                  <a:srgbClr val="008000"/>
                </a:solidFill>
                <a:latin typeface="Consolas" panose="020B0609020204030204" pitchFamily="49" charset="0"/>
              </a:rPr>
              <a:t>"/c npm run build --prod"</a:t>
            </a:r>
            <a:r>
              <a:rPr lang="en-US" sz="1800" dirty="0">
                <a:solidFill>
                  <a:srgbClr val="000080"/>
                </a:solidFill>
                <a:latin typeface="Consolas" panose="020B0609020204030204" pitchFamily="49" charset="0"/>
              </a:rPr>
              <a:t>/&gt;</a:t>
            </a:r>
          </a:p>
          <a:p>
            <a:pPr algn="l"/>
            <a:r>
              <a:rPr lang="de-DE" sz="18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de-DE" sz="1800" dirty="0">
                <a:solidFill>
                  <a:srgbClr val="000080"/>
                </a:solidFill>
                <a:latin typeface="Consolas" panose="020B0609020204030204" pitchFamily="49" charset="0"/>
              </a:rPr>
              <a:t>&lt;/exec&gt;</a:t>
            </a:r>
          </a:p>
          <a:p>
            <a:pPr algn="l"/>
            <a:r>
              <a:rPr lang="de-DE" sz="1800" dirty="0">
                <a:solidFill>
                  <a:srgbClr val="000080"/>
                </a:solidFill>
                <a:latin typeface="Consolas" panose="020B0609020204030204" pitchFamily="49" charset="0"/>
              </a:rPr>
              <a:t>&lt;/</a:t>
            </a:r>
            <a:r>
              <a:rPr lang="en-GB" sz="1800" dirty="0">
                <a:solidFill>
                  <a:srgbClr val="000080"/>
                </a:solidFill>
                <a:latin typeface="Consolas" panose="020B0609020204030204" pitchFamily="49" charset="0"/>
              </a:rPr>
              <a:t>target</a:t>
            </a:r>
            <a:r>
              <a:rPr lang="de-DE" sz="1800" dirty="0">
                <a:solidFill>
                  <a:srgbClr val="000080"/>
                </a:solidFill>
                <a:latin typeface="Consolas" panose="020B0609020204030204" pitchFamily="49" charset="0"/>
              </a:rPr>
              <a:t>&gt;</a:t>
            </a:r>
          </a:p>
          <a:p>
            <a:pPr algn="l"/>
            <a:endParaRPr lang="de-DE" dirty="0">
              <a:solidFill>
                <a:srgbClr val="000080"/>
              </a:solidFill>
              <a:latin typeface="Consolas" panose="020B0609020204030204" pitchFamily="49" charset="0"/>
            </a:endParaRPr>
          </a:p>
          <a:p>
            <a:pPr algn="l"/>
            <a:r>
              <a:rPr lang="en-US" sz="1800" dirty="0">
                <a:solidFill>
                  <a:srgbClr val="000080"/>
                </a:solidFill>
                <a:latin typeface="Consolas" panose="020B0609020204030204" pitchFamily="49" charset="0"/>
              </a:rPr>
              <a:t>&lt;target</a:t>
            </a:r>
            <a:r>
              <a:rPr lang="en-US" sz="1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800" dirty="0">
                <a:solidFill>
                  <a:srgbClr val="000080"/>
                </a:solidFill>
                <a:latin typeface="Consolas" panose="020B0609020204030204" pitchFamily="49" charset="0"/>
              </a:rPr>
              <a:t>name=</a:t>
            </a:r>
            <a:r>
              <a:rPr lang="en-US" sz="1800" dirty="0">
                <a:solidFill>
                  <a:srgbClr val="008000"/>
                </a:solidFill>
                <a:latin typeface="Consolas" panose="020B0609020204030204" pitchFamily="49" charset="0"/>
              </a:rPr>
              <a:t>"package"</a:t>
            </a:r>
            <a:r>
              <a:rPr lang="en-US" sz="1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800" dirty="0">
                <a:solidFill>
                  <a:srgbClr val="000080"/>
                </a:solidFill>
                <a:latin typeface="Consolas" panose="020B0609020204030204" pitchFamily="49" charset="0"/>
              </a:rPr>
              <a:t>depends=</a:t>
            </a:r>
            <a:r>
              <a:rPr lang="en-US" sz="1800" dirty="0">
                <a:solidFill>
                  <a:srgbClr val="008000"/>
                </a:solidFill>
                <a:latin typeface="Consolas" panose="020B0609020204030204" pitchFamily="49" charset="0"/>
              </a:rPr>
              <a:t>"</a:t>
            </a:r>
            <a:r>
              <a:rPr lang="en-GB" sz="1800" dirty="0" err="1">
                <a:solidFill>
                  <a:srgbClr val="008000"/>
                </a:solidFill>
                <a:latin typeface="Consolas" panose="020B0609020204030204" pitchFamily="49" charset="0"/>
              </a:rPr>
              <a:t>compile,generateDTD,</a:t>
            </a:r>
            <a:r>
              <a:rPr lang="en-GB" sz="1800" dirty="0" err="1">
                <a:solidFill>
                  <a:srgbClr val="FF0000"/>
                </a:solidFill>
                <a:latin typeface="Consolas" panose="020B0609020204030204" pitchFamily="49" charset="0"/>
              </a:rPr>
              <a:t>npm</a:t>
            </a:r>
            <a:r>
              <a:rPr lang="en-US" sz="1800" dirty="0">
                <a:solidFill>
                  <a:srgbClr val="FF0000"/>
                </a:solidFill>
                <a:latin typeface="Consolas" panose="020B0609020204030204" pitchFamily="49" charset="0"/>
              </a:rPr>
              <a:t>-build</a:t>
            </a:r>
            <a:r>
              <a:rPr lang="en-US" sz="1800" dirty="0">
                <a:solidFill>
                  <a:srgbClr val="008000"/>
                </a:solidFill>
                <a:latin typeface="Consolas" panose="020B0609020204030204" pitchFamily="49" charset="0"/>
              </a:rPr>
              <a:t>"</a:t>
            </a:r>
            <a:r>
              <a:rPr lang="en-US" sz="18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800" dirty="0">
                <a:solidFill>
                  <a:srgbClr val="000080"/>
                </a:solidFill>
                <a:latin typeface="Consolas" panose="020B0609020204030204" pitchFamily="49" charset="0"/>
              </a:rPr>
              <a:t>description=</a:t>
            </a:r>
            <a:r>
              <a:rPr lang="en-US" sz="1800" dirty="0">
                <a:solidFill>
                  <a:srgbClr val="008000"/>
                </a:solidFill>
                <a:latin typeface="Consolas" panose="020B0609020204030204" pitchFamily="49" charset="0"/>
              </a:rPr>
              <a:t>"Output zip file overlay to build/dist dir"</a:t>
            </a:r>
            <a:r>
              <a:rPr lang="en-US" sz="1800" dirty="0">
                <a:solidFill>
                  <a:srgbClr val="000080"/>
                </a:solidFill>
                <a:latin typeface="Consolas" panose="020B0609020204030204" pitchFamily="49" charset="0"/>
              </a:rPr>
              <a:t>&gt;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89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A994DA-6C8E-995B-3204-5F063D706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Ant build.xml </a:t>
            </a:r>
            <a:r>
              <a:rPr lang="en-GB" dirty="0"/>
              <a:t>Customization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9D916F6-BFE0-4F52-2D1C-F13D79AE671B}"/>
              </a:ext>
            </a:extLst>
          </p:cNvPr>
          <p:cNvSpPr txBox="1"/>
          <p:nvPr/>
        </p:nvSpPr>
        <p:spPr>
          <a:xfrm>
            <a:off x="838200" y="1342818"/>
            <a:ext cx="916636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solidFill>
                  <a:srgbClr val="000080"/>
                </a:solidFill>
                <a:latin typeface="Consolas" panose="020B0609020204030204" pitchFamily="49" charset="0"/>
              </a:rPr>
              <a:t>&lt;target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80"/>
                </a:solidFill>
                <a:latin typeface="Consolas" panose="020B0609020204030204" pitchFamily="49" charset="0"/>
              </a:rPr>
              <a:t>name=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"package"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80"/>
                </a:solidFill>
                <a:latin typeface="Consolas" panose="020B0609020204030204" pitchFamily="49" charset="0"/>
              </a:rPr>
              <a:t>depends=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 err="1">
                <a:solidFill>
                  <a:srgbClr val="008000"/>
                </a:solidFill>
                <a:latin typeface="Consolas" panose="020B0609020204030204" pitchFamily="49" charset="0"/>
              </a:rPr>
              <a:t>compile,generateDTD,</a:t>
            </a:r>
            <a:r>
              <a:rPr lang="en-US" sz="1600" dirty="0" err="1">
                <a:solidFill>
                  <a:srgbClr val="FF0000"/>
                </a:solidFill>
                <a:latin typeface="Consolas" panose="020B0609020204030204" pitchFamily="49" charset="0"/>
              </a:rPr>
              <a:t>npm</a:t>
            </a:r>
            <a:r>
              <a:rPr lang="en-US" sz="1600" dirty="0">
                <a:solidFill>
                  <a:srgbClr val="FF0000"/>
                </a:solidFill>
                <a:latin typeface="Consolas" panose="020B0609020204030204" pitchFamily="49" charset="0"/>
              </a:rPr>
              <a:t>-build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000080"/>
                </a:solidFill>
                <a:latin typeface="Consolas" panose="020B0609020204030204" pitchFamily="49" charset="0"/>
              </a:rPr>
              <a:t>description=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"Output zip file overlay to build/dist dir"</a:t>
            </a:r>
            <a:r>
              <a:rPr lang="en-US" sz="1600" dirty="0">
                <a:solidFill>
                  <a:srgbClr val="000080"/>
                </a:solidFill>
                <a:latin typeface="Consolas" panose="020B0609020204030204" pitchFamily="49" charset="0"/>
              </a:rPr>
              <a:t>&gt;</a:t>
            </a:r>
          </a:p>
          <a:p>
            <a:pPr algn="l"/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  &lt;</a:t>
            </a:r>
            <a:r>
              <a:rPr lang="de-DE" sz="1600" dirty="0" err="1">
                <a:solidFill>
                  <a:srgbClr val="000080"/>
                </a:solidFill>
                <a:latin typeface="Consolas" panose="020B0609020204030204" pitchFamily="49" charset="0"/>
              </a:rPr>
              <a:t>copy</a:t>
            </a:r>
            <a:r>
              <a:rPr lang="de-DE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de-DE" sz="1600" dirty="0" err="1">
                <a:solidFill>
                  <a:srgbClr val="000080"/>
                </a:solidFill>
                <a:latin typeface="Consolas" panose="020B0609020204030204" pitchFamily="49" charset="0"/>
              </a:rPr>
              <a:t>todir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=</a:t>
            </a:r>
            <a:r>
              <a:rPr lang="de-DE" sz="1600" dirty="0">
                <a:solidFill>
                  <a:srgbClr val="008000"/>
                </a:solidFill>
                <a:latin typeface="Consolas" panose="020B0609020204030204" pitchFamily="49" charset="0"/>
              </a:rPr>
              <a:t>"${</a:t>
            </a:r>
            <a:r>
              <a:rPr lang="de-DE" sz="1600" dirty="0" err="1">
                <a:solidFill>
                  <a:srgbClr val="008000"/>
                </a:solidFill>
                <a:latin typeface="Consolas" panose="020B0609020204030204" pitchFamily="49" charset="0"/>
              </a:rPr>
              <a:t>overlay</a:t>
            </a:r>
            <a:r>
              <a:rPr lang="de-DE" sz="1600" dirty="0">
                <a:solidFill>
                  <a:srgbClr val="008000"/>
                </a:solidFill>
                <a:latin typeface="Consolas" panose="020B0609020204030204" pitchFamily="49" charset="0"/>
              </a:rPr>
              <a:t>}/ui"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&gt;</a:t>
            </a:r>
          </a:p>
          <a:p>
            <a:pPr algn="l"/>
            <a:r>
              <a:rPr lang="de-DE" sz="16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&lt;</a:t>
            </a:r>
            <a:r>
              <a:rPr lang="de-DE" sz="1600" dirty="0" err="1">
                <a:solidFill>
                  <a:srgbClr val="000080"/>
                </a:solidFill>
                <a:latin typeface="Consolas" panose="020B0609020204030204" pitchFamily="49" charset="0"/>
              </a:rPr>
              <a:t>fileset</a:t>
            </a:r>
            <a:r>
              <a:rPr lang="de-DE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dir=</a:t>
            </a:r>
            <a:r>
              <a:rPr lang="de-DE" sz="1600" dirty="0">
                <a:solidFill>
                  <a:srgbClr val="008000"/>
                </a:solidFill>
                <a:latin typeface="Consolas" panose="020B0609020204030204" pitchFamily="49" charset="0"/>
              </a:rPr>
              <a:t>"web"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&gt;</a:t>
            </a:r>
          </a:p>
          <a:p>
            <a:pPr algn="l"/>
            <a:r>
              <a:rPr lang="de-DE" sz="16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&lt;</a:t>
            </a:r>
            <a:r>
              <a:rPr lang="de-DE" sz="1600" dirty="0" err="1">
                <a:solidFill>
                  <a:srgbClr val="000080"/>
                </a:solidFill>
                <a:latin typeface="Consolas" panose="020B0609020204030204" pitchFamily="49" charset="0"/>
              </a:rPr>
              <a:t>include</a:t>
            </a:r>
            <a:r>
              <a:rPr lang="de-DE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de-DE" sz="1600" dirty="0" err="1">
                <a:solidFill>
                  <a:srgbClr val="000080"/>
                </a:solidFill>
                <a:latin typeface="Consolas" panose="020B0609020204030204" pitchFamily="49" charset="0"/>
              </a:rPr>
              <a:t>name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=</a:t>
            </a:r>
            <a:r>
              <a:rPr lang="de-DE" sz="1600" dirty="0">
                <a:solidFill>
                  <a:srgbClr val="008000"/>
                </a:solidFill>
                <a:latin typeface="Consolas" panose="020B0609020204030204" pitchFamily="49" charset="0"/>
              </a:rPr>
              <a:t>"</a:t>
            </a:r>
            <a:r>
              <a:rPr lang="de-DE" sz="1600" dirty="0" err="1">
                <a:solidFill>
                  <a:srgbClr val="008000"/>
                </a:solidFill>
                <a:latin typeface="Consolas" panose="020B0609020204030204" pitchFamily="49" charset="0"/>
              </a:rPr>
              <a:t>page.xhtml</a:t>
            </a:r>
            <a:r>
              <a:rPr lang="de-DE" sz="1600" dirty="0">
                <a:solidFill>
                  <a:srgbClr val="008000"/>
                </a:solidFill>
                <a:latin typeface="Consolas" panose="020B0609020204030204" pitchFamily="49" charset="0"/>
              </a:rPr>
              <a:t>"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/&gt;</a:t>
            </a:r>
          </a:p>
          <a:p>
            <a:pPr algn="l"/>
            <a:r>
              <a:rPr lang="de-DE" sz="16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&lt;/</a:t>
            </a:r>
            <a:r>
              <a:rPr lang="de-DE" sz="1600" dirty="0" err="1">
                <a:solidFill>
                  <a:srgbClr val="000080"/>
                </a:solidFill>
                <a:latin typeface="Consolas" panose="020B0609020204030204" pitchFamily="49" charset="0"/>
              </a:rPr>
              <a:t>fileset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&gt;</a:t>
            </a:r>
          </a:p>
          <a:p>
            <a:pPr algn="l"/>
            <a:r>
              <a:rPr lang="de-DE" sz="16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&lt;/</a:t>
            </a:r>
            <a:r>
              <a:rPr lang="de-DE" sz="1600" dirty="0" err="1">
                <a:solidFill>
                  <a:srgbClr val="000080"/>
                </a:solidFill>
                <a:latin typeface="Consolas" panose="020B0609020204030204" pitchFamily="49" charset="0"/>
              </a:rPr>
              <a:t>copy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&gt;</a:t>
            </a:r>
          </a:p>
          <a:p>
            <a:pPr algn="l"/>
            <a:r>
              <a:rPr lang="de-DE" sz="16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&lt;</a:t>
            </a:r>
            <a:r>
              <a:rPr lang="de-DE" sz="1600" dirty="0" err="1">
                <a:solidFill>
                  <a:srgbClr val="000080"/>
                </a:solidFill>
                <a:latin typeface="Consolas" panose="020B0609020204030204" pitchFamily="49" charset="0"/>
              </a:rPr>
              <a:t>copy</a:t>
            </a:r>
            <a:r>
              <a:rPr lang="de-DE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de-DE" sz="1600" dirty="0" err="1">
                <a:solidFill>
                  <a:srgbClr val="000080"/>
                </a:solidFill>
                <a:latin typeface="Consolas" panose="020B0609020204030204" pitchFamily="49" charset="0"/>
              </a:rPr>
              <a:t>todir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=</a:t>
            </a:r>
            <a:r>
              <a:rPr lang="de-DE" sz="1600" dirty="0">
                <a:solidFill>
                  <a:srgbClr val="008000"/>
                </a:solidFill>
                <a:latin typeface="Consolas" panose="020B0609020204030204" pitchFamily="49" charset="0"/>
              </a:rPr>
              <a:t>"${</a:t>
            </a:r>
            <a:r>
              <a:rPr lang="de-DE" sz="1600" dirty="0" err="1">
                <a:solidFill>
                  <a:srgbClr val="008000"/>
                </a:solidFill>
                <a:latin typeface="Consolas" panose="020B0609020204030204" pitchFamily="49" charset="0"/>
              </a:rPr>
              <a:t>overlay</a:t>
            </a:r>
            <a:r>
              <a:rPr lang="de-DE" sz="1600" dirty="0">
                <a:solidFill>
                  <a:srgbClr val="008000"/>
                </a:solidFill>
                <a:latin typeface="Consolas" panose="020B0609020204030204" pitchFamily="49" charset="0"/>
              </a:rPr>
              <a:t>}/ui/</a:t>
            </a:r>
            <a:r>
              <a:rPr lang="de-DE" sz="1600" dirty="0" err="1">
                <a:solidFill>
                  <a:srgbClr val="008000"/>
                </a:solidFill>
                <a:latin typeface="Consolas" panose="020B0609020204030204" pitchFamily="49" charset="0"/>
              </a:rPr>
              <a:t>js</a:t>
            </a:r>
            <a:r>
              <a:rPr lang="de-DE" sz="1600" dirty="0">
                <a:solidFill>
                  <a:srgbClr val="008000"/>
                </a:solidFill>
                <a:latin typeface="Consolas" panose="020B0609020204030204" pitchFamily="49" charset="0"/>
              </a:rPr>
              <a:t>"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&gt;</a:t>
            </a:r>
          </a:p>
          <a:p>
            <a:pPr algn="l"/>
            <a:r>
              <a:rPr lang="de-DE" sz="16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&lt;</a:t>
            </a:r>
            <a:r>
              <a:rPr lang="de-DE" sz="1600" dirty="0" err="1">
                <a:solidFill>
                  <a:srgbClr val="000080"/>
                </a:solidFill>
                <a:latin typeface="Consolas" panose="020B0609020204030204" pitchFamily="49" charset="0"/>
              </a:rPr>
              <a:t>fileset</a:t>
            </a:r>
            <a:r>
              <a:rPr lang="de-DE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dir=</a:t>
            </a:r>
            <a:r>
              <a:rPr lang="de-DE" sz="1600" dirty="0">
                <a:solidFill>
                  <a:srgbClr val="008000"/>
                </a:solidFill>
                <a:latin typeface="Consolas" panose="020B0609020204030204" pitchFamily="49" charset="0"/>
              </a:rPr>
              <a:t>"</a:t>
            </a:r>
            <a:r>
              <a:rPr lang="de-DE" sz="1600" dirty="0" err="1">
                <a:solidFill>
                  <a:srgbClr val="008000"/>
                </a:solidFill>
                <a:latin typeface="Consolas" panose="020B0609020204030204" pitchFamily="49" charset="0"/>
              </a:rPr>
              <a:t>src</a:t>
            </a:r>
            <a:r>
              <a:rPr lang="de-DE" sz="1600" dirty="0">
                <a:solidFill>
                  <a:srgbClr val="008000"/>
                </a:solidFill>
                <a:latin typeface="Consolas" panose="020B0609020204030204" pitchFamily="49" charset="0"/>
              </a:rPr>
              <a:t>-ui/dist"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&gt;</a:t>
            </a:r>
          </a:p>
          <a:p>
            <a:pPr algn="l"/>
            <a:r>
              <a:rPr lang="de-DE" sz="16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&lt;</a:t>
            </a:r>
            <a:r>
              <a:rPr lang="de-DE" sz="1600" dirty="0" err="1">
                <a:solidFill>
                  <a:srgbClr val="000080"/>
                </a:solidFill>
                <a:latin typeface="Consolas" panose="020B0609020204030204" pitchFamily="49" charset="0"/>
              </a:rPr>
              <a:t>include</a:t>
            </a:r>
            <a:r>
              <a:rPr lang="de-DE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de-DE" sz="1600" dirty="0" err="1">
                <a:solidFill>
                  <a:srgbClr val="000080"/>
                </a:solidFill>
                <a:latin typeface="Consolas" panose="020B0609020204030204" pitchFamily="49" charset="0"/>
              </a:rPr>
              <a:t>name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=</a:t>
            </a:r>
            <a:r>
              <a:rPr lang="de-DE" sz="1600" dirty="0">
                <a:solidFill>
                  <a:srgbClr val="008000"/>
                </a:solidFill>
                <a:latin typeface="Consolas" panose="020B0609020204030204" pitchFamily="49" charset="0"/>
              </a:rPr>
              <a:t>"*.</a:t>
            </a:r>
            <a:r>
              <a:rPr lang="de-DE" sz="1600" dirty="0" err="1">
                <a:solidFill>
                  <a:srgbClr val="008000"/>
                </a:solidFill>
                <a:latin typeface="Consolas" panose="020B0609020204030204" pitchFamily="49" charset="0"/>
              </a:rPr>
              <a:t>js</a:t>
            </a:r>
            <a:r>
              <a:rPr lang="de-DE" sz="1600" dirty="0">
                <a:solidFill>
                  <a:srgbClr val="008000"/>
                </a:solidFill>
                <a:latin typeface="Consolas" panose="020B0609020204030204" pitchFamily="49" charset="0"/>
              </a:rPr>
              <a:t>"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/&gt;</a:t>
            </a:r>
          </a:p>
          <a:p>
            <a:pPr algn="l"/>
            <a:r>
              <a:rPr lang="de-DE" sz="16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&lt;/</a:t>
            </a:r>
            <a:r>
              <a:rPr lang="de-DE" sz="1600" dirty="0" err="1">
                <a:solidFill>
                  <a:srgbClr val="000080"/>
                </a:solidFill>
                <a:latin typeface="Consolas" panose="020B0609020204030204" pitchFamily="49" charset="0"/>
              </a:rPr>
              <a:t>fileset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&gt;</a:t>
            </a:r>
          </a:p>
          <a:p>
            <a:pPr algn="l"/>
            <a:r>
              <a:rPr lang="de-DE" sz="16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&lt;</a:t>
            </a:r>
            <a:r>
              <a:rPr lang="de-DE" sz="1600" dirty="0" err="1">
                <a:solidFill>
                  <a:srgbClr val="000080"/>
                </a:solidFill>
                <a:latin typeface="Consolas" panose="020B0609020204030204" pitchFamily="49" charset="0"/>
              </a:rPr>
              <a:t>fileset</a:t>
            </a:r>
            <a:r>
              <a:rPr lang="de-DE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dir=</a:t>
            </a:r>
            <a:r>
              <a:rPr lang="de-DE" sz="1600" dirty="0">
                <a:solidFill>
                  <a:srgbClr val="008000"/>
                </a:solidFill>
                <a:latin typeface="Consolas" panose="020B0609020204030204" pitchFamily="49" charset="0"/>
              </a:rPr>
              <a:t>"web/</a:t>
            </a:r>
            <a:r>
              <a:rPr lang="de-DE" sz="1600" dirty="0" err="1">
                <a:solidFill>
                  <a:srgbClr val="008000"/>
                </a:solidFill>
                <a:latin typeface="Consolas" panose="020B0609020204030204" pitchFamily="49" charset="0"/>
              </a:rPr>
              <a:t>js</a:t>
            </a:r>
            <a:r>
              <a:rPr lang="de-DE" sz="1600" dirty="0">
                <a:solidFill>
                  <a:srgbClr val="008000"/>
                </a:solidFill>
                <a:latin typeface="Consolas" panose="020B0609020204030204" pitchFamily="49" charset="0"/>
              </a:rPr>
              <a:t>"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&gt;</a:t>
            </a:r>
          </a:p>
          <a:p>
            <a:pPr algn="l"/>
            <a:r>
              <a:rPr lang="de-DE" sz="16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&lt;</a:t>
            </a:r>
            <a:r>
              <a:rPr lang="de-DE" sz="1600" dirty="0" err="1">
                <a:solidFill>
                  <a:srgbClr val="000080"/>
                </a:solidFill>
                <a:latin typeface="Consolas" panose="020B0609020204030204" pitchFamily="49" charset="0"/>
              </a:rPr>
              <a:t>include</a:t>
            </a:r>
            <a:r>
              <a:rPr lang="de-DE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de-DE" sz="1600" dirty="0" err="1">
                <a:solidFill>
                  <a:srgbClr val="000080"/>
                </a:solidFill>
                <a:latin typeface="Consolas" panose="020B0609020204030204" pitchFamily="49" charset="0"/>
              </a:rPr>
              <a:t>name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=</a:t>
            </a:r>
            <a:r>
              <a:rPr lang="de-DE" sz="1600" dirty="0">
                <a:solidFill>
                  <a:srgbClr val="008000"/>
                </a:solidFill>
                <a:latin typeface="Consolas" panose="020B0609020204030204" pitchFamily="49" charset="0"/>
              </a:rPr>
              <a:t>"*.</a:t>
            </a:r>
            <a:r>
              <a:rPr lang="de-DE" sz="1600" dirty="0" err="1">
                <a:solidFill>
                  <a:srgbClr val="008000"/>
                </a:solidFill>
                <a:latin typeface="Consolas" panose="020B0609020204030204" pitchFamily="49" charset="0"/>
              </a:rPr>
              <a:t>js</a:t>
            </a:r>
            <a:r>
              <a:rPr lang="de-DE" sz="1600" dirty="0">
                <a:solidFill>
                  <a:srgbClr val="008000"/>
                </a:solidFill>
                <a:latin typeface="Consolas" panose="020B0609020204030204" pitchFamily="49" charset="0"/>
              </a:rPr>
              <a:t>"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/&gt;</a:t>
            </a:r>
          </a:p>
          <a:p>
            <a:pPr algn="l"/>
            <a:r>
              <a:rPr lang="de-DE" sz="16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&lt;/</a:t>
            </a:r>
            <a:r>
              <a:rPr lang="de-DE" sz="1600" dirty="0" err="1">
                <a:solidFill>
                  <a:srgbClr val="000080"/>
                </a:solidFill>
                <a:latin typeface="Consolas" panose="020B0609020204030204" pitchFamily="49" charset="0"/>
              </a:rPr>
              <a:t>fileset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&gt;</a:t>
            </a:r>
          </a:p>
          <a:p>
            <a:pPr algn="l"/>
            <a:r>
              <a:rPr lang="de-DE" sz="16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&lt;/</a:t>
            </a:r>
            <a:r>
              <a:rPr lang="de-DE" sz="1600" dirty="0" err="1">
                <a:solidFill>
                  <a:srgbClr val="000080"/>
                </a:solidFill>
                <a:latin typeface="Consolas" panose="020B0609020204030204" pitchFamily="49" charset="0"/>
              </a:rPr>
              <a:t>copy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&gt;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000080"/>
                </a:solidFill>
                <a:latin typeface="Consolas" panose="020B0609020204030204" pitchFamily="49" charset="0"/>
              </a:rPr>
              <a:t>&lt;copy</a:t>
            </a:r>
            <a:r>
              <a:rPr lang="en-US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000080"/>
                </a:solidFill>
                <a:latin typeface="Consolas" panose="020B0609020204030204" pitchFamily="49" charset="0"/>
              </a:rPr>
              <a:t>todir</a:t>
            </a:r>
            <a:r>
              <a:rPr lang="en-US" sz="1600" dirty="0">
                <a:solidFill>
                  <a:srgbClr val="000080"/>
                </a:solidFill>
                <a:latin typeface="Consolas" panose="020B0609020204030204" pitchFamily="49" charset="0"/>
              </a:rPr>
              <a:t>=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"${overlay}/</a:t>
            </a:r>
            <a:r>
              <a:rPr lang="en-US" sz="1600" dirty="0" err="1">
                <a:solidFill>
                  <a:srgbClr val="008000"/>
                </a:solidFill>
                <a:latin typeface="Consolas" panose="020B0609020204030204" pitchFamily="49" charset="0"/>
              </a:rPr>
              <a:t>ui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008000"/>
                </a:solidFill>
                <a:latin typeface="Consolas" panose="020B0609020204030204" pitchFamily="49" charset="0"/>
              </a:rPr>
              <a:t>css</a:t>
            </a:r>
            <a:r>
              <a:rPr lang="en-US" sz="1600" dirty="0">
                <a:solidFill>
                  <a:srgbClr val="008000"/>
                </a:solidFill>
                <a:latin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000080"/>
                </a:solidFill>
                <a:latin typeface="Consolas" panose="020B0609020204030204" pitchFamily="49" charset="0"/>
              </a:rPr>
              <a:t>&gt;</a:t>
            </a:r>
          </a:p>
          <a:p>
            <a:pPr algn="l"/>
            <a:r>
              <a:rPr lang="de-DE" sz="16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&lt;</a:t>
            </a:r>
            <a:r>
              <a:rPr lang="de-DE" sz="1600" dirty="0" err="1">
                <a:solidFill>
                  <a:srgbClr val="000080"/>
                </a:solidFill>
                <a:latin typeface="Consolas" panose="020B0609020204030204" pitchFamily="49" charset="0"/>
              </a:rPr>
              <a:t>fileset</a:t>
            </a:r>
            <a:r>
              <a:rPr lang="de-DE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dir=</a:t>
            </a:r>
            <a:r>
              <a:rPr lang="de-DE" sz="1600" dirty="0">
                <a:solidFill>
                  <a:srgbClr val="008000"/>
                </a:solidFill>
                <a:latin typeface="Consolas" panose="020B0609020204030204" pitchFamily="49" charset="0"/>
              </a:rPr>
              <a:t>"</a:t>
            </a:r>
            <a:r>
              <a:rPr lang="de-DE" sz="1600" dirty="0" err="1">
                <a:solidFill>
                  <a:srgbClr val="008000"/>
                </a:solidFill>
                <a:latin typeface="Consolas" panose="020B0609020204030204" pitchFamily="49" charset="0"/>
              </a:rPr>
              <a:t>src</a:t>
            </a:r>
            <a:r>
              <a:rPr lang="de-DE" sz="1600" dirty="0">
                <a:solidFill>
                  <a:srgbClr val="008000"/>
                </a:solidFill>
                <a:latin typeface="Consolas" panose="020B0609020204030204" pitchFamily="49" charset="0"/>
              </a:rPr>
              <a:t>-ui/dist"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&gt;</a:t>
            </a:r>
          </a:p>
          <a:p>
            <a:pPr algn="l"/>
            <a:r>
              <a:rPr lang="de-DE" sz="1600" dirty="0">
                <a:solidFill>
                  <a:srgbClr val="000000"/>
                </a:solidFill>
                <a:latin typeface="Consolas" panose="020B0609020204030204" pitchFamily="49" charset="0"/>
              </a:rPr>
              <a:t>        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&lt;</a:t>
            </a:r>
            <a:r>
              <a:rPr lang="de-DE" sz="1600" dirty="0" err="1">
                <a:solidFill>
                  <a:srgbClr val="000080"/>
                </a:solidFill>
                <a:latin typeface="Consolas" panose="020B0609020204030204" pitchFamily="49" charset="0"/>
              </a:rPr>
              <a:t>include</a:t>
            </a:r>
            <a:r>
              <a:rPr lang="de-DE" sz="160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de-DE" sz="1600" dirty="0" err="1">
                <a:solidFill>
                  <a:srgbClr val="000080"/>
                </a:solidFill>
                <a:latin typeface="Consolas" panose="020B0609020204030204" pitchFamily="49" charset="0"/>
              </a:rPr>
              <a:t>name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=</a:t>
            </a:r>
            <a:r>
              <a:rPr lang="de-DE" sz="1600" dirty="0">
                <a:solidFill>
                  <a:srgbClr val="008000"/>
                </a:solidFill>
                <a:latin typeface="Consolas" panose="020B0609020204030204" pitchFamily="49" charset="0"/>
              </a:rPr>
              <a:t>"*.</a:t>
            </a:r>
            <a:r>
              <a:rPr lang="de-DE" sz="1600" dirty="0" err="1">
                <a:solidFill>
                  <a:srgbClr val="008000"/>
                </a:solidFill>
                <a:latin typeface="Consolas" panose="020B0609020204030204" pitchFamily="49" charset="0"/>
              </a:rPr>
              <a:t>css</a:t>
            </a:r>
            <a:r>
              <a:rPr lang="de-DE" sz="1600" dirty="0">
                <a:solidFill>
                  <a:srgbClr val="008000"/>
                </a:solidFill>
                <a:latin typeface="Consolas" panose="020B0609020204030204" pitchFamily="49" charset="0"/>
              </a:rPr>
              <a:t>"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/&gt;</a:t>
            </a:r>
          </a:p>
          <a:p>
            <a:pPr algn="l"/>
            <a:r>
              <a:rPr lang="de-DE" sz="1600" dirty="0">
                <a:solidFill>
                  <a:srgbClr val="000000"/>
                </a:solidFill>
                <a:latin typeface="Consolas" panose="020B0609020204030204" pitchFamily="49" charset="0"/>
              </a:rPr>
              <a:t>      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&lt;/</a:t>
            </a:r>
            <a:r>
              <a:rPr lang="de-DE" sz="1600" dirty="0" err="1">
                <a:solidFill>
                  <a:srgbClr val="000080"/>
                </a:solidFill>
                <a:latin typeface="Consolas" panose="020B0609020204030204" pitchFamily="49" charset="0"/>
              </a:rPr>
              <a:t>fileset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&gt;</a:t>
            </a:r>
          </a:p>
          <a:p>
            <a:pPr algn="l"/>
            <a:r>
              <a:rPr lang="de-DE" sz="1600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&lt;/</a:t>
            </a:r>
            <a:r>
              <a:rPr lang="de-DE" sz="1600" dirty="0" err="1">
                <a:solidFill>
                  <a:srgbClr val="000080"/>
                </a:solidFill>
                <a:latin typeface="Consolas" panose="020B0609020204030204" pitchFamily="49" charset="0"/>
              </a:rPr>
              <a:t>copy</a:t>
            </a:r>
            <a:r>
              <a:rPr lang="de-DE" sz="1600" dirty="0">
                <a:solidFill>
                  <a:srgbClr val="000080"/>
                </a:solidFill>
                <a:latin typeface="Consolas" panose="020B0609020204030204" pitchFamily="49" charset="0"/>
              </a:rPr>
              <a:t>&gt;</a:t>
            </a:r>
            <a:endParaRPr lang="en-US" sz="1600" dirty="0">
              <a:solidFill>
                <a:srgbClr val="000080"/>
              </a:solidFill>
              <a:latin typeface="Consolas" panose="020B0609020204030204" pitchFamily="49" charset="0"/>
            </a:endParaRPr>
          </a:p>
          <a:p>
            <a:pPr algn="l"/>
            <a:r>
              <a:rPr lang="en-US" sz="1600" dirty="0">
                <a:solidFill>
                  <a:srgbClr val="000080"/>
                </a:solidFill>
                <a:latin typeface="Consolas" panose="020B0609020204030204" pitchFamily="49" charset="0"/>
              </a:rPr>
              <a:t>&lt;/target&gt;</a:t>
            </a:r>
          </a:p>
        </p:txBody>
      </p:sp>
    </p:spTree>
    <p:extLst>
      <p:ext uri="{BB962C8B-B14F-4D97-AF65-F5344CB8AC3E}">
        <p14:creationId xmlns:p14="http://schemas.microsoft.com/office/powerpoint/2010/main" val="2081084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E5C196-B66E-D66F-0247-C8F2F199B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Folder </a:t>
            </a:r>
            <a:r>
              <a:rPr lang="en-GB" dirty="0"/>
              <a:t>Structure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258349F-8131-6ABD-046B-7B646C1AA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41987"/>
            <a:ext cx="3894086" cy="495088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2BAD280-9896-68D3-728F-D8A94438F936}"/>
              </a:ext>
            </a:extLst>
          </p:cNvPr>
          <p:cNvSpPr txBox="1"/>
          <p:nvPr/>
        </p:nvSpPr>
        <p:spPr>
          <a:xfrm>
            <a:off x="1361658" y="1480125"/>
            <a:ext cx="2315817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Java Implementation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RESTful Resources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11E0CB8-B157-E0EE-9E16-9E511C538E72}"/>
              </a:ext>
            </a:extLst>
          </p:cNvPr>
          <p:cNvSpPr txBox="1"/>
          <p:nvPr/>
        </p:nvSpPr>
        <p:spPr>
          <a:xfrm>
            <a:off x="1361656" y="3260784"/>
            <a:ext cx="2315817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SailPoint </a:t>
            </a:r>
            <a:r>
              <a:rPr lang="en-GB" dirty="0">
                <a:solidFill>
                  <a:schemeClr val="bg1"/>
                </a:solidFill>
              </a:rPr>
              <a:t>objects to be imported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57F7472-D8CD-A0D7-58B0-A5CE8E31CA20}"/>
              </a:ext>
            </a:extLst>
          </p:cNvPr>
          <p:cNvSpPr txBox="1"/>
          <p:nvPr/>
        </p:nvSpPr>
        <p:spPr>
          <a:xfrm>
            <a:off x="1361657" y="2582166"/>
            <a:ext cx="2315817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Database </a:t>
            </a:r>
            <a:r>
              <a:rPr lang="en-GB" dirty="0">
                <a:solidFill>
                  <a:schemeClr val="bg1"/>
                </a:solidFill>
              </a:rPr>
              <a:t>scripts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0BE4F65-6B4E-38E9-1516-713A5A2C8BC1}"/>
              </a:ext>
            </a:extLst>
          </p:cNvPr>
          <p:cNvSpPr txBox="1"/>
          <p:nvPr/>
        </p:nvSpPr>
        <p:spPr>
          <a:xfrm>
            <a:off x="1361655" y="4152262"/>
            <a:ext cx="2315817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Angular </a:t>
            </a:r>
            <a:r>
              <a:rPr lang="en-GB" dirty="0">
                <a:solidFill>
                  <a:schemeClr val="bg1"/>
                </a:solidFill>
              </a:rPr>
              <a:t>project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5786D0B-B6B8-E985-97BE-A2B87A9D81D5}"/>
              </a:ext>
            </a:extLst>
          </p:cNvPr>
          <p:cNvSpPr txBox="1"/>
          <p:nvPr/>
        </p:nvSpPr>
        <p:spPr>
          <a:xfrm>
            <a:off x="1361653" y="5193209"/>
            <a:ext cx="2315817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Manifest </a:t>
            </a:r>
            <a:r>
              <a:rPr lang="en-GB" dirty="0">
                <a:solidFill>
                  <a:schemeClr val="bg1"/>
                </a:solidFill>
              </a:rPr>
              <a:t>file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27CF51D-882F-0DD5-E2FB-23B41CDD0160}"/>
              </a:ext>
            </a:extLst>
          </p:cNvPr>
          <p:cNvSpPr txBox="1"/>
          <p:nvPr/>
        </p:nvSpPr>
        <p:spPr>
          <a:xfrm>
            <a:off x="1361654" y="5784874"/>
            <a:ext cx="2315817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Full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</a:rPr>
              <a:t>page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</a:rPr>
              <a:t>xhtml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4F2F306-F64C-6A73-E122-E9B7B40FBA7C}"/>
              </a:ext>
            </a:extLst>
          </p:cNvPr>
          <p:cNvSpPr txBox="1"/>
          <p:nvPr/>
        </p:nvSpPr>
        <p:spPr>
          <a:xfrm>
            <a:off x="1361652" y="4669816"/>
            <a:ext cx="2315817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JavaScript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</a:rPr>
              <a:t>Snippets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E88A44F3-BFA6-0CF9-5943-D1B07C0A4727}"/>
              </a:ext>
            </a:extLst>
          </p:cNvPr>
          <p:cNvCxnSpPr>
            <a:stCxn id="6" idx="3"/>
          </p:cNvCxnSpPr>
          <p:nvPr/>
        </p:nvCxnSpPr>
        <p:spPr>
          <a:xfrm flipV="1">
            <a:off x="3677475" y="1803290"/>
            <a:ext cx="2763082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1218067F-A873-3D2F-2DBD-14FEC1556F6A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3677474" y="2766832"/>
            <a:ext cx="2763083" cy="9602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B519BAC9-FC5A-73B7-345C-4F7D109BBDB5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3677473" y="3583950"/>
            <a:ext cx="2763084" cy="3103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C378837A-2B09-3CFA-C172-388D7D17BD44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3677472" y="4336928"/>
            <a:ext cx="2763085" cy="2051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F5AF89AC-8B7A-EBDC-F045-3057AD04650D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3677469" y="4854482"/>
            <a:ext cx="2912174" cy="733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F5F426E8-B857-62F4-8FC6-BADC0AAA4584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677470" y="5377875"/>
            <a:ext cx="2991687" cy="3749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9FD5AD9D-ECCE-33C0-D340-E4E0BE4DAAC3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3677471" y="5969540"/>
            <a:ext cx="299168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748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847AED-5134-5349-B17B-8C8ADBDB6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9D2152-1C30-894C-9781-951D3C9748DF}" type="slidenum">
              <a:rPr kumimoji="0" lang="en-US" sz="700" b="1" i="0" u="none" strike="noStrike" kern="1200" cap="none" spc="0" normalizeH="0" baseline="0" noProof="0" smtClean="0">
                <a:ln>
                  <a:noFill/>
                </a:ln>
                <a:solidFill>
                  <a:srgbClr val="0033A1"/>
                </a:solidFill>
                <a:effectLst/>
                <a:uLnTx/>
                <a:uFillTx/>
                <a:latin typeface="Poppins SemiBold" pitchFamily="2" charset="77"/>
                <a:ea typeface="+mn-ea"/>
                <a:cs typeface="Poppins SemiBold" pitchFamily="2" charset="77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700" b="1" i="0" u="none" strike="noStrike" kern="1200" cap="none" spc="0" normalizeH="0" baseline="0" noProof="0">
              <a:ln>
                <a:noFill/>
              </a:ln>
              <a:solidFill>
                <a:srgbClr val="0033A1"/>
              </a:solidFill>
              <a:effectLst/>
              <a:uLnTx/>
              <a:uFillTx/>
              <a:latin typeface="Poppins SemiBold" pitchFamily="2" charset="77"/>
              <a:ea typeface="+mn-ea"/>
              <a:cs typeface="Poppins SemiBold" pitchFamily="2" charset="77"/>
            </a:endParaRP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7D26FA38-BB08-1B49-9D5B-30D23294D5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00" b="0" i="0" u="none" strike="noStrike" kern="1200" cap="none" spc="0" normalizeH="0" baseline="0" noProof="0">
                <a:ln>
                  <a:noFill/>
                </a:ln>
                <a:solidFill>
                  <a:srgbClr val="415364">
                    <a:lumMod val="40000"/>
                    <a:lumOff val="60000"/>
                  </a:srgbClr>
                </a:solidFill>
                <a:effectLst/>
                <a:uLnTx/>
                <a:uFillTx/>
                <a:latin typeface="Poppins" pitchFamily="2" charset="77"/>
                <a:ea typeface="ＭＳ Ｐゴシック" panose="020B0600070205080204" pitchFamily="34" charset="-128"/>
                <a:cs typeface="Poppins" pitchFamily="2" charset="77"/>
              </a:rPr>
              <a:t>© 2023 SailPoint Technologies, Inc. All rights reserved.</a:t>
            </a:r>
            <a:endParaRPr kumimoji="0" lang="en-US" altLang="en-US" sz="700" b="0" i="0" u="none" strike="noStrike" kern="1200" cap="none" spc="0" normalizeH="0" baseline="0" noProof="0" dirty="0">
              <a:ln>
                <a:noFill/>
              </a:ln>
              <a:solidFill>
                <a:srgbClr val="415364">
                  <a:lumMod val="40000"/>
                  <a:lumOff val="60000"/>
                </a:srgbClr>
              </a:solidFill>
              <a:effectLst/>
              <a:uLnTx/>
              <a:uFillTx/>
              <a:latin typeface="Poppins" pitchFamily="2" charset="77"/>
              <a:ea typeface="ＭＳ Ｐゴシック" panose="020B0600070205080204" pitchFamily="34" charset="-128"/>
              <a:cs typeface="Poppins" pitchFamily="2" charset="77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B66CA99-5D41-1842-A2AB-0988394AC4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KOGIT </a:t>
            </a:r>
            <a:r>
              <a:rPr lang="de-DE" dirty="0" err="1"/>
              <a:t>Org</a:t>
            </a:r>
            <a:r>
              <a:rPr lang="de-DE" dirty="0"/>
              <a:t>-Chart Plugin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119CF81-6214-D34F-88A4-A850CD0A1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Angular/Typescript with Plugin Development</a:t>
            </a:r>
          </a:p>
        </p:txBody>
      </p:sp>
    </p:spTree>
    <p:extLst>
      <p:ext uri="{BB962C8B-B14F-4D97-AF65-F5344CB8AC3E}">
        <p14:creationId xmlns:p14="http://schemas.microsoft.com/office/powerpoint/2010/main" val="3623881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91B72F-ED42-4849-AE96-D0FE1E28E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DC2622-0262-BA49-B77B-D5F38B1E916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/>
              <a:t>© 2023 SailPoint Technologies, Inc. All rights reserved.</a:t>
            </a:r>
            <a:endParaRPr lang="en-US" alt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F4048EA-CA1D-4542-89D2-273A31DCE06E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8121175" y="3310843"/>
            <a:ext cx="3715224" cy="2961564"/>
          </a:xfrm>
        </p:spPr>
        <p:txBody>
          <a:bodyPr/>
          <a:lstStyle/>
          <a:p>
            <a:r>
              <a:rPr lang="en-GB" dirty="0"/>
              <a:t>Integrate Angular frontend with </a:t>
            </a:r>
            <a:r>
              <a:rPr lang="en-GB" dirty="0" err="1"/>
              <a:t>PluginHelper</a:t>
            </a:r>
            <a:r>
              <a:rPr lang="en-GB" dirty="0"/>
              <a:t> and build with SailPoint </a:t>
            </a:r>
            <a:r>
              <a:rPr lang="en-GB" dirty="0" err="1"/>
              <a:t>IdentityIQ</a:t>
            </a:r>
            <a:r>
              <a:rPr lang="en-GB" dirty="0"/>
              <a:t> Plugin Framework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23E54C1-27AD-5942-88F6-9B2D16ACD122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121175" y="2214428"/>
            <a:ext cx="3715224" cy="823912"/>
          </a:xfrm>
        </p:spPr>
        <p:txBody>
          <a:bodyPr/>
          <a:lstStyle/>
          <a:p>
            <a:r>
              <a:rPr lang="en-US" dirty="0"/>
              <a:t>Angular Frontend in Plugin Framework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7974FA-5C16-7A43-B160-F2520154F9D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236491" y="3310843"/>
            <a:ext cx="3715224" cy="2961564"/>
          </a:xfrm>
        </p:spPr>
        <p:txBody>
          <a:bodyPr/>
          <a:lstStyle/>
          <a:p>
            <a:r>
              <a:rPr lang="en-GB" dirty="0"/>
              <a:t>Utilize Angular modules in frontend development: Angular Material, Angular HTTP and d3-org-chart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A399E4-3DA2-7A45-A856-B38AF481DDF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211092" y="2214428"/>
            <a:ext cx="3715224" cy="823912"/>
          </a:xfrm>
        </p:spPr>
        <p:txBody>
          <a:bodyPr/>
          <a:lstStyle/>
          <a:p>
            <a:r>
              <a:rPr lang="en-US" dirty="0"/>
              <a:t>Utilize Angular Modules and 3rd libraries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5D0C9-5785-B241-BE84-26D206325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9104" y="3310843"/>
            <a:ext cx="3715224" cy="2524331"/>
          </a:xfrm>
        </p:spPr>
        <p:txBody>
          <a:bodyPr/>
          <a:lstStyle/>
          <a:p>
            <a:r>
              <a:rPr lang="en-GB" dirty="0"/>
              <a:t>Able to build a single-page web application with Angular Framework and TypeScript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F12E6C-8379-DF48-B471-C94198E5D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6400" y="2214428"/>
            <a:ext cx="3715224" cy="823912"/>
          </a:xfrm>
        </p:spPr>
        <p:txBody>
          <a:bodyPr>
            <a:normAutofit/>
          </a:bodyPr>
          <a:lstStyle/>
          <a:p>
            <a:r>
              <a:rPr lang="en-US" dirty="0"/>
              <a:t>Single page  web application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D83E916-32D4-C543-BAF1-48592FA21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will you achieve in this session</a:t>
            </a:r>
            <a:endParaRPr lang="en-US" dirty="0"/>
          </a:p>
        </p:txBody>
      </p:sp>
      <p:pic>
        <p:nvPicPr>
          <p:cNvPr id="11" name="Graphic 16" descr="Big Data">
            <a:extLst>
              <a:ext uri="{FF2B5EF4-FFF2-40B4-BE49-F238E27FC236}">
                <a16:creationId xmlns:a16="http://schemas.microsoft.com/office/drawing/2014/main" id="{A14D83E2-86D0-C574-9001-A74C187DB8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4816" y="1519515"/>
            <a:ext cx="720000" cy="720000"/>
          </a:xfrm>
          <a:prstGeom prst="rect">
            <a:avLst/>
          </a:prstGeom>
        </p:spPr>
      </p:pic>
      <p:pic>
        <p:nvPicPr>
          <p:cNvPr id="12" name="Graphic 56" descr="Identity Talks&#10;">
            <a:extLst>
              <a:ext uri="{FF2B5EF4-FFF2-40B4-BE49-F238E27FC236}">
                <a16:creationId xmlns:a16="http://schemas.microsoft.com/office/drawing/2014/main" id="{940B70BF-860B-A860-9B88-7BFB3749FC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32050" y="1519515"/>
            <a:ext cx="720000" cy="720000"/>
          </a:xfrm>
          <a:prstGeom prst="rect">
            <a:avLst/>
          </a:prstGeom>
        </p:spPr>
      </p:pic>
      <p:pic>
        <p:nvPicPr>
          <p:cNvPr id="13" name="Graphic 68" descr="Mergers and Acquisitions&#10;">
            <a:extLst>
              <a:ext uri="{FF2B5EF4-FFF2-40B4-BE49-F238E27FC236}">
                <a16:creationId xmlns:a16="http://schemas.microsoft.com/office/drawing/2014/main" id="{CACA4438-F864-2EF4-A052-3ED59CA981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69832" y="1519515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15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D55F36-846C-044E-8F97-EF500A1A7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2F7190-EE1D-4B4E-9393-369B9ADF1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0338C-B678-784E-B846-D4A5E0F7B7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13ADC894-EC4D-CA48-B5A2-D445BD6AC6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932214"/>
              </p:ext>
            </p:extLst>
          </p:nvPr>
        </p:nvGraphicFramePr>
        <p:xfrm>
          <a:off x="4449170" y="1351128"/>
          <a:ext cx="6591868" cy="32122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91868">
                  <a:extLst>
                    <a:ext uri="{9D8B030D-6E8A-4147-A177-3AD203B41FA5}">
                      <a16:colId xmlns:a16="http://schemas.microsoft.com/office/drawing/2014/main" val="3482971295"/>
                    </a:ext>
                  </a:extLst>
                </a:gridCol>
              </a:tblGrid>
              <a:tr h="512785">
                <a:tc>
                  <a:txBody>
                    <a:bodyPr/>
                    <a:lstStyle/>
                    <a:p>
                      <a:r>
                        <a:rPr lang="en-US" b="1" i="0" dirty="0">
                          <a:solidFill>
                            <a:schemeClr val="accent6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Introduction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2457309"/>
                  </a:ext>
                </a:extLst>
              </a:tr>
              <a:tr h="512785">
                <a:tc>
                  <a:txBody>
                    <a:bodyPr/>
                    <a:lstStyle/>
                    <a:p>
                      <a:r>
                        <a:rPr lang="en-US" b="1" i="0" dirty="0">
                          <a:solidFill>
                            <a:schemeClr val="accent6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IDE Setup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30014241"/>
                  </a:ext>
                </a:extLst>
              </a:tr>
              <a:tr h="515548">
                <a:tc>
                  <a:txBody>
                    <a:bodyPr/>
                    <a:lstStyle/>
                    <a:p>
                      <a:r>
                        <a:rPr lang="en-US" b="1" i="0" dirty="0">
                          <a:solidFill>
                            <a:schemeClr val="accent6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Integrate Angular/Typescript with </a:t>
                      </a:r>
                      <a:r>
                        <a:rPr lang="en-US" b="1" i="0" dirty="0" err="1">
                          <a:solidFill>
                            <a:schemeClr val="accent6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IdentityIQ</a:t>
                      </a:r>
                      <a:r>
                        <a:rPr lang="en-US" b="1" i="0" dirty="0">
                          <a:solidFill>
                            <a:schemeClr val="accent6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 Plugin Development (KOGIT Org-Chart Plugin)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2718128"/>
                  </a:ext>
                </a:extLst>
              </a:tr>
              <a:tr h="515548">
                <a:tc>
                  <a:txBody>
                    <a:bodyPr/>
                    <a:lstStyle/>
                    <a:p>
                      <a:r>
                        <a:rPr lang="en-US" b="1" i="0" dirty="0">
                          <a:solidFill>
                            <a:schemeClr val="accent6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Demo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76531433"/>
                  </a:ext>
                </a:extLst>
              </a:tr>
              <a:tr h="515548">
                <a:tc>
                  <a:txBody>
                    <a:bodyPr/>
                    <a:lstStyle/>
                    <a:p>
                      <a:r>
                        <a:rPr lang="en-US" b="1" i="0" dirty="0">
                          <a:solidFill>
                            <a:schemeClr val="accent6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References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5622095"/>
                  </a:ext>
                </a:extLst>
              </a:tr>
              <a:tr h="515548">
                <a:tc>
                  <a:txBody>
                    <a:bodyPr/>
                    <a:lstStyle/>
                    <a:p>
                      <a:r>
                        <a:rPr lang="en-US" b="1" i="0" dirty="0">
                          <a:solidFill>
                            <a:schemeClr val="accent6"/>
                          </a:solidFill>
                          <a:latin typeface="Poppins SemiBold" pitchFamily="2" charset="77"/>
                          <a:cs typeface="Poppins SemiBold" pitchFamily="2" charset="77"/>
                        </a:rPr>
                        <a:t>FAQ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451743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1985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3B4F1-F113-E344-B504-0596A0488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B8DB4FC-7024-2643-80F9-43DE609613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60E59-50FA-2B4B-802B-A866297F17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Angular is 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an open-source, JavaScript framework written in TypeScript, </a:t>
            </a:r>
            <a:r>
              <a:rPr lang="en-US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its primary purpose is to develop single-page applications.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9FCC57-5E32-5C43-B0DC-7C810B89C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Angular &amp; TypeScript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222B711-4EB4-1636-472D-F42F2E796B26}"/>
              </a:ext>
            </a:extLst>
          </p:cNvPr>
          <p:cNvSpPr txBox="1">
            <a:spLocks/>
          </p:cNvSpPr>
          <p:nvPr/>
        </p:nvSpPr>
        <p:spPr>
          <a:xfrm>
            <a:off x="6795446" y="2265529"/>
            <a:ext cx="4386240" cy="3179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Poppins" pitchFamily="2" charset="77"/>
                <a:ea typeface="+mn-ea"/>
                <a:cs typeface="Poppins" pitchFamily="2" charset="77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TypeScript </a:t>
            </a:r>
            <a:r>
              <a:rPr lang="en-US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extends JavaScript and improves the developer experience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. It is a strict syntactical superset of JavaScript and adds optional static typing to the language.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B542569-7DD4-27A0-0235-54268BC96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356" y="4245597"/>
            <a:ext cx="1426198" cy="1426198"/>
          </a:xfrm>
          <a:prstGeom prst="rect">
            <a:avLst/>
          </a:prstGeom>
        </p:spPr>
      </p:pic>
      <p:pic>
        <p:nvPicPr>
          <p:cNvPr id="7" name="Picture 2" descr="Image result for Typescript">
            <a:extLst>
              <a:ext uri="{FF2B5EF4-FFF2-40B4-BE49-F238E27FC236}">
                <a16:creationId xmlns:a16="http://schemas.microsoft.com/office/drawing/2014/main" id="{773BFAF6-4F0E-3892-E380-C44068078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232" y="4313065"/>
            <a:ext cx="1291262" cy="129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789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DF00A6-1CC8-B014-797F-8F626170F1D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Visualize Organization Hierarchy in Org-Chart graphical 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Why use Org-Chart in IdentityIQ instead of HCM Tools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dirty="0" err="1"/>
              <a:t>IdentityIQ</a:t>
            </a:r>
            <a:r>
              <a:rPr lang="en-GB" dirty="0"/>
              <a:t> has not only HR Data, but also non-HR data, for example, contractors, shared/technical identities, workgroups.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Better visualization in terms of reporting, analysis and monitoring instead of csv or excel format.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5EDE4AD-B6DA-5199-93D6-74FA04964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KOGIT Org-Chart Plugin</a:t>
            </a:r>
          </a:p>
        </p:txBody>
      </p:sp>
    </p:spTree>
    <p:extLst>
      <p:ext uri="{BB962C8B-B14F-4D97-AF65-F5344CB8AC3E}">
        <p14:creationId xmlns:p14="http://schemas.microsoft.com/office/powerpoint/2010/main" val="3304747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4D68E38-E9D4-C4B2-8E19-93993127E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The Org-Chart hierarchy is based on the Manager(Owner for workgroup) attribute on each Identity.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02124"/>
                </a:solidFill>
                <a:latin typeface="arial" panose="020B0604020202020204" pitchFamily="34" charset="0"/>
              </a:rPr>
              <a:t>Configurable color code for each identity type (e.g., employee, contractor, workgroup, partner).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>
                <a:solidFill>
                  <a:srgbClr val="202124"/>
                </a:solidFill>
                <a:latin typeface="arial" panose="020B0604020202020204" pitchFamily="34" charset="0"/>
              </a:rPr>
              <a:t>Change Org-Chart </a:t>
            </a:r>
            <a:r>
              <a:rPr lang="en-GB" sz="1800" dirty="0">
                <a:solidFill>
                  <a:srgbClr val="202124"/>
                </a:solidFill>
                <a:latin typeface="arial" panose="020B0604020202020204" pitchFamily="34" charset="0"/>
              </a:rPr>
              <a:t>display</a:t>
            </a:r>
            <a:r>
              <a:rPr lang="de-DE" sz="1800" dirty="0">
                <a:solidFill>
                  <a:srgbClr val="202124"/>
                </a:solidFill>
                <a:latin typeface="arial" panose="020B0604020202020204" pitchFamily="34" charset="0"/>
              </a:rPr>
              <a:t>: Compact, Swap </a:t>
            </a:r>
            <a:r>
              <a:rPr lang="en-GB" sz="1800" dirty="0">
                <a:solidFill>
                  <a:srgbClr val="202124"/>
                </a:solidFill>
                <a:latin typeface="arial" panose="020B0604020202020204" pitchFamily="34" charset="0"/>
              </a:rPr>
              <a:t>Direction</a:t>
            </a:r>
            <a:r>
              <a:rPr lang="de-DE" sz="1800" dirty="0">
                <a:solidFill>
                  <a:srgbClr val="202124"/>
                </a:solidFill>
                <a:latin typeface="arial" panose="020B0604020202020204" pitchFamily="34" charset="0"/>
              </a:rPr>
              <a:t>, </a:t>
            </a:r>
            <a:r>
              <a:rPr lang="en-GB" sz="1800" dirty="0">
                <a:solidFill>
                  <a:srgbClr val="202124"/>
                </a:solidFill>
                <a:latin typeface="arial" panose="020B0604020202020204" pitchFamily="34" charset="0"/>
              </a:rPr>
              <a:t>Collapse</a:t>
            </a:r>
            <a:r>
              <a:rPr lang="de-DE" sz="1800" dirty="0">
                <a:solidFill>
                  <a:srgbClr val="202124"/>
                </a:solidFill>
                <a:latin typeface="arial" panose="020B0604020202020204" pitchFamily="34" charset="0"/>
              </a:rPr>
              <a:t>/</a:t>
            </a:r>
            <a:r>
              <a:rPr lang="en-GB" sz="1800" dirty="0">
                <a:solidFill>
                  <a:srgbClr val="202124"/>
                </a:solidFill>
                <a:latin typeface="arial" panose="020B0604020202020204" pitchFamily="34" charset="0"/>
              </a:rPr>
              <a:t>Expand</a:t>
            </a:r>
            <a:r>
              <a:rPr lang="de-DE" sz="1800" dirty="0">
                <a:solidFill>
                  <a:srgbClr val="202124"/>
                </a:solidFill>
                <a:latin typeface="arial" panose="020B0604020202020204" pitchFamily="34" charset="0"/>
              </a:rPr>
              <a:t>.</a:t>
            </a:r>
            <a:endParaRPr lang="de-DE" sz="1800" dirty="0"/>
          </a:p>
          <a:p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C0D8972-59C1-2869-546A-5C0053B34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Org Chart Plugin Features</a:t>
            </a:r>
          </a:p>
        </p:txBody>
      </p:sp>
      <p:pic>
        <p:nvPicPr>
          <p:cNvPr id="8" name="Bildplatzhalter 7">
            <a:extLst>
              <a:ext uri="{FF2B5EF4-FFF2-40B4-BE49-F238E27FC236}">
                <a16:creationId xmlns:a16="http://schemas.microsoft.com/office/drawing/2014/main" id="{DC0C027B-6F67-C8D2-EC99-3853F691386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468" b="2468"/>
          <a:stretch/>
        </p:blipFill>
        <p:spPr/>
      </p:pic>
    </p:spTree>
    <p:extLst>
      <p:ext uri="{BB962C8B-B14F-4D97-AF65-F5344CB8AC3E}">
        <p14:creationId xmlns:p14="http://schemas.microsoft.com/office/powerpoint/2010/main" val="17805239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11C566F7-D35F-E32F-E179-FCCEF86D0F7B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7" r="1540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81488E-AA76-724D-7B08-24BAC149E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de-DE" sz="2000" dirty="0">
                <a:hlinkClick r:id="rId4"/>
              </a:rPr>
              <a:t>https://github.com/bumbeishvili/org-chart</a:t>
            </a:r>
            <a:endParaRPr lang="de-DE" sz="2000" dirty="0"/>
          </a:p>
          <a:p>
            <a:r>
              <a:rPr lang="en-US" sz="2000" dirty="0"/>
              <a:t>Highly customizable d3 org chart. Integrations available for Angular, React, Vue.</a:t>
            </a:r>
          </a:p>
          <a:p>
            <a:r>
              <a:rPr lang="en-US" sz="2000" dirty="0"/>
              <a:t>The idea is to reuse a 3rd party frontend library for Plugin development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798393-5839-B077-6841-CC134F3A9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/>
              <a:t>D3-Org-Chart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9839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06749AE0-1F0B-CF89-B887-4FAAA6B2FFE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494" b="1494"/>
          <a:stretch/>
        </p:blipFill>
        <p:spPr/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A076DE1-2D82-ADD9-1474-3781E133A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The D3-Org-Chart library can only support a single root tree.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Every parentId value must exists in the library data set.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Here we use IdentityIQ internal </a:t>
            </a:r>
            <a:r>
              <a:rPr lang="en-GB" sz="1800" dirty="0" err="1"/>
              <a:t>uuid</a:t>
            </a:r>
            <a:r>
              <a:rPr lang="en-GB" sz="1800" dirty="0"/>
              <a:t> as the unique identifier in the D3-Org-Chart.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Additional attributes such as department, job title, email are configurable in the Plugin Setting.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800189-75E1-8E8D-89BA-415029DD8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D3-Org-Chart: </a:t>
            </a:r>
            <a:br>
              <a:rPr lang="de-DE" sz="3200" dirty="0"/>
            </a:br>
            <a:r>
              <a:rPr lang="de-DE" sz="3200" dirty="0"/>
              <a:t>Data Model</a:t>
            </a:r>
            <a:endParaRPr lang="en-GB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1A8C42C-7186-143D-C35F-2B2CE47B585C}"/>
              </a:ext>
            </a:extLst>
          </p:cNvPr>
          <p:cNvSpPr/>
          <p:nvPr/>
        </p:nvSpPr>
        <p:spPr>
          <a:xfrm>
            <a:off x="5625547" y="4850296"/>
            <a:ext cx="5178288" cy="2683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847908D-D554-D97D-F8F1-04B73CBF5CC0}"/>
              </a:ext>
            </a:extLst>
          </p:cNvPr>
          <p:cNvSpPr/>
          <p:nvPr/>
        </p:nvSpPr>
        <p:spPr>
          <a:xfrm>
            <a:off x="5685180" y="2310296"/>
            <a:ext cx="5854149" cy="2683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4218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10BDB0-8DA1-4CD9-CC0D-62C1D1088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REST Endpoint</a:t>
            </a:r>
            <a:br>
              <a:rPr lang="en-GB" dirty="0"/>
            </a:br>
            <a:r>
              <a:rPr lang="en-GB" dirty="0" err="1"/>
              <a:t>IdentityResource</a:t>
            </a:r>
            <a:endParaRPr lang="en-GB" dirty="0"/>
          </a:p>
        </p:txBody>
      </p:sp>
      <p:pic>
        <p:nvPicPr>
          <p:cNvPr id="6" name="Inhaltsplatzhalter 7">
            <a:extLst>
              <a:ext uri="{FF2B5EF4-FFF2-40B4-BE49-F238E27FC236}">
                <a16:creationId xmlns:a16="http://schemas.microsoft.com/office/drawing/2014/main" id="{185F1C3D-E859-F257-B8E7-B6989893F4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2055" y="1086132"/>
            <a:ext cx="6535478" cy="4480948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A9DA8DF-07CD-60ED-4DB3-034B44AAB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0163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Path: &lt;SAILPOINT_CONTEXT&gt;/plugin/rest/</a:t>
            </a:r>
            <a:r>
              <a:rPr lang="en-GB" dirty="0" err="1"/>
              <a:t>iiqorgchartplugindemo</a:t>
            </a:r>
            <a:r>
              <a:rPr lang="en-GB" dirty="0"/>
              <a:t>/</a:t>
            </a:r>
            <a:r>
              <a:rPr lang="en-GB" dirty="0" err="1"/>
              <a:t>orgchart</a:t>
            </a:r>
            <a:r>
              <a:rPr lang="en-GB" dirty="0"/>
              <a:t>/{id}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Method: 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SPRight</a:t>
            </a:r>
            <a:r>
              <a:rPr lang="en-GB" dirty="0"/>
              <a:t>: None</a:t>
            </a:r>
          </a:p>
        </p:txBody>
      </p:sp>
      <p:pic>
        <p:nvPicPr>
          <p:cNvPr id="5" name="Inhaltsplatzhalter 9">
            <a:extLst>
              <a:ext uri="{FF2B5EF4-FFF2-40B4-BE49-F238E27FC236}">
                <a16:creationId xmlns:a16="http://schemas.microsoft.com/office/drawing/2014/main" id="{8440298D-80AE-8863-E326-FF8178287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801" y="4141019"/>
            <a:ext cx="4029805" cy="932769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86B4F8A6-01C2-C8A6-F2C4-5C9CD9FA246F}"/>
              </a:ext>
            </a:extLst>
          </p:cNvPr>
          <p:cNvSpPr/>
          <p:nvPr/>
        </p:nvSpPr>
        <p:spPr>
          <a:xfrm>
            <a:off x="6105939" y="2979428"/>
            <a:ext cx="3289852" cy="1590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98CFB5A-183B-1165-85D1-A1EDB26F5BF9}"/>
              </a:ext>
            </a:extLst>
          </p:cNvPr>
          <p:cNvSpPr/>
          <p:nvPr/>
        </p:nvSpPr>
        <p:spPr>
          <a:xfrm>
            <a:off x="5579165" y="1681097"/>
            <a:ext cx="2521226" cy="4075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6A68E6F-9F9B-C9C4-B601-51F7306ED6F1}"/>
              </a:ext>
            </a:extLst>
          </p:cNvPr>
          <p:cNvSpPr/>
          <p:nvPr/>
        </p:nvSpPr>
        <p:spPr>
          <a:xfrm>
            <a:off x="5242055" y="1086132"/>
            <a:ext cx="2122073" cy="3329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5037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AB8D631-D4DA-5492-38B9-1E41468CA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IdentityService Class</a:t>
            </a:r>
            <a:r>
              <a:rPr lang="de-DE" dirty="0"/>
              <a:t>: Outline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1B863BDA-0C0A-CC32-3C65-71068E83E5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82154" y="792163"/>
            <a:ext cx="4655279" cy="5068887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7005A48-54DC-4842-281B-E65666F81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This class is mainly used to retrieve the identities which selected to be display in the Org Chart. </a:t>
            </a:r>
          </a:p>
          <a:p>
            <a:r>
              <a:rPr lang="en-GB" sz="2000" dirty="0"/>
              <a:t>The public method getTreeNodes() is the main function within this class. </a:t>
            </a:r>
          </a:p>
        </p:txBody>
      </p:sp>
    </p:spTree>
    <p:extLst>
      <p:ext uri="{BB962C8B-B14F-4D97-AF65-F5344CB8AC3E}">
        <p14:creationId xmlns:p14="http://schemas.microsoft.com/office/powerpoint/2010/main" val="1362913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AB8D631-D4DA-5492-38B9-1E41468CA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IdentityService Class: Outline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33A87626-A3C2-59D5-E085-EA2DA8B40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824126"/>
            <a:ext cx="6653212" cy="5004961"/>
          </a:xfr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7005A48-54DC-4842-281B-E65666F81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The below functions are used to support the public function getTreeNodes: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getParents()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getSiblings()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getChilds()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getNodeMap()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738C678-BF4A-8ACC-A123-F45992C9CC2A}"/>
              </a:ext>
            </a:extLst>
          </p:cNvPr>
          <p:cNvSpPr/>
          <p:nvPr/>
        </p:nvSpPr>
        <p:spPr>
          <a:xfrm>
            <a:off x="6599727" y="1642998"/>
            <a:ext cx="1179444" cy="1590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BBE7336-E598-C556-9869-483FBED9872D}"/>
              </a:ext>
            </a:extLst>
          </p:cNvPr>
          <p:cNvSpPr/>
          <p:nvPr/>
        </p:nvSpPr>
        <p:spPr>
          <a:xfrm>
            <a:off x="6684048" y="1977887"/>
            <a:ext cx="5152352" cy="1590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D0294299-C69C-5E16-FEAC-6ADC1B2E7F9C}"/>
              </a:ext>
            </a:extLst>
          </p:cNvPr>
          <p:cNvSpPr/>
          <p:nvPr/>
        </p:nvSpPr>
        <p:spPr>
          <a:xfrm>
            <a:off x="6685795" y="2955785"/>
            <a:ext cx="1764198" cy="2298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B3D197B-67EB-AF5C-1FBD-E01E39F20C3B}"/>
              </a:ext>
            </a:extLst>
          </p:cNvPr>
          <p:cNvSpPr/>
          <p:nvPr/>
        </p:nvSpPr>
        <p:spPr>
          <a:xfrm>
            <a:off x="6370655" y="4568997"/>
            <a:ext cx="1939331" cy="1520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11426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42B89B-4EC4-1D55-AA44-7295ACDF2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IdentityService Class: getParents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0B52D32-CDAA-17AE-3AEB-6A4314D2C0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541030"/>
            <a:ext cx="6653212" cy="3571152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1C722B7-B807-5B1D-A0ED-8081EA188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This is a recursive function, it searches the manager of identity or owner of workgroup up to provided level of the provided identity.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E256C1D-FB32-E6C9-2664-C4B224798AE9}"/>
              </a:ext>
            </a:extLst>
          </p:cNvPr>
          <p:cNvSpPr/>
          <p:nvPr/>
        </p:nvSpPr>
        <p:spPr>
          <a:xfrm>
            <a:off x="6084311" y="4261910"/>
            <a:ext cx="3753025" cy="1590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C51E7D4-8BDD-FBB9-31C9-6B6F0DE75A65}"/>
              </a:ext>
            </a:extLst>
          </p:cNvPr>
          <p:cNvSpPr/>
          <p:nvPr/>
        </p:nvSpPr>
        <p:spPr>
          <a:xfrm>
            <a:off x="6094360" y="3203932"/>
            <a:ext cx="3853508" cy="2250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B984C82-A451-B9FB-8424-962471661658}"/>
              </a:ext>
            </a:extLst>
          </p:cNvPr>
          <p:cNvSpPr/>
          <p:nvPr/>
        </p:nvSpPr>
        <p:spPr>
          <a:xfrm>
            <a:off x="5848285" y="2388881"/>
            <a:ext cx="1687979" cy="1590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A0D347B-8C66-DE6E-8AE1-D0D61127B75B}"/>
              </a:ext>
            </a:extLst>
          </p:cNvPr>
          <p:cNvSpPr/>
          <p:nvPr/>
        </p:nvSpPr>
        <p:spPr>
          <a:xfrm>
            <a:off x="6176386" y="3451830"/>
            <a:ext cx="3118339" cy="1590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56399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D2DC28-CEC8-FE6A-F3A9-2DE768120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IdentityService Class: getChilds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17AD5282-4DFA-D9F4-5EA8-A40CE34841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10746" y="792163"/>
            <a:ext cx="5798095" cy="5068887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0E05803-0757-019D-9774-C79026485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The below functions are used to support the public function getChilds: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getManagedMembers(): retrieve all identities who‘s manager is the selected user.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getOwnedWorkgroups(): retrieve all workgroups which it‘s owner is the selected user.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8C2DD3A-B2EB-6AF8-E506-2D14D0444A93}"/>
              </a:ext>
            </a:extLst>
          </p:cNvPr>
          <p:cNvSpPr/>
          <p:nvPr/>
        </p:nvSpPr>
        <p:spPr>
          <a:xfrm>
            <a:off x="5939872" y="2434241"/>
            <a:ext cx="2720010" cy="1674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42B0F74A-384E-73D1-F8E0-20A0ABFB67A7}"/>
              </a:ext>
            </a:extLst>
          </p:cNvPr>
          <p:cNvSpPr/>
          <p:nvPr/>
        </p:nvSpPr>
        <p:spPr>
          <a:xfrm>
            <a:off x="5901771" y="4430240"/>
            <a:ext cx="5309153" cy="1674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2034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FBAA9A4-AF4D-976B-BE21-11CEB802E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Who‘s KOGIT</a:t>
            </a:r>
            <a:endParaRPr lang="en-GB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0C2B4EC-F873-A0EF-07E1-69001815974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1"/>
            <a:r>
              <a:rPr lang="de-DE" sz="2000" dirty="0"/>
              <a:t>A </a:t>
            </a:r>
            <a:r>
              <a:rPr lang="en-US" sz="2000" dirty="0"/>
              <a:t>Europe-wide recognized and leading consulting firm, who aim to develop secure and innovative solutions for customized Identity and Access Management (IAM).</a:t>
            </a:r>
          </a:p>
          <a:p>
            <a:pPr lvl="1"/>
            <a:r>
              <a:rPr lang="de-DE" sz="2000" dirty="0"/>
              <a:t>SailPoint 2022 </a:t>
            </a:r>
            <a:r>
              <a:rPr lang="en-GB" sz="2000" dirty="0"/>
              <a:t>Delivery</a:t>
            </a:r>
            <a:r>
              <a:rPr lang="de-DE" sz="2000" dirty="0"/>
              <a:t> Admiral.</a:t>
            </a:r>
          </a:p>
          <a:p>
            <a:endParaRPr lang="en-GB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65324D11-73BF-8610-280B-51F8578C9F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906238"/>
            <a:ext cx="5181600" cy="4190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8BFD73F-157D-7A68-A6F8-6E738CA47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262" y="4001294"/>
            <a:ext cx="2373840" cy="50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281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60B447-0C60-082C-B020-A20B6C3FE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IdentityService Class: getSiblings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55F36F9E-D84E-1643-4E05-0442A2434B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8053" y="2140578"/>
            <a:ext cx="5963482" cy="2372056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4BBA1FE-DE38-1484-1F2D-E8AA72918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Re-use getChilds() function to get all child nodes (identity and workgroup) which managed/owned by the provided user‘s manager.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FECE9265-1D89-7D64-3685-8A5456FB9CCA}"/>
              </a:ext>
            </a:extLst>
          </p:cNvPr>
          <p:cNvSpPr/>
          <p:nvPr/>
        </p:nvSpPr>
        <p:spPr>
          <a:xfrm>
            <a:off x="6096000" y="3606732"/>
            <a:ext cx="3190875" cy="1937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1B940643-66A4-56C0-7088-A1131C70A652}"/>
              </a:ext>
            </a:extLst>
          </p:cNvPr>
          <p:cNvSpPr/>
          <p:nvPr/>
        </p:nvSpPr>
        <p:spPr>
          <a:xfrm>
            <a:off x="5895145" y="2702454"/>
            <a:ext cx="2418523" cy="8027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4947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407B68-FBF7-148D-1337-724A9DB19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IdentityService Class: getNodeMap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17D49DD1-BE05-0837-FFB6-C348A5FE6A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788793"/>
            <a:ext cx="6653212" cy="3075627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455C145-0932-AAEA-7EF2-00068F961B3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2100" dirty="0"/>
              <a:t>This function is similar to a data transfer object (DTO) class which translate IIQ object into the required frontend data format.</a:t>
            </a:r>
          </a:p>
          <a:p>
            <a:r>
              <a:rPr lang="en-GB" sz="2100" dirty="0"/>
              <a:t>The below functions are used to support the public function getNodeMap: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0000"/>
                </a:solidFill>
              </a:rPr>
              <a:t>getWorkgroupNodeMap</a:t>
            </a:r>
            <a:r>
              <a:rPr lang="en-GB" sz="1600" dirty="0"/>
              <a:t>(): convert workgroup into required data model.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FF0000"/>
                </a:solidFill>
              </a:rPr>
              <a:t>getIdentityNodeMap</a:t>
            </a:r>
            <a:r>
              <a:rPr lang="en-GB" sz="1600" dirty="0"/>
              <a:t>(): convert identity into required data model.</a:t>
            </a:r>
          </a:p>
          <a:p>
            <a:r>
              <a:rPr lang="en-GB" dirty="0"/>
              <a:t>As required by d3-org-chart, attribute (</a:t>
            </a:r>
            <a:r>
              <a:rPr lang="en-GB" dirty="0">
                <a:solidFill>
                  <a:srgbClr val="FF0000"/>
                </a:solidFill>
              </a:rPr>
              <a:t>id</a:t>
            </a:r>
            <a:r>
              <a:rPr lang="en-GB" dirty="0"/>
              <a:t>) is required to be the unique identifier for the library.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6263BED-C019-B9F2-5007-C72649E9C1AF}"/>
              </a:ext>
            </a:extLst>
          </p:cNvPr>
          <p:cNvSpPr/>
          <p:nvPr/>
        </p:nvSpPr>
        <p:spPr>
          <a:xfrm>
            <a:off x="5505036" y="2918665"/>
            <a:ext cx="2467389" cy="1579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72938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E37509-FDBD-6346-1823-614CA6CE8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IdentityService Class: getNodeMap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22FC878F-A691-D280-7EE6-F6581426A1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2759" y="792163"/>
            <a:ext cx="4994069" cy="5068887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634CEC8-E8FE-1E8E-10A9-C0FDF47C894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Both functions map the owner/manager field as the required attribute (</a:t>
            </a:r>
            <a:r>
              <a:rPr lang="en-GB" sz="2000" dirty="0">
                <a:solidFill>
                  <a:srgbClr val="FF0000"/>
                </a:solidFill>
              </a:rPr>
              <a:t>parentId</a:t>
            </a:r>
            <a:r>
              <a:rPr lang="en-GB" sz="2000" dirty="0"/>
              <a:t>) and enrich with additional attributes information.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B8D788C-6F4F-B6B2-22D4-F191EC886521}"/>
              </a:ext>
            </a:extLst>
          </p:cNvPr>
          <p:cNvSpPr/>
          <p:nvPr/>
        </p:nvSpPr>
        <p:spPr>
          <a:xfrm>
            <a:off x="6208228" y="1257300"/>
            <a:ext cx="3475383" cy="6047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B6FD003-214E-15E1-71A3-1C6DB59ED521}"/>
              </a:ext>
            </a:extLst>
          </p:cNvPr>
          <p:cNvSpPr/>
          <p:nvPr/>
        </p:nvSpPr>
        <p:spPr>
          <a:xfrm>
            <a:off x="6208228" y="4002443"/>
            <a:ext cx="3554898" cy="60475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58156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EA618D-4D90-CE5C-19CD-2F85FB172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Angular Http Module</a:t>
            </a:r>
          </a:p>
        </p:txBody>
      </p:sp>
      <p:pic>
        <p:nvPicPr>
          <p:cNvPr id="3077" name="Picture 5">
            <a:extLst>
              <a:ext uri="{FF2B5EF4-FFF2-40B4-BE49-F238E27FC236}">
                <a16:creationId xmlns:a16="http://schemas.microsoft.com/office/drawing/2014/main" id="{454E3422-00D8-7005-DD57-E4E7564207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3188" y="1455391"/>
            <a:ext cx="6653212" cy="374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A5906C5-917E-A703-1B8E-2DD9F127EF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The Angular Http module enables the frontend to retrieve data from backend RESTful endpoints. </a:t>
            </a:r>
          </a:p>
          <a:p>
            <a:r>
              <a:rPr lang="en-US" sz="2000" dirty="0"/>
              <a:t>Angular provides a client HTTP API for Angular applications, the </a:t>
            </a:r>
            <a:r>
              <a:rPr lang="en-US" sz="2000" dirty="0" err="1"/>
              <a:t>HttpClient</a:t>
            </a:r>
            <a:r>
              <a:rPr lang="en-US" sz="2000" dirty="0"/>
              <a:t> service class in @angular/common/http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3513745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CBEFB1-F91E-8359-9FE7-D901E1644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Angular Http Module:</a:t>
            </a:r>
            <a:br>
              <a:rPr lang="de-DE" dirty="0"/>
            </a:br>
            <a:r>
              <a:rPr lang="de-DE" dirty="0"/>
              <a:t>Data Service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0C2FBDA5-0440-A2AE-FA43-EF365EC1C0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4684" y="2083420"/>
            <a:ext cx="6230219" cy="2486372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3BB1CCD-F4A7-C653-ABEC-685850E9512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GB" sz="1800" dirty="0"/>
              <a:t>Here in the </a:t>
            </a:r>
            <a:r>
              <a:rPr lang="en-GB" sz="1800" dirty="0" err="1"/>
              <a:t>data.service.ts</a:t>
            </a:r>
            <a:r>
              <a:rPr lang="en-GB" sz="1800" dirty="0"/>
              <a:t> we will implement the Angular http module to send rest </a:t>
            </a:r>
            <a:r>
              <a:rPr lang="en-GB" sz="1800" dirty="0" err="1"/>
              <a:t>api</a:t>
            </a:r>
            <a:r>
              <a:rPr lang="en-GB" sz="1800" dirty="0"/>
              <a:t> call to the plugin backend. </a:t>
            </a:r>
          </a:p>
          <a:p>
            <a:r>
              <a:rPr lang="en-GB" sz="1800" dirty="0"/>
              <a:t>The </a:t>
            </a:r>
            <a:r>
              <a:rPr lang="en-GB" sz="1800" dirty="0" err="1"/>
              <a:t>HttpClient</a:t>
            </a:r>
            <a:r>
              <a:rPr lang="en-GB" sz="1800" dirty="0"/>
              <a:t>, </a:t>
            </a:r>
            <a:r>
              <a:rPr lang="en-GB" sz="1800" dirty="0" err="1"/>
              <a:t>Observalbe</a:t>
            </a:r>
            <a:r>
              <a:rPr lang="en-GB" sz="1800" dirty="0"/>
              <a:t>… libraries are required. </a:t>
            </a:r>
          </a:p>
          <a:p>
            <a:r>
              <a:rPr lang="en-GB" sz="1800" dirty="0"/>
              <a:t>As we will use PluginHelper and SailPoint object which provided by standard SailPointBundleLibrary.js, here we need to </a:t>
            </a:r>
            <a:r>
              <a:rPr lang="en-GB" sz="1800" dirty="0">
                <a:solidFill>
                  <a:srgbClr val="FF0000"/>
                </a:solidFill>
              </a:rPr>
              <a:t>declare</a:t>
            </a:r>
            <a:r>
              <a:rPr lang="en-GB" sz="1800" dirty="0"/>
              <a:t> the used function within typescript. This tells the compiler that the source exists in anther file.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68F6F40-04F0-2125-2336-D8DD5585FAB4}"/>
              </a:ext>
            </a:extLst>
          </p:cNvPr>
          <p:cNvSpPr/>
          <p:nvPr/>
        </p:nvSpPr>
        <p:spPr>
          <a:xfrm>
            <a:off x="5394684" y="3035803"/>
            <a:ext cx="2360612" cy="7345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559C6E2-3AFA-1859-2466-923201650E80}"/>
              </a:ext>
            </a:extLst>
          </p:cNvPr>
          <p:cNvSpPr/>
          <p:nvPr/>
        </p:nvSpPr>
        <p:spPr>
          <a:xfrm>
            <a:off x="5394684" y="3835267"/>
            <a:ext cx="2360612" cy="7345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08760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8E01DC-EDEB-6611-7475-270B7491D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Angular Http Module:</a:t>
            </a:r>
            <a:br>
              <a:rPr lang="de-DE" dirty="0"/>
            </a:br>
            <a:r>
              <a:rPr lang="de-DE" dirty="0"/>
              <a:t>Data Service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5477CD9C-8093-4334-DB54-7C7FAFC2B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1835" y="792163"/>
            <a:ext cx="6515917" cy="5068887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198F711-C268-7B6C-EF90-43370D8E5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Here we use PluginHelper to retrieve the plugin URL and CRSF token to authentication. </a:t>
            </a:r>
          </a:p>
          <a:p>
            <a:r>
              <a:rPr lang="en-GB" sz="1800" dirty="0"/>
              <a:t>We use SailPoint object to get the SailPoint context URL.</a:t>
            </a:r>
          </a:p>
          <a:p>
            <a:r>
              <a:rPr lang="en-GB" sz="1800" dirty="0"/>
              <a:t>Within Angular development, we can specify different environments (e.g. production, dev), and specify different parameters for each environment.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D22C478-2466-1CBA-0478-D69E31E11309}"/>
              </a:ext>
            </a:extLst>
          </p:cNvPr>
          <p:cNvSpPr/>
          <p:nvPr/>
        </p:nvSpPr>
        <p:spPr>
          <a:xfrm>
            <a:off x="5625892" y="2200275"/>
            <a:ext cx="4889708" cy="5690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4951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80E9A4-441F-FC2B-4CE9-5D614CCD9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Angular Http Module :</a:t>
            </a:r>
            <a:br>
              <a:rPr lang="de-DE" dirty="0"/>
            </a:br>
            <a:r>
              <a:rPr lang="de-DE" dirty="0"/>
              <a:t>Data Service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47AD964B-FBFD-B72A-9D01-AA4792C491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462734"/>
            <a:ext cx="6653212" cy="3727744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2874719-7808-29B8-7D43-A817A23955F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The function </a:t>
            </a:r>
            <a:r>
              <a:rPr lang="en-GB" sz="1800" i="1" dirty="0"/>
              <a:t>fetch</a:t>
            </a:r>
            <a:r>
              <a:rPr lang="en-GB" sz="1800" dirty="0"/>
              <a:t> use GET method to call the RESTful endpoint from the input path parameter.</a:t>
            </a:r>
          </a:p>
          <a:p>
            <a:r>
              <a:rPr lang="en-GB" sz="1800" dirty="0"/>
              <a:t>In Angular </a:t>
            </a:r>
            <a:r>
              <a:rPr lang="en-GB" sz="1800" dirty="0">
                <a:solidFill>
                  <a:srgbClr val="FF0000"/>
                </a:solidFill>
              </a:rPr>
              <a:t>Observable</a:t>
            </a:r>
            <a:r>
              <a:rPr lang="en-GB" sz="1800" dirty="0"/>
              <a:t> provides support for passing messages between parts of the application. Whenever a new value or a change in data is detected the logic described in </a:t>
            </a:r>
            <a:r>
              <a:rPr lang="en-GB" sz="1800" dirty="0">
                <a:solidFill>
                  <a:srgbClr val="FF0000"/>
                </a:solidFill>
              </a:rPr>
              <a:t>.subscribe </a:t>
            </a:r>
            <a:r>
              <a:rPr lang="en-GB" sz="1800" dirty="0"/>
              <a:t>will be executed. 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BBC3F091-E7D9-E458-DCF3-DC407CD1AB4F}"/>
              </a:ext>
            </a:extLst>
          </p:cNvPr>
          <p:cNvSpPr/>
          <p:nvPr/>
        </p:nvSpPr>
        <p:spPr>
          <a:xfrm>
            <a:off x="5559217" y="1600200"/>
            <a:ext cx="3194257" cy="2556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87A91EF-E648-36B0-78A7-9CA8726BE254}"/>
              </a:ext>
            </a:extLst>
          </p:cNvPr>
          <p:cNvSpPr/>
          <p:nvPr/>
        </p:nvSpPr>
        <p:spPr>
          <a:xfrm>
            <a:off x="5400675" y="2990042"/>
            <a:ext cx="4933950" cy="2556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65773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4F2DB5-B04C-69C2-531B-A38546DE1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Angular Material</a:t>
            </a:r>
          </a:p>
        </p:txBody>
      </p:sp>
      <p:pic>
        <p:nvPicPr>
          <p:cNvPr id="2050" name="Picture 2" descr="Getting started | Angular Material">
            <a:extLst>
              <a:ext uri="{FF2B5EF4-FFF2-40B4-BE49-F238E27FC236}">
                <a16:creationId xmlns:a16="http://schemas.microsoft.com/office/drawing/2014/main" id="{ACC4C28E-FC8C-CFAB-AF2E-7943809F2D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76331" y="2216944"/>
            <a:ext cx="2066925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8844782-F1FC-B02D-8B23-AC7B69827B4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Public Angular frontend components and APIs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Easy usage with examples and documentation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Offers re-usable, beautiful, attractive UI components like Cards, Date Picker, Data Table and more. </a:t>
            </a:r>
          </a:p>
        </p:txBody>
      </p:sp>
    </p:spTree>
    <p:extLst>
      <p:ext uri="{BB962C8B-B14F-4D97-AF65-F5344CB8AC3E}">
        <p14:creationId xmlns:p14="http://schemas.microsoft.com/office/powerpoint/2010/main" val="31786763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88E4B3-AE42-A41B-31DF-AFA0CCA26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Angular Material:</a:t>
            </a:r>
            <a:br>
              <a:rPr lang="de-DE" dirty="0"/>
            </a:br>
            <a:r>
              <a:rPr lang="en-GB" dirty="0"/>
              <a:t>Auto-Complete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D40AD187-E1B3-BCEC-2B85-DF2D870F63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9192" y="792163"/>
            <a:ext cx="6201203" cy="5068887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74FDE15-BEDE-25E3-F885-37D7B404A74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In the d3-org-chart.component.html, we define the </a:t>
            </a:r>
            <a:r>
              <a:rPr lang="en-GB" sz="1800" b="1" dirty="0"/>
              <a:t>formControl</a:t>
            </a:r>
            <a:r>
              <a:rPr lang="en-GB" sz="1800" dirty="0"/>
              <a:t> and </a:t>
            </a:r>
            <a:r>
              <a:rPr lang="en-GB" sz="1800" b="1" dirty="0"/>
              <a:t>matAutocomplete</a:t>
            </a:r>
            <a:r>
              <a:rPr lang="en-GB" sz="1800" dirty="0"/>
              <a:t>. </a:t>
            </a:r>
          </a:p>
          <a:p>
            <a:r>
              <a:rPr lang="en-GB" sz="1800" dirty="0"/>
              <a:t>The mat-autocomplete section will execute the function defined in the formControl and reflect the data changes synchronously in the </a:t>
            </a:r>
            <a:r>
              <a:rPr lang="en-GB" sz="1800" b="1" dirty="0"/>
              <a:t>mat-option</a:t>
            </a:r>
            <a:r>
              <a:rPr lang="en-GB" sz="1800" dirty="0"/>
              <a:t> directives. 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327AEF0-5F21-B2E5-0DE9-0563978F14BA}"/>
              </a:ext>
            </a:extLst>
          </p:cNvPr>
          <p:cNvSpPr/>
          <p:nvPr/>
        </p:nvSpPr>
        <p:spPr>
          <a:xfrm>
            <a:off x="6200776" y="2742618"/>
            <a:ext cx="5409620" cy="11679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580779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8EBB72-9972-56D4-3483-3BE1E1392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Angular Material:</a:t>
            </a:r>
            <a:br>
              <a:rPr lang="de-DE" dirty="0"/>
            </a:br>
            <a:r>
              <a:rPr lang="en-GB" dirty="0"/>
              <a:t>Auto-Complete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A88640C2-506B-E42F-947B-EB500C0230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879578"/>
            <a:ext cx="6653212" cy="4894057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BC7411B-DB9C-812E-F8F1-7273679D6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We defined a </a:t>
            </a:r>
            <a:r>
              <a:rPr lang="en-GB" sz="1800" dirty="0">
                <a:solidFill>
                  <a:srgbClr val="FF0000"/>
                </a:solidFill>
              </a:rPr>
              <a:t>valueChanges</a:t>
            </a:r>
            <a:r>
              <a:rPr lang="en-GB" sz="1800" dirty="0"/>
              <a:t> function in the form control. It will call the out-of- the-box Identity Suggest endpoint every 0.5 sec. And refresh the selectable results under mat-options drop-down list.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E68B5F0-472E-3232-069B-10A1270EAC0E}"/>
              </a:ext>
            </a:extLst>
          </p:cNvPr>
          <p:cNvSpPr/>
          <p:nvPr/>
        </p:nvSpPr>
        <p:spPr>
          <a:xfrm>
            <a:off x="5385350" y="1895220"/>
            <a:ext cx="3425689" cy="8399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917C0A0-F309-95E1-0192-65283771DFBB}"/>
              </a:ext>
            </a:extLst>
          </p:cNvPr>
          <p:cNvSpPr/>
          <p:nvPr/>
        </p:nvSpPr>
        <p:spPr>
          <a:xfrm>
            <a:off x="5246613" y="4210050"/>
            <a:ext cx="5326137" cy="12573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9948F3C-E1A6-6B0B-7804-B876BB7E4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988" y="4114800"/>
            <a:ext cx="2838846" cy="172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65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draußen, Himmel enthält.&#10;&#10;Automatisch generierte Beschreibung">
            <a:extLst>
              <a:ext uri="{FF2B5EF4-FFF2-40B4-BE49-F238E27FC236}">
                <a16:creationId xmlns:a16="http://schemas.microsoft.com/office/drawing/2014/main" id="{084108CA-4EF0-8040-BA1A-7E219F8ECB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08" y="255235"/>
            <a:ext cx="3823103" cy="6415314"/>
          </a:xfrm>
          <a:prstGeom prst="rect">
            <a:avLst/>
          </a:prstGeom>
        </p:spPr>
      </p:pic>
      <p:pic>
        <p:nvPicPr>
          <p:cNvPr id="9" name="Inhaltsplatzhalter 13" descr="Ein Bild, das Schild, Zeichnung enthält.&#10;&#10;Automatisch generierte Beschreibung">
            <a:extLst>
              <a:ext uri="{FF2B5EF4-FFF2-40B4-BE49-F238E27FC236}">
                <a16:creationId xmlns:a16="http://schemas.microsoft.com/office/drawing/2014/main" id="{8E0C779D-A159-B543-B219-CAB0F96554EF}"/>
              </a:ext>
            </a:extLst>
          </p:cNvPr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92428" y="1690688"/>
            <a:ext cx="719332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feld 6">
            <a:extLst>
              <a:ext uri="{FF2B5EF4-FFF2-40B4-BE49-F238E27FC236}">
                <a16:creationId xmlns:a16="http://schemas.microsoft.com/office/drawing/2014/main" id="{E833768E-42A5-A84A-AABC-60BEFD6B4B69}"/>
              </a:ext>
            </a:extLst>
          </p:cNvPr>
          <p:cNvSpPr txBox="1"/>
          <p:nvPr/>
        </p:nvSpPr>
        <p:spPr>
          <a:xfrm>
            <a:off x="5210151" y="1683299"/>
            <a:ext cx="2745702" cy="1477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Analysis</a:t>
            </a:r>
          </a:p>
          <a:p>
            <a:pPr marL="0" marR="0" lvl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de-DE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FF8F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Analysis of existing structures and processes (gap analysis / IAM assessment)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feld 7">
            <a:extLst>
              <a:ext uri="{FF2B5EF4-FFF2-40B4-BE49-F238E27FC236}">
                <a16:creationId xmlns:a16="http://schemas.microsoft.com/office/drawing/2014/main" id="{8CEFCC9C-A1D9-F04B-96E1-D27C24165086}"/>
              </a:ext>
            </a:extLst>
          </p:cNvPr>
          <p:cNvSpPr txBox="1"/>
          <p:nvPr/>
        </p:nvSpPr>
        <p:spPr>
          <a:xfrm>
            <a:off x="8744587" y="1690688"/>
            <a:ext cx="2609212" cy="1180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Consulting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de-DE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Consulting in the area of technology, strategy and processes</a:t>
            </a:r>
          </a:p>
        </p:txBody>
      </p:sp>
      <p:sp>
        <p:nvSpPr>
          <p:cNvPr id="12" name="Textfeld 8">
            <a:extLst>
              <a:ext uri="{FF2B5EF4-FFF2-40B4-BE49-F238E27FC236}">
                <a16:creationId xmlns:a16="http://schemas.microsoft.com/office/drawing/2014/main" id="{0D945E36-8CEE-E94C-A949-BA485F32D54F}"/>
              </a:ext>
            </a:extLst>
          </p:cNvPr>
          <p:cNvSpPr txBox="1"/>
          <p:nvPr/>
        </p:nvSpPr>
        <p:spPr>
          <a:xfrm>
            <a:off x="8744586" y="3289640"/>
            <a:ext cx="2685413" cy="1408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Implementation</a:t>
            </a:r>
          </a:p>
          <a:p>
            <a:pPr marL="0" marR="0" lvl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de-DE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Implementation, customer-specific enhancements, roll-out, operation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feld 10">
            <a:extLst>
              <a:ext uri="{FF2B5EF4-FFF2-40B4-BE49-F238E27FC236}">
                <a16:creationId xmlns:a16="http://schemas.microsoft.com/office/drawing/2014/main" id="{4AC71660-BD6C-A541-A787-23DF5CFE8A93}"/>
              </a:ext>
            </a:extLst>
          </p:cNvPr>
          <p:cNvSpPr txBox="1"/>
          <p:nvPr/>
        </p:nvSpPr>
        <p:spPr>
          <a:xfrm>
            <a:off x="5210151" y="5311662"/>
            <a:ext cx="2542371" cy="1180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</a:t>
            </a:r>
          </a:p>
          <a:p>
            <a:pPr marL="0" marR="0" lvl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de-DE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2nd &amp; 3rd Level Solution Support Service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D5E14662-FD5B-3EA0-767D-F96D8D70D33F}"/>
              </a:ext>
            </a:extLst>
          </p:cNvPr>
          <p:cNvGrpSpPr/>
          <p:nvPr/>
        </p:nvGrpSpPr>
        <p:grpSpPr>
          <a:xfrm>
            <a:off x="4404111" y="3387937"/>
            <a:ext cx="3716159" cy="1695208"/>
            <a:chOff x="4451584" y="3521652"/>
            <a:chExt cx="3911741" cy="1695208"/>
          </a:xfrm>
        </p:grpSpPr>
        <p:sp>
          <p:nvSpPr>
            <p:cNvPr id="13" name="Textfeld 9">
              <a:extLst>
                <a:ext uri="{FF2B5EF4-FFF2-40B4-BE49-F238E27FC236}">
                  <a16:creationId xmlns:a16="http://schemas.microsoft.com/office/drawing/2014/main" id="{72AF89EB-64EF-1240-A059-72FD08181D6D}"/>
                </a:ext>
              </a:extLst>
            </p:cNvPr>
            <p:cNvSpPr txBox="1"/>
            <p:nvPr/>
          </p:nvSpPr>
          <p:spPr>
            <a:xfrm>
              <a:off x="5210151" y="3521652"/>
              <a:ext cx="3153174" cy="1695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GB"/>
              </a:defPPr>
              <a:lvl1pPr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1pPr>
              <a:lvl2pPr marL="742950" indent="-285750"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2pPr>
              <a:lvl3pPr marL="1143000" indent="-228600"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3pPr>
              <a:lvl4pPr marL="1600200" indent="-228600"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4pPr>
              <a:lvl5pPr marL="2057400" indent="-228600" algn="l" defTabSz="449263" rtl="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bg1"/>
                  </a:solidFill>
                  <a:latin typeface="Arial" panose="020B0604020202020204" pitchFamily="34" charset="0"/>
                  <a:ea typeface="Microsoft YaHei" panose="020B0503020204020204" pitchFamily="34" charset="-122"/>
                  <a:cs typeface="+mn-cs"/>
                </a:defRPr>
              </a:lvl9pPr>
            </a:lstStyle>
            <a:p>
              <a:pPr marL="0" marR="0" lvl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Conception</a:t>
              </a:r>
              <a:r>
                <a:rPr kumimoji="0" 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&amp; Design</a:t>
              </a:r>
            </a:p>
            <a:p>
              <a:pPr marL="0" marR="0" lvl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endParaRPr kumimoji="0" lang="de-DE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0" marR="0" lvl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Product evaluation, feasibility studies, concepts, prototype development</a:t>
              </a: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5" name="Grafik 14" descr="Ein Bild, das Zeichnung, Licht enthält.&#10;&#10;Automatisch generierte Beschreibung">
              <a:extLst>
                <a:ext uri="{FF2B5EF4-FFF2-40B4-BE49-F238E27FC236}">
                  <a16:creationId xmlns:a16="http://schemas.microsoft.com/office/drawing/2014/main" id="{6A8E9D54-E66B-F64C-8481-A2EE9155C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1584" y="3533938"/>
              <a:ext cx="720000" cy="720000"/>
            </a:xfrm>
            <a:prstGeom prst="rect">
              <a:avLst/>
            </a:prstGeom>
          </p:spPr>
        </p:pic>
      </p:grpSp>
      <p:pic>
        <p:nvPicPr>
          <p:cNvPr id="16" name="Grafik 1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FF6C341-8FC0-1443-8E0A-F0524E3201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151" y="5311662"/>
            <a:ext cx="720000" cy="720000"/>
          </a:xfrm>
          <a:prstGeom prst="rect">
            <a:avLst/>
          </a:prstGeom>
        </p:spPr>
      </p:pic>
      <p:pic>
        <p:nvPicPr>
          <p:cNvPr id="17" name="Grafik 16" descr="Ein Bild, das Uhr enthält.&#10;&#10;Automatisch generierte Beschreibung">
            <a:extLst>
              <a:ext uri="{FF2B5EF4-FFF2-40B4-BE49-F238E27FC236}">
                <a16:creationId xmlns:a16="http://schemas.microsoft.com/office/drawing/2014/main" id="{DEFC10D9-5B17-C540-81BE-E50888FB03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220" y="3345200"/>
            <a:ext cx="720000" cy="720000"/>
          </a:xfrm>
          <a:prstGeom prst="rect">
            <a:avLst/>
          </a:prstGeom>
        </p:spPr>
      </p:pic>
      <p:pic>
        <p:nvPicPr>
          <p:cNvPr id="18" name="Grafik 17" descr="Ein Bild, das Objekt, Monitor, sitzend, Foto enthält.&#10;&#10;Automatisch generierte Beschreibung">
            <a:extLst>
              <a:ext uri="{FF2B5EF4-FFF2-40B4-BE49-F238E27FC236}">
                <a16:creationId xmlns:a16="http://schemas.microsoft.com/office/drawing/2014/main" id="{AEA3D879-8371-2D42-9996-0E5C5C5502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220" y="1647951"/>
            <a:ext cx="720000" cy="720000"/>
          </a:xfrm>
          <a:prstGeom prst="rect">
            <a:avLst/>
          </a:prstGeom>
        </p:spPr>
      </p:pic>
      <p:sp>
        <p:nvSpPr>
          <p:cNvPr id="19" name="Titel 3">
            <a:extLst>
              <a:ext uri="{FF2B5EF4-FFF2-40B4-BE49-F238E27FC236}">
                <a16:creationId xmlns:a16="http://schemas.microsoft.com/office/drawing/2014/main" id="{755A10DF-DA96-89A3-C685-5553471F85C1}"/>
              </a:ext>
            </a:extLst>
          </p:cNvPr>
          <p:cNvSpPr txBox="1">
            <a:spLocks/>
          </p:cNvSpPr>
          <p:nvPr/>
        </p:nvSpPr>
        <p:spPr>
          <a:xfrm>
            <a:off x="4214190" y="365125"/>
            <a:ext cx="713960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b="1" dirty="0">
                <a:latin typeface="Poppins SemiBold" pitchFamily="2" charset="77"/>
                <a:cs typeface="Poppins SemiBold" pitchFamily="2" charset="77"/>
              </a:rPr>
              <a:t>KOGIT Consulting and Services</a:t>
            </a:r>
            <a:endParaRPr lang="en-GB" sz="3600" b="1" dirty="0">
              <a:latin typeface="Poppins SemiBold" pitchFamily="2" charset="77"/>
              <a:cs typeface="Poppins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541153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1C8C81-86C3-CE24-23AD-CC5233406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Search Button:</a:t>
            </a:r>
            <a:br>
              <a:rPr lang="de-DE" dirty="0"/>
            </a:br>
            <a:r>
              <a:rPr lang="de-DE" dirty="0"/>
              <a:t>getOrgChart()</a:t>
            </a:r>
          </a:p>
        </p:txBody>
      </p:sp>
      <p:pic>
        <p:nvPicPr>
          <p:cNvPr id="7" name="Inhaltsplatzhalter 5">
            <a:extLst>
              <a:ext uri="{FF2B5EF4-FFF2-40B4-BE49-F238E27FC236}">
                <a16:creationId xmlns:a16="http://schemas.microsoft.com/office/drawing/2014/main" id="{4D133FBF-2EAE-813A-A1DF-C6FB11B4DA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4160" y="2583553"/>
            <a:ext cx="2991267" cy="1486107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DD8B956-C670-BE39-D67A-83D0A61F23D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Once the identity is selected, we can then click on the search button.</a:t>
            </a:r>
          </a:p>
          <a:p>
            <a:r>
              <a:rPr lang="en-GB" sz="2000" dirty="0"/>
              <a:t>The button click event will trigger the getOrgChart() function.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EB13BE6A-E013-1511-AD42-3C06C58D07EB}"/>
              </a:ext>
            </a:extLst>
          </p:cNvPr>
          <p:cNvSpPr/>
          <p:nvPr/>
        </p:nvSpPr>
        <p:spPr>
          <a:xfrm>
            <a:off x="7185989" y="3304968"/>
            <a:ext cx="1759226" cy="2134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9508E10-85A8-040E-147B-C55FB4D57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654" y="4360897"/>
            <a:ext cx="2810267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981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57E739-FB8A-4F98-4E77-501FA439D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getOrgChart()</a:t>
            </a:r>
            <a:endParaRPr lang="en-GB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6F5600AD-6395-06D2-8A1C-519A76DC54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8291" y="1492788"/>
            <a:ext cx="4163006" cy="3667637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584BAEF-1951-922C-B8EE-A400A736B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The getOrgChart() function will utilize data service to retrieve the data from the plugin endpoint. And call updateChart() function to initialize the Org-Chart.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4CDBB5D-5A6E-3C2B-FE4F-E347A5154102}"/>
              </a:ext>
            </a:extLst>
          </p:cNvPr>
          <p:cNvSpPr/>
          <p:nvPr/>
        </p:nvSpPr>
        <p:spPr>
          <a:xfrm>
            <a:off x="6539947" y="2330961"/>
            <a:ext cx="3458818" cy="5315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2586CDB-5CAE-71FE-9CFF-92F36EF676FC}"/>
              </a:ext>
            </a:extLst>
          </p:cNvPr>
          <p:cNvSpPr/>
          <p:nvPr/>
        </p:nvSpPr>
        <p:spPr>
          <a:xfrm>
            <a:off x="6841435" y="3525080"/>
            <a:ext cx="1507435" cy="1755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4154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E2ED5E-7F87-AB65-8484-01932C707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D3-Org-Chart Initialize:</a:t>
            </a:r>
            <a:br>
              <a:rPr lang="en-GB" dirty="0"/>
            </a:br>
            <a:r>
              <a:rPr lang="en-GB" dirty="0"/>
              <a:t>updateChart()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C8ADF2D7-630D-4C4D-50CC-720AB6241C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5316" y="2002446"/>
            <a:ext cx="5048955" cy="2648320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7C2FC1C-9A4A-C945-2218-8D4855DC55C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A new </a:t>
            </a:r>
            <a:r>
              <a:rPr lang="en-GB" dirty="0" err="1"/>
              <a:t>OrgChart</a:t>
            </a:r>
            <a:r>
              <a:rPr lang="en-GB" dirty="0"/>
              <a:t>() object is initialized with parameters to define the node attributes. The actual node graphic display is constructed under </a:t>
            </a:r>
            <a:r>
              <a:rPr lang="en-GB" dirty="0">
                <a:solidFill>
                  <a:srgbClr val="FF0000"/>
                </a:solidFill>
              </a:rPr>
              <a:t>.</a:t>
            </a:r>
            <a:r>
              <a:rPr lang="en-GB" dirty="0" err="1">
                <a:solidFill>
                  <a:srgbClr val="FF0000"/>
                </a:solidFill>
              </a:rPr>
              <a:t>nodeContent</a:t>
            </a:r>
            <a:r>
              <a:rPr lang="en-GB" dirty="0">
                <a:solidFill>
                  <a:srgbClr val="FF0000"/>
                </a:solidFill>
              </a:rPr>
              <a:t>() </a:t>
            </a:r>
            <a:r>
              <a:rPr lang="en-GB" dirty="0"/>
              <a:t>function.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69A0293-362F-C5B2-BCFF-F033F27A897C}"/>
              </a:ext>
            </a:extLst>
          </p:cNvPr>
          <p:cNvSpPr/>
          <p:nvPr/>
        </p:nvSpPr>
        <p:spPr>
          <a:xfrm>
            <a:off x="6096000" y="4396412"/>
            <a:ext cx="4697765" cy="2227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64349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37C877B-DCE6-7EBD-70E7-0C2C7648E3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Customizable HTML</a:t>
            </a:r>
          </a:p>
        </p:txBody>
      </p:sp>
      <p:pic>
        <p:nvPicPr>
          <p:cNvPr id="19" name="Inhaltsplatzhalter 7">
            <a:extLst>
              <a:ext uri="{FF2B5EF4-FFF2-40B4-BE49-F238E27FC236}">
                <a16:creationId xmlns:a16="http://schemas.microsoft.com/office/drawing/2014/main" id="{677853E9-B09E-617F-E3A0-ED5EDA1728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2963" y="2743642"/>
            <a:ext cx="5995676" cy="3047558"/>
          </a:xfrm>
          <a:prstGeom prst="rect">
            <a:avLst/>
          </a:prstGeo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5D69925-EBAB-E908-0206-22490CF410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User Card</a:t>
            </a:r>
          </a:p>
        </p:txBody>
      </p:sp>
      <p:pic>
        <p:nvPicPr>
          <p:cNvPr id="21" name="Inhaltsplatzhalter 20">
            <a:extLst>
              <a:ext uri="{FF2B5EF4-FFF2-40B4-BE49-F238E27FC236}">
                <a16:creationId xmlns:a16="http://schemas.microsoft.com/office/drawing/2014/main" id="{443FCCCF-AECA-61DB-299C-D1C2CB3EE70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091554" y="2505075"/>
            <a:ext cx="3877879" cy="3213100"/>
          </a:xfr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F52C5BA4-2A70-E843-15A8-B733D5FE4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D3-Org-Chart: Customizable Card</a:t>
            </a:r>
          </a:p>
        </p:txBody>
      </p:sp>
    </p:spTree>
    <p:extLst>
      <p:ext uri="{BB962C8B-B14F-4D97-AF65-F5344CB8AC3E}">
        <p14:creationId xmlns:p14="http://schemas.microsoft.com/office/powerpoint/2010/main" val="20534195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672B79D-761D-C9CB-8D1E-53040FD137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Library APIs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7CE94D0D-70BA-8183-13EE-BD5232BED1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9913" y="2949749"/>
            <a:ext cx="6074311" cy="2736676"/>
          </a:xfr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E81605A-DD3C-6793-E719-6B0FD3F4EC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Action Buttons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3FC08D27-7EB6-14F0-F3E3-96739FC6A65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8172451" y="3023360"/>
            <a:ext cx="1886846" cy="2254413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FD82DBA-C66D-7EA6-43D8-13CE9C947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D3-Org-Chart: Display Features</a:t>
            </a:r>
          </a:p>
        </p:txBody>
      </p:sp>
    </p:spTree>
    <p:extLst>
      <p:ext uri="{BB962C8B-B14F-4D97-AF65-F5344CB8AC3E}">
        <p14:creationId xmlns:p14="http://schemas.microsoft.com/office/powerpoint/2010/main" val="23778915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4E2583F-A0DB-CB39-0C73-545500792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JavaScript Snippet</a:t>
            </a:r>
          </a:p>
        </p:txBody>
      </p:sp>
      <p:pic>
        <p:nvPicPr>
          <p:cNvPr id="17" name="Inhaltsplatzhalter 16">
            <a:extLst>
              <a:ext uri="{FF2B5EF4-FFF2-40B4-BE49-F238E27FC236}">
                <a16:creationId xmlns:a16="http://schemas.microsoft.com/office/drawing/2014/main" id="{F0D68947-7296-2FC5-581B-02B2D8EFFE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975930"/>
            <a:ext cx="6653212" cy="4701352"/>
          </a:xfr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0D9A012-A9D5-3D29-130C-86C44A64A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Use </a:t>
            </a:r>
            <a:r>
              <a:rPr lang="en-GB" dirty="0" err="1"/>
              <a:t>JQuery</a:t>
            </a:r>
            <a:r>
              <a:rPr lang="en-GB" dirty="0"/>
              <a:t> to insert the plugin page hyperlink under Menu &gt; Intelligence &gt; Application Risk Scores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851A9705-2F05-0DA8-A4BF-F346D8610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179" y="3326606"/>
            <a:ext cx="1828799" cy="3214254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472E6673-F554-A1AD-85A6-FBFB88044F63}"/>
              </a:ext>
            </a:extLst>
          </p:cNvPr>
          <p:cNvSpPr/>
          <p:nvPr/>
        </p:nvSpPr>
        <p:spPr>
          <a:xfrm>
            <a:off x="5479773" y="1257300"/>
            <a:ext cx="5373757" cy="7239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5B0298B-532D-CBB6-7B6B-6E28D7E83959}"/>
              </a:ext>
            </a:extLst>
          </p:cNvPr>
          <p:cNvSpPr/>
          <p:nvPr/>
        </p:nvSpPr>
        <p:spPr>
          <a:xfrm>
            <a:off x="2496310" y="5481024"/>
            <a:ext cx="1399416" cy="5292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2714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513807F-5B40-EE61-E59E-5606E1466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Manifest</a:t>
            </a:r>
          </a:p>
        </p:txBody>
      </p:sp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8B578137-FD21-13E0-078D-96030C4991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3648" y="2011973"/>
            <a:ext cx="6191123" cy="3112477"/>
          </a:xfr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B35CBD5-4322-1B3E-47AC-F69F289CB90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GB" dirty="0"/>
              <a:t>Define the rest resources with the backend java class.</a:t>
            </a:r>
          </a:p>
          <a:p>
            <a:r>
              <a:rPr lang="en-GB" dirty="0"/>
              <a:t>Define the JavaScript snippets file.</a:t>
            </a:r>
          </a:p>
        </p:txBody>
      </p:sp>
    </p:spTree>
    <p:extLst>
      <p:ext uri="{BB962C8B-B14F-4D97-AF65-F5344CB8AC3E}">
        <p14:creationId xmlns:p14="http://schemas.microsoft.com/office/powerpoint/2010/main" val="23866173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CCEF8C-2FA6-92D3-3B5C-4951F6BCC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Plugin Settings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CBC879AF-66AF-459A-2AD3-72515A7B5A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2025" y="1722956"/>
            <a:ext cx="7149604" cy="4146032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CE8EEDB-1B8D-C6DF-A6A1-3109C90D5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The plugin is designed with below configuration attributes: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Level of Managers to be displayed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Display Identity Attributes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Display Workgroup Attribute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Icon Image Identity Attribute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Colour Code Setting</a:t>
            </a:r>
          </a:p>
          <a:p>
            <a:r>
              <a:rPr lang="en-GB" dirty="0"/>
              <a:t>A Java Class (PluginSettingService.java) is the helper class for retrieving the value from Plugin Setting.</a:t>
            </a:r>
          </a:p>
        </p:txBody>
      </p:sp>
    </p:spTree>
    <p:extLst>
      <p:ext uri="{BB962C8B-B14F-4D97-AF65-F5344CB8AC3E}">
        <p14:creationId xmlns:p14="http://schemas.microsoft.com/office/powerpoint/2010/main" val="22341892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400C07-1583-5999-89B2-8BB0F4CE9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Page.xhtml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9004C5-1E0F-E904-038B-EDAF54E960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&lt;ui:composition&gt;</a:t>
            </a:r>
          </a:p>
          <a:p>
            <a:r>
              <a:rPr lang="en-GB" dirty="0"/>
              <a:t>      &lt;</a:t>
            </a:r>
            <a:r>
              <a:rPr lang="en-GB" dirty="0">
                <a:solidFill>
                  <a:srgbClr val="FF0000"/>
                </a:solidFill>
              </a:rPr>
              <a:t>app-root</a:t>
            </a:r>
            <a:r>
              <a:rPr lang="en-GB" dirty="0"/>
              <a:t> style="background:#</a:t>
            </a:r>
            <a:r>
              <a:rPr lang="en-GB" dirty="0" err="1"/>
              <a:t>ffffff</a:t>
            </a:r>
            <a:r>
              <a:rPr lang="en-GB" dirty="0"/>
              <a:t>; top: 100px !important; height: 100%;  bottom: 0 !important;"&gt;&lt;/</a:t>
            </a:r>
            <a:r>
              <a:rPr lang="en-GB" dirty="0">
                <a:solidFill>
                  <a:srgbClr val="FF0000"/>
                </a:solidFill>
              </a:rPr>
              <a:t>app-root</a:t>
            </a:r>
            <a:r>
              <a:rPr lang="en-GB" dirty="0"/>
              <a:t>&gt;</a:t>
            </a:r>
          </a:p>
          <a:p>
            <a:r>
              <a:rPr lang="en-GB" dirty="0"/>
              <a:t>      &lt;script src="#{</a:t>
            </a:r>
            <a:r>
              <a:rPr lang="en-GB" dirty="0" err="1"/>
              <a:t>plugins.requestContextPath</a:t>
            </a:r>
            <a:r>
              <a:rPr lang="en-GB" dirty="0"/>
              <a:t>}/plugin/#{plugins.pluginName}/ui/js/</a:t>
            </a:r>
            <a:r>
              <a:rPr lang="en-GB" dirty="0">
                <a:solidFill>
                  <a:srgbClr val="FF0000"/>
                </a:solidFill>
              </a:rPr>
              <a:t>runtime.js</a:t>
            </a:r>
            <a:r>
              <a:rPr lang="en-GB" dirty="0"/>
              <a:t>"&gt;&lt;/script&gt;</a:t>
            </a:r>
          </a:p>
          <a:p>
            <a:r>
              <a:rPr lang="en-GB" dirty="0"/>
              <a:t>      &lt;script src="#{</a:t>
            </a:r>
            <a:r>
              <a:rPr lang="en-GB" dirty="0" err="1"/>
              <a:t>plugins.requestContextPath</a:t>
            </a:r>
            <a:r>
              <a:rPr lang="en-GB" dirty="0"/>
              <a:t>}/plugin/#{plugins.pluginName}/ui/js/</a:t>
            </a:r>
            <a:r>
              <a:rPr lang="en-GB" dirty="0">
                <a:solidFill>
                  <a:srgbClr val="FF0000"/>
                </a:solidFill>
              </a:rPr>
              <a:t>polyfills.js</a:t>
            </a:r>
            <a:r>
              <a:rPr lang="en-GB" dirty="0"/>
              <a:t>"&gt;&lt;/script&gt;</a:t>
            </a:r>
          </a:p>
          <a:p>
            <a:r>
              <a:rPr lang="en-GB" dirty="0"/>
              <a:t>      &lt;script src="#{</a:t>
            </a:r>
            <a:r>
              <a:rPr lang="en-GB" dirty="0" err="1"/>
              <a:t>plugins.requestContextPath</a:t>
            </a:r>
            <a:r>
              <a:rPr lang="en-GB" dirty="0"/>
              <a:t>}/plugin/#{plugins.pluginName}/ui/js/</a:t>
            </a:r>
            <a:r>
              <a:rPr lang="en-GB" dirty="0">
                <a:solidFill>
                  <a:srgbClr val="FF0000"/>
                </a:solidFill>
              </a:rPr>
              <a:t>main.js</a:t>
            </a:r>
            <a:r>
              <a:rPr lang="en-GB" dirty="0"/>
              <a:t>"&gt;&lt;/script&gt;</a:t>
            </a:r>
          </a:p>
          <a:p>
            <a:r>
              <a:rPr lang="en-GB" dirty="0"/>
              <a:t>      &lt;link </a:t>
            </a:r>
            <a:r>
              <a:rPr lang="en-GB" dirty="0" err="1"/>
              <a:t>href</a:t>
            </a:r>
            <a:r>
              <a:rPr lang="en-GB" dirty="0"/>
              <a:t>="#{</a:t>
            </a:r>
            <a:r>
              <a:rPr lang="en-GB" dirty="0" err="1"/>
              <a:t>plugins.requestContextPath</a:t>
            </a:r>
            <a:r>
              <a:rPr lang="en-GB" dirty="0"/>
              <a:t>}/plugin/#{plugins.pluginName}/ui/css/</a:t>
            </a:r>
            <a:r>
              <a:rPr lang="en-GB" dirty="0">
                <a:solidFill>
                  <a:srgbClr val="FF0000"/>
                </a:solidFill>
              </a:rPr>
              <a:t>styles.css</a:t>
            </a:r>
            <a:r>
              <a:rPr lang="en-GB" dirty="0"/>
              <a:t>" </a:t>
            </a:r>
            <a:r>
              <a:rPr lang="en-GB" dirty="0" err="1"/>
              <a:t>rel</a:t>
            </a:r>
            <a:r>
              <a:rPr lang="en-GB" dirty="0"/>
              <a:t>="stylesheet"&gt;&lt;/link&gt;</a:t>
            </a:r>
          </a:p>
          <a:p>
            <a:r>
              <a:rPr lang="en-GB" dirty="0"/>
              <a:t>      &lt;link </a:t>
            </a:r>
            <a:r>
              <a:rPr lang="en-GB" dirty="0" err="1"/>
              <a:t>href</a:t>
            </a:r>
            <a:r>
              <a:rPr lang="en-GB" dirty="0"/>
              <a:t>="https://fonts.googleapis.com/</a:t>
            </a:r>
            <a:r>
              <a:rPr lang="en-GB" dirty="0" err="1"/>
              <a:t>icon?family</a:t>
            </a:r>
            <a:r>
              <a:rPr lang="en-GB" dirty="0"/>
              <a:t>=</a:t>
            </a:r>
            <a:r>
              <a:rPr lang="en-GB" dirty="0" err="1"/>
              <a:t>Material+Icons</a:t>
            </a:r>
            <a:r>
              <a:rPr lang="en-GB" dirty="0"/>
              <a:t>" </a:t>
            </a:r>
            <a:r>
              <a:rPr lang="en-GB" dirty="0" err="1"/>
              <a:t>rel</a:t>
            </a:r>
            <a:r>
              <a:rPr lang="en-GB" dirty="0"/>
              <a:t>="stylesheet"&gt;&lt;/link&gt;</a:t>
            </a:r>
          </a:p>
          <a:p>
            <a:r>
              <a:rPr lang="en-GB" dirty="0"/>
              <a:t>    &lt;/</a:t>
            </a:r>
            <a:r>
              <a:rPr lang="en-GB" dirty="0" err="1"/>
              <a:t>ui:composition</a:t>
            </a:r>
            <a:r>
              <a:rPr lang="en-GB" dirty="0"/>
              <a:t>&gt;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A9C5CCC-6C82-42F1-657E-03F77C6E3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In the full page (page.xhtml) we simply configure &lt;</a:t>
            </a:r>
            <a:r>
              <a:rPr lang="en-GB" dirty="0">
                <a:solidFill>
                  <a:srgbClr val="FF0000"/>
                </a:solidFill>
              </a:rPr>
              <a:t>app-root</a:t>
            </a:r>
            <a:r>
              <a:rPr lang="en-GB" dirty="0"/>
              <a:t>&gt; directive, it will be recognized by the Angular framework. </a:t>
            </a:r>
          </a:p>
          <a:p>
            <a:r>
              <a:rPr lang="en-GB" dirty="0"/>
              <a:t>During the build process, the command “</a:t>
            </a:r>
            <a:r>
              <a:rPr lang="en-GB" dirty="0" err="1">
                <a:solidFill>
                  <a:srgbClr val="FF0000"/>
                </a:solidFill>
              </a:rPr>
              <a:t>npm</a:t>
            </a:r>
            <a:r>
              <a:rPr lang="en-GB" dirty="0">
                <a:solidFill>
                  <a:srgbClr val="FF0000"/>
                </a:solidFill>
              </a:rPr>
              <a:t> run build --prod</a:t>
            </a:r>
            <a:r>
              <a:rPr lang="en-GB" dirty="0"/>
              <a:t>“ is executed. NodeJS will compile the Angular project into several JavaScript files. Here we simply need to include all the compiled JavaScript files in the xhtml.</a:t>
            </a:r>
          </a:p>
        </p:txBody>
      </p:sp>
    </p:spTree>
    <p:extLst>
      <p:ext uri="{BB962C8B-B14F-4D97-AF65-F5344CB8AC3E}">
        <p14:creationId xmlns:p14="http://schemas.microsoft.com/office/powerpoint/2010/main" val="9148522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D977AB-666B-CA47-770F-8BCD2EF6B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Ant Build: </a:t>
            </a:r>
            <a:br>
              <a:rPr lang="en-GB" dirty="0"/>
            </a:br>
            <a:r>
              <a:rPr lang="en-GB" dirty="0"/>
              <a:t>Plugin ZIP File Content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161DB88C-5894-AC80-1445-BA7FD492BC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1" y="1428828"/>
            <a:ext cx="3311150" cy="4053561"/>
          </a:xfr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9341C13-7118-A32B-DB79-402D90BE0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Use Eclipse to execute Ant build with target package. </a:t>
            </a:r>
          </a:p>
          <a:p>
            <a:r>
              <a:rPr lang="en-GB" sz="2000" dirty="0"/>
              <a:t>The compiled package (.zip) is under build/ folder.</a:t>
            </a:r>
          </a:p>
        </p:txBody>
      </p:sp>
    </p:spTree>
    <p:extLst>
      <p:ext uri="{BB962C8B-B14F-4D97-AF65-F5344CB8AC3E}">
        <p14:creationId xmlns:p14="http://schemas.microsoft.com/office/powerpoint/2010/main" val="1881905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FEF67B-5371-586C-B4F2-A27A8A0F2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zh-TW" dirty="0"/>
              <a:t>KOGIT</a:t>
            </a:r>
            <a:r>
              <a:rPr lang="de-DE" dirty="0"/>
              <a:t> Services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99CAB95-897E-D4F0-CD6A-9B5BB04D6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7143" y="830458"/>
            <a:ext cx="3537645" cy="5875141"/>
          </a:xfrm>
          <a:prstGeom prst="rect">
            <a:avLst/>
          </a:prstGeom>
        </p:spPr>
      </p:pic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E11D34B8-61BC-424B-8588-21E78F1A5A10}"/>
              </a:ext>
            </a:extLst>
          </p:cNvPr>
          <p:cNvSpPr>
            <a:spLocks noGrp="1"/>
          </p:cNvSpPr>
          <p:nvPr/>
        </p:nvSpPr>
        <p:spPr bwMode="auto">
          <a:xfrm>
            <a:off x="1772755" y="1617812"/>
            <a:ext cx="6102626" cy="487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85750" indent="-285750" algn="l" defTabSz="449263" rtl="0" fontAlgn="base" hangingPunct="0">
              <a:lnSpc>
                <a:spcPct val="113000"/>
              </a:lnSpc>
              <a:spcBef>
                <a:spcPct val="0"/>
              </a:spcBef>
              <a:spcAft>
                <a:spcPts val="1425"/>
              </a:spcAft>
              <a:buClr>
                <a:srgbClr val="FF8F00"/>
              </a:buClr>
              <a:buSzPct val="100000"/>
              <a:buFont typeface="Wingdings" pitchFamily="2" charset="2"/>
              <a:buChar char="§"/>
              <a:defRPr lang="de-DE" sz="1400" b="0" i="0" kern="1200" baseline="0" smtClean="0"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49263" rtl="0" fontAlgn="base" hangingPunct="0">
              <a:lnSpc>
                <a:spcPct val="11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fontAlgn="base" hangingPunct="0">
              <a:lnSpc>
                <a:spcPct val="11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fontAlgn="base" hangingPunct="0">
              <a:lnSpc>
                <a:spcPct val="11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fontAlgn="base" hangingPunct="0">
              <a:lnSpc>
                <a:spcPct val="11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400" kern="120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49263" rtl="0" eaLnBrk="1" fontAlgn="base" latinLnBrk="0" hangingPunct="0">
              <a:lnSpc>
                <a:spcPct val="113000"/>
              </a:lnSpc>
              <a:spcBef>
                <a:spcPct val="0"/>
              </a:spcBef>
              <a:spcAft>
                <a:spcPts val="0"/>
              </a:spcAft>
              <a:buClr>
                <a:srgbClr val="FF8F00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Microsoft YaHei"/>
                <a:cs typeface="+mn-cs"/>
              </a:rPr>
              <a:t>Identity Management</a:t>
            </a:r>
          </a:p>
          <a:p>
            <a:pPr marL="0" marR="0" lvl="0" indent="0" algn="l" defTabSz="449263" rtl="0" eaLnBrk="1" fontAlgn="base" latinLnBrk="0" hangingPunct="0">
              <a:lnSpc>
                <a:spcPct val="113000"/>
              </a:lnSpc>
              <a:spcBef>
                <a:spcPct val="0"/>
              </a:spcBef>
              <a:spcAft>
                <a:spcPts val="0"/>
              </a:spcAft>
              <a:buClr>
                <a:srgbClr val="FF8F00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Microsoft YaHei"/>
                <a:cs typeface="+mn-cs"/>
              </a:rPr>
              <a:t>Structured and transparent management of identities of all types </a:t>
            </a:r>
          </a:p>
          <a:p>
            <a:pPr marL="0" marR="0" lvl="0" indent="0" algn="l" defTabSz="449263" rtl="0" eaLnBrk="1" fontAlgn="base" latinLnBrk="0" hangingPunct="0">
              <a:lnSpc>
                <a:spcPct val="113000"/>
              </a:lnSpc>
              <a:spcBef>
                <a:spcPct val="0"/>
              </a:spcBef>
              <a:spcAft>
                <a:spcPts val="0"/>
              </a:spcAft>
              <a:buClr>
                <a:srgbClr val="FF8F00"/>
              </a:buClr>
              <a:buSzPct val="100000"/>
              <a:buFont typeface="Wingdings" pitchFamily="2" charset="2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Microsoft YaHei"/>
              <a:cs typeface="+mn-cs"/>
            </a:endParaRPr>
          </a:p>
          <a:p>
            <a:pPr marL="0" marR="0" lvl="0" indent="0" algn="l" defTabSz="449263" rtl="0" eaLnBrk="1" fontAlgn="base" latinLnBrk="0" hangingPunct="0">
              <a:lnSpc>
                <a:spcPct val="113000"/>
              </a:lnSpc>
              <a:spcBef>
                <a:spcPct val="0"/>
              </a:spcBef>
              <a:spcAft>
                <a:spcPts val="0"/>
              </a:spcAft>
              <a:buClr>
                <a:srgbClr val="FF8F00"/>
              </a:buClr>
              <a:buSzPct val="100000"/>
              <a:buFont typeface="Wingdings" pitchFamily="2" charset="2"/>
              <a:buNone/>
              <a:tabLst/>
              <a:defRPr/>
            </a:pPr>
            <a:endParaRPr kumimoji="0" lang="de-DE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Microsoft YaHei"/>
              <a:cs typeface="+mn-cs"/>
            </a:endParaRPr>
          </a:p>
          <a:p>
            <a:pPr marL="0" marR="0" lvl="0" indent="0" algn="l" defTabSz="449263" rtl="0" eaLnBrk="1" fontAlgn="base" latinLnBrk="0" hangingPunct="0">
              <a:lnSpc>
                <a:spcPct val="113000"/>
              </a:lnSpc>
              <a:spcBef>
                <a:spcPct val="0"/>
              </a:spcBef>
              <a:spcAft>
                <a:spcPts val="0"/>
              </a:spcAft>
              <a:buClr>
                <a:srgbClr val="FF8F00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Microsoft YaHei"/>
                <a:cs typeface="+mn-cs"/>
              </a:rPr>
              <a:t>Access Management</a:t>
            </a:r>
          </a:p>
          <a:p>
            <a:pPr marL="0" marR="0" lvl="0" indent="0" algn="l" defTabSz="449263" rtl="0" eaLnBrk="1" fontAlgn="base" latinLnBrk="0" hangingPunct="0">
              <a:lnSpc>
                <a:spcPct val="113000"/>
              </a:lnSpc>
              <a:spcBef>
                <a:spcPct val="0"/>
              </a:spcBef>
              <a:spcAft>
                <a:spcPts val="0"/>
              </a:spcAft>
              <a:buClr>
                <a:srgbClr val="FF8F00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Microsoft YaHei"/>
                <a:cs typeface="+mn-cs"/>
              </a:rPr>
              <a:t>Which identity gets how, when &amp; with which rights access to which IT systems &amp; data</a:t>
            </a:r>
          </a:p>
          <a:p>
            <a:pPr marL="0" marR="0" lvl="0" indent="0" algn="l" defTabSz="449263" rtl="0" eaLnBrk="1" fontAlgn="base" latinLnBrk="0" hangingPunct="0">
              <a:lnSpc>
                <a:spcPct val="113000"/>
              </a:lnSpc>
              <a:spcBef>
                <a:spcPct val="0"/>
              </a:spcBef>
              <a:spcAft>
                <a:spcPts val="0"/>
              </a:spcAft>
              <a:buClr>
                <a:srgbClr val="FF8F00"/>
              </a:buClr>
              <a:buSzPct val="100000"/>
              <a:buFont typeface="Wingdings" pitchFamily="2" charset="2"/>
              <a:buNone/>
              <a:tabLst/>
              <a:defRPr/>
            </a:pPr>
            <a:endParaRPr kumimoji="0" lang="de-DE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Microsoft YaHei"/>
              <a:cs typeface="+mn-cs"/>
            </a:endParaRPr>
          </a:p>
          <a:p>
            <a:pPr marL="0" marR="0" lvl="0" indent="0" algn="l" defTabSz="449263" rtl="0" eaLnBrk="1" fontAlgn="base" latinLnBrk="0" hangingPunct="0">
              <a:lnSpc>
                <a:spcPct val="113000"/>
              </a:lnSpc>
              <a:spcBef>
                <a:spcPct val="0"/>
              </a:spcBef>
              <a:spcAft>
                <a:spcPts val="0"/>
              </a:spcAft>
              <a:buClr>
                <a:srgbClr val="FF8F00"/>
              </a:buClr>
              <a:buSzPct val="100000"/>
              <a:buFont typeface="Wingdings" pitchFamily="2" charset="2"/>
              <a:buNone/>
              <a:tabLst/>
              <a:defRPr/>
            </a:pPr>
            <a:endParaRPr lang="de-DE" sz="600" dirty="0">
              <a:solidFill>
                <a:srgbClr val="000000"/>
              </a:solidFill>
              <a:latin typeface="Open Sans"/>
              <a:ea typeface="Microsoft YaHei"/>
            </a:endParaRPr>
          </a:p>
          <a:p>
            <a:pPr marL="0" marR="0" lvl="0" indent="0" algn="l" defTabSz="449263" rtl="0" eaLnBrk="1" fontAlgn="base" latinLnBrk="0" hangingPunct="0">
              <a:lnSpc>
                <a:spcPct val="113000"/>
              </a:lnSpc>
              <a:spcBef>
                <a:spcPct val="0"/>
              </a:spcBef>
              <a:spcAft>
                <a:spcPts val="0"/>
              </a:spcAft>
              <a:buClr>
                <a:srgbClr val="FF8F00"/>
              </a:buClr>
              <a:buSzPct val="100000"/>
              <a:buFont typeface="Wingdings" pitchFamily="2" charset="2"/>
              <a:buNone/>
              <a:tabLst/>
              <a:defRPr/>
            </a:pPr>
            <a:endParaRPr kumimoji="0" lang="de-DE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Microsoft YaHei"/>
              <a:cs typeface="+mn-cs"/>
            </a:endParaRPr>
          </a:p>
          <a:p>
            <a:pPr marL="0" marR="0" lvl="0" indent="0" algn="l" defTabSz="449263" rtl="0" eaLnBrk="1" fontAlgn="base" latinLnBrk="0" hangingPunct="0">
              <a:lnSpc>
                <a:spcPct val="113000"/>
              </a:lnSpc>
              <a:spcBef>
                <a:spcPct val="0"/>
              </a:spcBef>
              <a:spcAft>
                <a:spcPts val="0"/>
              </a:spcAft>
              <a:buClr>
                <a:srgbClr val="FF8F00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Microsoft YaHei"/>
                <a:cs typeface="+mn-cs"/>
              </a:rPr>
              <a:t>Compliance</a:t>
            </a:r>
          </a:p>
          <a:p>
            <a:pPr marL="0" marR="0" lvl="0" indent="0" algn="l" defTabSz="449263" rtl="0" eaLnBrk="1" fontAlgn="base" latinLnBrk="0" hangingPunct="0">
              <a:lnSpc>
                <a:spcPct val="113000"/>
              </a:lnSpc>
              <a:spcBef>
                <a:spcPct val="0"/>
              </a:spcBef>
              <a:spcAft>
                <a:spcPts val="0"/>
              </a:spcAft>
              <a:buClr>
                <a:srgbClr val="FF8F00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Microsoft YaHei"/>
                <a:cs typeface="+mn-cs"/>
              </a:rPr>
              <a:t>Regulatory compliance through credential monitoring, analysis &amp; periodic recertification. </a:t>
            </a:r>
          </a:p>
          <a:p>
            <a:pPr marL="0" marR="0" lvl="0" indent="0" algn="l" defTabSz="449263" rtl="0" eaLnBrk="1" fontAlgn="base" latinLnBrk="0" hangingPunct="0">
              <a:lnSpc>
                <a:spcPct val="113000"/>
              </a:lnSpc>
              <a:spcBef>
                <a:spcPct val="0"/>
              </a:spcBef>
              <a:spcAft>
                <a:spcPts val="0"/>
              </a:spcAft>
              <a:buClr>
                <a:srgbClr val="FF8F00"/>
              </a:buClr>
              <a:buSzPct val="100000"/>
              <a:buFont typeface="Wingdings" pitchFamily="2" charset="2"/>
              <a:buNone/>
              <a:tabLst/>
              <a:defRPr/>
            </a:pPr>
            <a:endParaRPr kumimoji="0" lang="de-DE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Microsoft YaHei"/>
              <a:cs typeface="+mn-cs"/>
            </a:endParaRPr>
          </a:p>
          <a:p>
            <a:pPr marL="0" marR="0" lvl="0" indent="0" algn="l" defTabSz="449263" rtl="0" eaLnBrk="1" fontAlgn="base" latinLnBrk="0" hangingPunct="0">
              <a:lnSpc>
                <a:spcPct val="113000"/>
              </a:lnSpc>
              <a:spcBef>
                <a:spcPct val="0"/>
              </a:spcBef>
              <a:spcAft>
                <a:spcPts val="0"/>
              </a:spcAft>
              <a:buClr>
                <a:srgbClr val="FF8F00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en-GB" sz="18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Microsoft YaHei"/>
                <a:cs typeface="+mn-cs"/>
              </a:rPr>
              <a:t>Privileged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Microsoft YaHei"/>
                <a:cs typeface="+mn-cs"/>
              </a:rPr>
              <a:t> Access Management</a:t>
            </a:r>
          </a:p>
          <a:p>
            <a:pPr marL="0" marR="0" lvl="0" indent="0" algn="l" defTabSz="449263" rtl="0" eaLnBrk="1" fontAlgn="base" latinLnBrk="0" hangingPunct="0">
              <a:lnSpc>
                <a:spcPct val="113000"/>
              </a:lnSpc>
              <a:spcBef>
                <a:spcPct val="0"/>
              </a:spcBef>
              <a:spcAft>
                <a:spcPts val="0"/>
              </a:spcAft>
              <a:buClr>
                <a:srgbClr val="FF8F00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Microsoft YaHei"/>
                <a:cs typeface="+mn-cs"/>
              </a:rPr>
              <a:t>Protect privileged user accounts &amp; access rights from data breaches through efficient control</a:t>
            </a:r>
            <a:endParaRPr kumimoji="0" lang="de-DE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Microsoft YaHei"/>
              <a:cs typeface="+mn-cs"/>
            </a:endParaRPr>
          </a:p>
          <a:p>
            <a:pPr marL="0" marR="0" lvl="0" indent="0" algn="l" defTabSz="449263" rtl="0" eaLnBrk="1" fontAlgn="base" latinLnBrk="0" hangingPunct="0">
              <a:lnSpc>
                <a:spcPct val="113000"/>
              </a:lnSpc>
              <a:spcBef>
                <a:spcPct val="0"/>
              </a:spcBef>
              <a:spcAft>
                <a:spcPts val="0"/>
              </a:spcAft>
              <a:buClr>
                <a:srgbClr val="FF8F00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Microsoft YaHei"/>
                <a:cs typeface="+mn-cs"/>
              </a:rPr>
              <a:t>Security Information &amp; Event Management</a:t>
            </a:r>
          </a:p>
          <a:p>
            <a:pPr marL="0" marR="0" lvl="0" indent="0" algn="l" defTabSz="449263" rtl="0" eaLnBrk="1" fontAlgn="base" latinLnBrk="0" hangingPunct="0">
              <a:lnSpc>
                <a:spcPct val="113000"/>
              </a:lnSpc>
              <a:spcBef>
                <a:spcPct val="0"/>
              </a:spcBef>
              <a:spcAft>
                <a:spcPts val="0"/>
              </a:spcAft>
              <a:buClr>
                <a:srgbClr val="FF8F00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Microsoft YaHei"/>
                <a:cs typeface="+mn-cs"/>
              </a:rPr>
              <a:t>Collection &amp; analysis of messages and log files, real-time detection of potential threats</a:t>
            </a:r>
          </a:p>
          <a:p>
            <a:pPr marL="0" marR="0" lvl="0" indent="0" algn="l" defTabSz="449263" rtl="0" eaLnBrk="1" fontAlgn="base" latinLnBrk="0" hangingPunct="0">
              <a:lnSpc>
                <a:spcPct val="113000"/>
              </a:lnSpc>
              <a:spcBef>
                <a:spcPct val="0"/>
              </a:spcBef>
              <a:spcAft>
                <a:spcPts val="0"/>
              </a:spcAft>
              <a:buClr>
                <a:srgbClr val="FF8F00"/>
              </a:buClr>
              <a:buSzPct val="100000"/>
              <a:buFont typeface="Wingdings" pitchFamily="2" charset="2"/>
              <a:buNone/>
              <a:tabLst/>
              <a:defRPr/>
            </a:pPr>
            <a:endParaRPr lang="en-US" sz="1200" dirty="0">
              <a:solidFill>
                <a:srgbClr val="000000"/>
              </a:solidFill>
              <a:latin typeface="Open Sans"/>
              <a:ea typeface="Microsoft YaHei"/>
            </a:endParaRPr>
          </a:p>
          <a:p>
            <a:pPr marL="0" marR="0" lvl="0" indent="0" algn="l" defTabSz="449263" rtl="0" eaLnBrk="1" fontAlgn="base" latinLnBrk="0" hangingPunct="0">
              <a:lnSpc>
                <a:spcPct val="113000"/>
              </a:lnSpc>
              <a:spcBef>
                <a:spcPct val="0"/>
              </a:spcBef>
              <a:spcAft>
                <a:spcPts val="0"/>
              </a:spcAft>
              <a:buClr>
                <a:srgbClr val="FF8F00"/>
              </a:buClr>
              <a:buSzPct val="100000"/>
              <a:buFont typeface="Wingdings" pitchFamily="2" charset="2"/>
              <a:buNone/>
              <a:tabLst/>
              <a:defRPr/>
            </a:pPr>
            <a:endParaRPr kumimoji="0" lang="de-DE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Microsoft YaHei"/>
              <a:cs typeface="+mn-cs"/>
            </a:endParaRPr>
          </a:p>
          <a:p>
            <a:pPr marL="0" marR="0" lvl="0" indent="0" algn="l" defTabSz="449263" rtl="0" eaLnBrk="1" fontAlgn="base" latinLnBrk="0" hangingPunct="0">
              <a:lnSpc>
                <a:spcPct val="113000"/>
              </a:lnSpc>
              <a:spcBef>
                <a:spcPct val="0"/>
              </a:spcBef>
              <a:spcAft>
                <a:spcPts val="0"/>
              </a:spcAft>
              <a:buClr>
                <a:srgbClr val="FF8F00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Microsoft YaHei"/>
                <a:cs typeface="+mn-cs"/>
              </a:rPr>
              <a:t>Advanced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Microsoft YaHei"/>
                <a:cs typeface="+mn-cs"/>
              </a:rPr>
              <a:t> Analytics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Microsoft YaHei"/>
              <a:cs typeface="+mn-cs"/>
            </a:endParaRPr>
          </a:p>
          <a:p>
            <a:pPr marL="0" marR="0" lvl="0" indent="0" algn="l" defTabSz="449263" rtl="0" eaLnBrk="1" fontAlgn="base" latinLnBrk="0" hangingPunct="0">
              <a:lnSpc>
                <a:spcPct val="113000"/>
              </a:lnSpc>
              <a:spcBef>
                <a:spcPct val="0"/>
              </a:spcBef>
              <a:spcAft>
                <a:spcPts val="0"/>
              </a:spcAft>
              <a:buClr>
                <a:srgbClr val="FF8F00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Microsoft YaHei"/>
                <a:cs typeface="+mn-cs"/>
              </a:rPr>
              <a:t>Identify risks of unauthorized data access/theft at an early stage &amp; initiate defensive measures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Microsoft YaHei"/>
              <a:cs typeface="+mn-cs"/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46E9E08C-6804-C847-8F5A-939BAA0C158C}"/>
              </a:ext>
            </a:extLst>
          </p:cNvPr>
          <p:cNvGrpSpPr/>
          <p:nvPr/>
        </p:nvGrpSpPr>
        <p:grpSpPr>
          <a:xfrm>
            <a:off x="838200" y="1617812"/>
            <a:ext cx="746829" cy="4728449"/>
            <a:chOff x="696852" y="1251099"/>
            <a:chExt cx="746829" cy="4728449"/>
          </a:xfrm>
        </p:grpSpPr>
        <p:pic>
          <p:nvPicPr>
            <p:cNvPr id="15" name="Grafik 14" descr="Ein Bild, das Objekt, Uhr enthält.&#10;&#10;Automatisch generierte Beschreibung">
              <a:extLst>
                <a:ext uri="{FF2B5EF4-FFF2-40B4-BE49-F238E27FC236}">
                  <a16:creationId xmlns:a16="http://schemas.microsoft.com/office/drawing/2014/main" id="{84877760-BCE1-6B48-9748-986462B8C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604" y="3656169"/>
              <a:ext cx="720000" cy="720000"/>
            </a:xfrm>
            <a:prstGeom prst="rect">
              <a:avLst/>
            </a:prstGeom>
          </p:spPr>
        </p:pic>
        <p:pic>
          <p:nvPicPr>
            <p:cNvPr id="16" name="Grafik 15" descr="Ein Bild, das Schild enthält.&#10;&#10;Automatisch generierte Beschreibung">
              <a:extLst>
                <a:ext uri="{FF2B5EF4-FFF2-40B4-BE49-F238E27FC236}">
                  <a16:creationId xmlns:a16="http://schemas.microsoft.com/office/drawing/2014/main" id="{26076BDD-FF3D-EC4C-BE3D-C3311C4EB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604" y="4457859"/>
              <a:ext cx="720000" cy="720000"/>
            </a:xfrm>
            <a:prstGeom prst="rect">
              <a:avLst/>
            </a:prstGeom>
          </p:spPr>
        </p:pic>
        <p:pic>
          <p:nvPicPr>
            <p:cNvPr id="17" name="Grafik 16" descr="Ein Bild, das Gebäude enthält.&#10;&#10;Automatisch generierte Beschreibung">
              <a:extLst>
                <a:ext uri="{FF2B5EF4-FFF2-40B4-BE49-F238E27FC236}">
                  <a16:creationId xmlns:a16="http://schemas.microsoft.com/office/drawing/2014/main" id="{A225AC96-9D93-C946-8A6E-1FE3B1016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852" y="5259548"/>
              <a:ext cx="720000" cy="720000"/>
            </a:xfrm>
            <a:prstGeom prst="rect">
              <a:avLst/>
            </a:prstGeom>
          </p:spPr>
        </p:pic>
        <p:pic>
          <p:nvPicPr>
            <p:cNvPr id="18" name="Grafik 17" descr="Ein Bild, das Uhr, Schild enthält.&#10;&#10;Automatisch generierte Beschreibung">
              <a:extLst>
                <a:ext uri="{FF2B5EF4-FFF2-40B4-BE49-F238E27FC236}">
                  <a16:creationId xmlns:a16="http://schemas.microsoft.com/office/drawing/2014/main" id="{C00DD7CE-6029-0744-894D-23A7BF3AB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725" y="2052789"/>
              <a:ext cx="720000" cy="720000"/>
            </a:xfrm>
            <a:prstGeom prst="rect">
              <a:avLst/>
            </a:prstGeom>
          </p:spPr>
        </p:pic>
        <p:pic>
          <p:nvPicPr>
            <p:cNvPr id="19" name="Grafik 18" descr="Ein Bild, das Schild enthält.&#10;&#10;Automatisch generierte Beschreibung">
              <a:extLst>
                <a:ext uri="{FF2B5EF4-FFF2-40B4-BE49-F238E27FC236}">
                  <a16:creationId xmlns:a16="http://schemas.microsoft.com/office/drawing/2014/main" id="{E1A0DE77-8A1C-654C-A612-D6374E0E8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681" y="2854479"/>
              <a:ext cx="720000" cy="720000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18469751-D6A8-4A49-B79C-3D197BE3B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725" y="1251099"/>
              <a:ext cx="720000" cy="7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09511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AB45733A-4DE1-B001-3017-0739AB800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Demo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4A6D271-B932-1B89-49A3-76D2581044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64490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C30110-D025-19DF-E2F5-527930737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References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8E94258-849D-EB7C-072B-26992EFD5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hlinkClick r:id="rId2"/>
              </a:rPr>
              <a:t>KOGIT Plugin Library</a:t>
            </a:r>
            <a:endParaRPr lang="de-DE" dirty="0"/>
          </a:p>
          <a:p>
            <a:r>
              <a:rPr lang="en-GB" dirty="0"/>
              <a:t>Source code used in this session</a:t>
            </a:r>
          </a:p>
        </p:txBody>
      </p:sp>
    </p:spTree>
    <p:extLst>
      <p:ext uri="{BB962C8B-B14F-4D97-AF65-F5344CB8AC3E}">
        <p14:creationId xmlns:p14="http://schemas.microsoft.com/office/powerpoint/2010/main" val="18408245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DDD806-6CAB-8100-3CEA-922B85F31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FAQ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55FAB8F-3FC6-62A5-0F35-8240313D78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99345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62FB3D-DF17-8D27-7E0E-6CA8229B1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D2152-1C30-894C-9781-951D3C9748DF}" type="slidenum">
              <a:rPr lang="en-US" smtClean="0"/>
              <a:t>53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5DC99E-286C-678A-1C61-10D88CC0E70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© 2023 SailPoint Technologies, Inc. All rights reserved.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6" name="Graphic 5" descr="SailPoint">
            <a:extLst>
              <a:ext uri="{FF2B5EF4-FFF2-40B4-BE49-F238E27FC236}">
                <a16:creationId xmlns:a16="http://schemas.microsoft.com/office/drawing/2014/main" id="{412E68D0-EED9-3551-5FC0-5C5D56DDD3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2835" y="1715262"/>
            <a:ext cx="2686330" cy="953855"/>
          </a:xfrm>
          <a:prstGeom prst="rect">
            <a:avLst/>
          </a:prstGeom>
        </p:spPr>
      </p:pic>
      <p:pic>
        <p:nvPicPr>
          <p:cNvPr id="8" name="Picture 7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7F51C1E-5126-7A85-CB60-69A7FFA65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072" y="2496662"/>
            <a:ext cx="2163097" cy="1795225"/>
          </a:xfrm>
          <a:prstGeom prst="rect">
            <a:avLst/>
          </a:prstGeom>
        </p:spPr>
      </p:pic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AF7FAFF6-650B-2857-ED7D-3B0B35E6F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407" y="2496662"/>
            <a:ext cx="2163097" cy="1795225"/>
          </a:xfrm>
          <a:prstGeom prst="rect">
            <a:avLst/>
          </a:prstGeom>
        </p:spPr>
      </p:pic>
      <p:sp>
        <p:nvSpPr>
          <p:cNvPr id="11" name="Title 5">
            <a:extLst>
              <a:ext uri="{FF2B5EF4-FFF2-40B4-BE49-F238E27FC236}">
                <a16:creationId xmlns:a16="http://schemas.microsoft.com/office/drawing/2014/main" id="{ABF4BD4E-E703-E9BC-B809-876288039522}"/>
              </a:ext>
            </a:extLst>
          </p:cNvPr>
          <p:cNvSpPr txBox="1">
            <a:spLocks/>
          </p:cNvSpPr>
          <p:nvPr/>
        </p:nvSpPr>
        <p:spPr>
          <a:xfrm>
            <a:off x="831850" y="2973010"/>
            <a:ext cx="10515600" cy="10149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Poppins SemiBold" pitchFamily="2" charset="77"/>
                <a:ea typeface="+mj-ea"/>
                <a:cs typeface="Poppins SemiBold" pitchFamily="2" charset="77"/>
              </a:defRPr>
            </a:lvl1pPr>
          </a:lstStyle>
          <a:p>
            <a:pPr algn="ctr"/>
            <a:r>
              <a:rPr lang="en-US" sz="5400" dirty="0"/>
              <a:t>Thank you!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06DD1B0-F768-FF53-DC14-E8A52A71EB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939" y="3992224"/>
            <a:ext cx="10516511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75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5E9561-B6F2-E1EA-B29D-E1C9671BE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KOGIT Plugin Library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33F3254-4C59-63E3-2E5D-B235B1FD1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KOGIT History Plugin</a:t>
            </a:r>
          </a:p>
          <a:p>
            <a:r>
              <a:rPr lang="en-GB" dirty="0"/>
              <a:t>KOGIT Role Analytics Plugin</a:t>
            </a:r>
          </a:p>
          <a:p>
            <a:r>
              <a:rPr lang="en-GB" dirty="0"/>
              <a:t>KOGIT SIEM Plugin</a:t>
            </a:r>
          </a:p>
          <a:p>
            <a:r>
              <a:rPr lang="en-GB" dirty="0"/>
              <a:t>KOGIT </a:t>
            </a:r>
            <a:r>
              <a:rPr lang="en-GB" dirty="0" err="1"/>
              <a:t>SoD</a:t>
            </a:r>
            <a:r>
              <a:rPr lang="en-GB" dirty="0"/>
              <a:t>-Matrix Plugin</a:t>
            </a:r>
          </a:p>
          <a:p>
            <a:r>
              <a:rPr lang="en-GB" dirty="0"/>
              <a:t>KOGIT Monitoring Plugin</a:t>
            </a:r>
          </a:p>
          <a:p>
            <a:r>
              <a:rPr lang="en-GB" dirty="0"/>
              <a:t>KOGIT Assignment Calendar Plugin</a:t>
            </a:r>
          </a:p>
          <a:p>
            <a:r>
              <a:rPr lang="en-GB" dirty="0"/>
              <a:t>KOGIT Access Request Extension Plugin</a:t>
            </a:r>
          </a:p>
          <a:p>
            <a:r>
              <a:rPr lang="en-GB" dirty="0"/>
              <a:t>KOGIT Org Chart Plugin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3084D8D-DA30-44B4-E6C0-3AF157BC7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241" y="4715140"/>
            <a:ext cx="1367559" cy="84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D7A0641-09CD-B38E-9A6F-855093123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9657" y="3101208"/>
            <a:ext cx="2212872" cy="141434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7F5F62F-D6EC-74E3-CCBB-28236A8A0E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7694" y="4862407"/>
            <a:ext cx="2317487" cy="141434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3569501-9269-36D2-2F6A-18DE762948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1853" y="2433205"/>
            <a:ext cx="1581417" cy="99579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EF62E29-7DF5-D962-5005-E3B57B3009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5181" y="1302411"/>
            <a:ext cx="1661825" cy="104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94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AB45733A-4DE1-B001-3017-0739AB800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IDE Setup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4A6D271-B932-1B89-49A3-76D2581044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4803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46B6FD-F3E8-D95F-9F61-0DADFC605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Suggested Knowledge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5045CA-A932-BCB8-43B6-D21FE77613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Plugin Developer Guide – Overview</a:t>
            </a:r>
            <a:endParaRPr lang="en-GB" dirty="0"/>
          </a:p>
          <a:p>
            <a:r>
              <a:rPr lang="en-GB" dirty="0">
                <a:hlinkClick r:id="rId3"/>
              </a:rPr>
              <a:t>SailPoint University: </a:t>
            </a:r>
            <a:r>
              <a:rPr lang="en-US" dirty="0" err="1">
                <a:hlinkClick r:id="rId3"/>
              </a:rPr>
              <a:t>IdentityIQ</a:t>
            </a:r>
            <a:r>
              <a:rPr lang="en-US" dirty="0">
                <a:hlinkClick r:id="rId3"/>
              </a:rPr>
              <a:t> Advanced Implementation: Plugins v8.3 - ELEARNING</a:t>
            </a:r>
            <a:endParaRPr lang="en-US" dirty="0"/>
          </a:p>
          <a:p>
            <a:r>
              <a:rPr lang="en-GB" dirty="0">
                <a:hlinkClick r:id="rId4"/>
              </a:rPr>
              <a:t>[YouTube] </a:t>
            </a:r>
            <a:r>
              <a:rPr lang="en-US" dirty="0">
                <a:hlinkClick r:id="rId4"/>
              </a:rPr>
              <a:t>Angular Tutorial for Beginners: Learn Angular &amp; TypeScript</a:t>
            </a:r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6337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54492F-5DF2-5CB1-AB54-712B16507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Environment Setup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135872-E241-C148-19C6-B9B277A41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hlinkClick r:id="rId3"/>
              </a:rPr>
              <a:t>NodeJS</a:t>
            </a:r>
            <a:endParaRPr lang="de-DE" dirty="0"/>
          </a:p>
          <a:p>
            <a:r>
              <a:rPr lang="de-DE" dirty="0"/>
              <a:t>Eclipse + IIQDA: </a:t>
            </a:r>
            <a:r>
              <a:rPr lang="en-GB" dirty="0"/>
              <a:t>for Java development</a:t>
            </a:r>
          </a:p>
          <a:p>
            <a:r>
              <a:rPr lang="en-GB" dirty="0"/>
              <a:t>Visual Studio Code: for Angular/Typescript development</a:t>
            </a:r>
          </a:p>
          <a:p>
            <a:pPr lvl="1"/>
            <a:r>
              <a:rPr lang="en-GB" dirty="0"/>
              <a:t>Angular Language Service</a:t>
            </a:r>
          </a:p>
          <a:p>
            <a:pPr lvl="1"/>
            <a:r>
              <a:rPr lang="de-DE" dirty="0"/>
              <a:t>Auto Close Tag</a:t>
            </a:r>
          </a:p>
          <a:p>
            <a:pPr lvl="1"/>
            <a:r>
              <a:rPr lang="de-DE" dirty="0"/>
              <a:t>Auto Import</a:t>
            </a:r>
          </a:p>
          <a:p>
            <a:pPr lvl="1"/>
            <a:r>
              <a:rPr lang="de-DE" dirty="0"/>
              <a:t>Auto Import – ES6, TS, JSX, TSX</a:t>
            </a:r>
          </a:p>
          <a:p>
            <a:pPr lvl="1"/>
            <a:r>
              <a:rPr lang="de-DE" dirty="0"/>
              <a:t>ES Lint</a:t>
            </a:r>
          </a:p>
          <a:p>
            <a:r>
              <a:rPr lang="de-DE" dirty="0"/>
              <a:t>IIQ 8.3 </a:t>
            </a:r>
            <a:r>
              <a:rPr lang="en-GB" dirty="0"/>
              <a:t>instance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956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ailPoint Brand Refresh 2022">
      <a:dk1>
        <a:srgbClr val="0033A1"/>
      </a:dk1>
      <a:lt1>
        <a:srgbClr val="FFFFFF"/>
      </a:lt1>
      <a:dk2>
        <a:srgbClr val="415364"/>
      </a:dk2>
      <a:lt2>
        <a:srgbClr val="DAE1E9"/>
      </a:lt2>
      <a:accent1>
        <a:srgbClr val="0033A1"/>
      </a:accent1>
      <a:accent2>
        <a:srgbClr val="0071CE"/>
      </a:accent2>
      <a:accent3>
        <a:srgbClr val="CC27B0"/>
      </a:accent3>
      <a:accent4>
        <a:srgbClr val="54C0E8"/>
      </a:accent4>
      <a:accent5>
        <a:srgbClr val="93D500"/>
      </a:accent5>
      <a:accent6>
        <a:srgbClr val="415364"/>
      </a:accent6>
      <a:hlink>
        <a:srgbClr val="0563C1"/>
      </a:hlink>
      <a:folHlink>
        <a:srgbClr val="0071CE"/>
      </a:folHlink>
    </a:clrScheme>
    <a:fontScheme name="Poppins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 dirty="0" smtClean="0">
            <a:latin typeface="Poppins" pitchFamily="2" charset="77"/>
            <a:cs typeface="Poppins" pitchFamily="2" charset="7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chemeClr val="accent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ailPoint-BrandRefresh-DeckTemplate-20230101" id="{26A88923-18C0-B943-A3DC-832467591790}" vid="{824338BD-429C-7848-B2D3-2CB2216404A5}"/>
    </a:ext>
  </a:extLst>
</a:theme>
</file>

<file path=ppt/theme/theme2.xml><?xml version="1.0" encoding="utf-8"?>
<a:theme xmlns:a="http://schemas.openxmlformats.org/drawingml/2006/main" name="Office Theme">
  <a:themeElements>
    <a:clrScheme name="SailPoint Brand Refresh 2022">
      <a:dk1>
        <a:srgbClr val="0033A1"/>
      </a:dk1>
      <a:lt1>
        <a:srgbClr val="FFFFFF"/>
      </a:lt1>
      <a:dk2>
        <a:srgbClr val="415364"/>
      </a:dk2>
      <a:lt2>
        <a:srgbClr val="DAE1E9"/>
      </a:lt2>
      <a:accent1>
        <a:srgbClr val="0033A1"/>
      </a:accent1>
      <a:accent2>
        <a:srgbClr val="0071CE"/>
      </a:accent2>
      <a:accent3>
        <a:srgbClr val="CC27B0"/>
      </a:accent3>
      <a:accent4>
        <a:srgbClr val="54C0E8"/>
      </a:accent4>
      <a:accent5>
        <a:srgbClr val="93D500"/>
      </a:accent5>
      <a:accent6>
        <a:srgbClr val="415364"/>
      </a:accent6>
      <a:hlink>
        <a:srgbClr val="0563C1"/>
      </a:hlink>
      <a:folHlink>
        <a:srgbClr val="0071CE"/>
      </a:folHlink>
    </a:clrScheme>
    <a:fontScheme name="Poppins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 dirty="0" smtClean="0">
            <a:latin typeface="Poppins" pitchFamily="2" charset="77"/>
            <a:cs typeface="Poppins" pitchFamily="2" charset="7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chemeClr val="accent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ailPoint-BrandRefresh-DeckTemplate-20230101" id="{26A88923-18C0-B943-A3DC-832467591790}" vid="{824338BD-429C-7848-B2D3-2CB2216404A5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SailPoint-DeveloperDays2023-Template</Template>
  <TotalTime>0</TotalTime>
  <Words>2367</Words>
  <Application>Microsoft Office PowerPoint</Application>
  <PresentationFormat>Breitbild</PresentationFormat>
  <Paragraphs>298</Paragraphs>
  <Slides>53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53</vt:i4>
      </vt:variant>
    </vt:vector>
  </HeadingPairs>
  <TitlesOfParts>
    <vt:vector size="65" baseType="lpstr">
      <vt:lpstr>Arial</vt:lpstr>
      <vt:lpstr>Arial</vt:lpstr>
      <vt:lpstr>Calibri</vt:lpstr>
      <vt:lpstr>Consolas</vt:lpstr>
      <vt:lpstr>Open Sans</vt:lpstr>
      <vt:lpstr>Poppins</vt:lpstr>
      <vt:lpstr>Poppins SemiBold</vt:lpstr>
      <vt:lpstr>Times New Roman</vt:lpstr>
      <vt:lpstr>Verdana</vt:lpstr>
      <vt:lpstr>Wingdings</vt:lpstr>
      <vt:lpstr>Office</vt:lpstr>
      <vt:lpstr>Office Theme</vt:lpstr>
      <vt:lpstr>Plugin Development Frontend Solution with Angular/Typescript</vt:lpstr>
      <vt:lpstr>Agenda</vt:lpstr>
      <vt:lpstr>Who‘s KOGIT</vt:lpstr>
      <vt:lpstr>PowerPoint-Präsentation</vt:lpstr>
      <vt:lpstr>KOGIT Services</vt:lpstr>
      <vt:lpstr>KOGIT Plugin Library</vt:lpstr>
      <vt:lpstr>IDE Setup</vt:lpstr>
      <vt:lpstr>Suggested Knowledge</vt:lpstr>
      <vt:lpstr>Environment Setup</vt:lpstr>
      <vt:lpstr>Initiate Plugin Framework Project </vt:lpstr>
      <vt:lpstr>Create Java Classes</vt:lpstr>
      <vt:lpstr>Angular Project Setup</vt:lpstr>
      <vt:lpstr>Angular Project Setup</vt:lpstr>
      <vt:lpstr>Angular Project Setup</vt:lpstr>
      <vt:lpstr>Ant build.xml Customization</vt:lpstr>
      <vt:lpstr>Ant build.xml Customization</vt:lpstr>
      <vt:lpstr>Folder Structure</vt:lpstr>
      <vt:lpstr>Angular/Typescript with Plugin Development</vt:lpstr>
      <vt:lpstr>What will you achieve in this session</vt:lpstr>
      <vt:lpstr>Angular &amp; TypeScript</vt:lpstr>
      <vt:lpstr>KOGIT Org-Chart Plugin</vt:lpstr>
      <vt:lpstr>Org Chart Plugin Features</vt:lpstr>
      <vt:lpstr>D3-Org-Chart </vt:lpstr>
      <vt:lpstr>D3-Org-Chart:  Data Model</vt:lpstr>
      <vt:lpstr>REST Endpoint IdentityResource</vt:lpstr>
      <vt:lpstr>IdentityService Class: Outline</vt:lpstr>
      <vt:lpstr>IdentityService Class: Outline</vt:lpstr>
      <vt:lpstr>IdentityService Class: getParents</vt:lpstr>
      <vt:lpstr>IdentityService Class: getChilds</vt:lpstr>
      <vt:lpstr>IdentityService Class: getSiblings</vt:lpstr>
      <vt:lpstr>IdentityService Class: getNodeMap</vt:lpstr>
      <vt:lpstr>IdentityService Class: getNodeMap</vt:lpstr>
      <vt:lpstr>Angular Http Module</vt:lpstr>
      <vt:lpstr>Angular Http Module: Data Service</vt:lpstr>
      <vt:lpstr>Angular Http Module: Data Service</vt:lpstr>
      <vt:lpstr>Angular Http Module : Data Service</vt:lpstr>
      <vt:lpstr>Angular Material</vt:lpstr>
      <vt:lpstr>Angular Material: Auto-Complete</vt:lpstr>
      <vt:lpstr>Angular Material: Auto-Complete</vt:lpstr>
      <vt:lpstr>Search Button: getOrgChart()</vt:lpstr>
      <vt:lpstr>getOrgChart()</vt:lpstr>
      <vt:lpstr>D3-Org-Chart Initialize: updateChart()</vt:lpstr>
      <vt:lpstr>D3-Org-Chart: Customizable Card</vt:lpstr>
      <vt:lpstr>D3-Org-Chart: Display Features</vt:lpstr>
      <vt:lpstr>JavaScript Snippet</vt:lpstr>
      <vt:lpstr>Manifest</vt:lpstr>
      <vt:lpstr>Plugin Settings</vt:lpstr>
      <vt:lpstr>Page.xhtml</vt:lpstr>
      <vt:lpstr>Ant Build:  Plugin ZIP File Content</vt:lpstr>
      <vt:lpstr>Demo</vt:lpstr>
      <vt:lpstr>References</vt:lpstr>
      <vt:lpstr>FAQ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SailPoint Developer Days 2023 </dc:title>
  <dc:creator>Yu-Chih Chung</dc:creator>
  <cp:lastModifiedBy>Yu-Chih Chung</cp:lastModifiedBy>
  <cp:revision>13</cp:revision>
  <dcterms:created xsi:type="dcterms:W3CDTF">2023-01-20T02:44:17Z</dcterms:created>
  <dcterms:modified xsi:type="dcterms:W3CDTF">2023-02-09T17:18:40Z</dcterms:modified>
</cp:coreProperties>
</file>