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81" r:id="rId3"/>
    <p:sldId id="2147375033" r:id="rId4"/>
    <p:sldId id="2147375025" r:id="rId5"/>
    <p:sldId id="301" r:id="rId6"/>
    <p:sldId id="300" r:id="rId7"/>
    <p:sldId id="2147375034" r:id="rId8"/>
    <p:sldId id="2147375035" r:id="rId9"/>
    <p:sldId id="2147375036" r:id="rId10"/>
    <p:sldId id="296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Poppins SemiBold" panose="00000700000000000000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1"/>
    <a:srgbClr val="012068"/>
    <a:srgbClr val="5B6670"/>
    <a:srgbClr val="587B89"/>
    <a:srgbClr val="DAE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8"/>
    <p:restoredTop sz="73010" autoAdjust="0"/>
  </p:normalViewPr>
  <p:slideViewPr>
    <p:cSldViewPr snapToGrid="0" snapToObjects="1">
      <p:cViewPr varScale="1">
        <p:scale>
          <a:sx n="116" d="100"/>
          <a:sy n="116" d="100"/>
        </p:scale>
        <p:origin x="84" y="408"/>
      </p:cViewPr>
      <p:guideLst/>
    </p:cSldViewPr>
  </p:slideViewPr>
  <p:outlineViewPr>
    <p:cViewPr>
      <p:scale>
        <a:sx n="33" d="100"/>
        <a:sy n="33" d="100"/>
      </p:scale>
      <p:origin x="0" y="-3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78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576F3D-F7CA-8F48-BB6D-A84A1A1F00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829F4-7E59-B74C-925A-DE36CB4AEA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CF1F4-0991-B84C-861D-B7370011C2A1}" type="datetimeFigureOut">
              <a:rPr lang="en-US" smtClean="0">
                <a:latin typeface="Poppins" pitchFamily="2" charset="77"/>
                <a:cs typeface="Poppins" pitchFamily="2" charset="77"/>
              </a:rPr>
              <a:t>2/14/2023</a:t>
            </a:fld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8E14B-56F1-E847-8D25-81CE45DBEC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6A38F-CFEE-D940-814D-75B3AE80F5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4C0E-60FE-554E-B446-8FC7FA553C40}" type="slidenum">
              <a:rPr lang="en-US" smtClean="0">
                <a:latin typeface="Poppins" pitchFamily="2" charset="77"/>
                <a:cs typeface="Poppins" pitchFamily="2" charset="77"/>
              </a:rPr>
              <a:t>‹#›</a:t>
            </a:fld>
            <a:endParaRPr lang="en-US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3685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BE072110-F8D0-154E-BEDF-E5762DEB8768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E90EEE40-52B4-CA4C-9ED3-F79CB8063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6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itchFamily="2" charset="77"/>
        <a:ea typeface="+mn-ea"/>
        <a:cs typeface="Poppins" pitchFamily="2" charset="77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EEE40-52B4-CA4C-9ED3-F79CB806389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91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File Access Manager is designed to help organizations </a:t>
            </a:r>
          </a:p>
          <a:p>
            <a:r>
              <a:rPr lang="en-US" baseline="0" dirty="0"/>
              <a:t>attain control and governance over their unstructured data – be it on the premises or in the cloud</a:t>
            </a:r>
          </a:p>
          <a:p>
            <a:endParaRPr lang="en-US" baseline="0" dirty="0"/>
          </a:p>
          <a:p>
            <a:r>
              <a:rPr lang="en-US" baseline="0" dirty="0"/>
              <a:t>And assists you in</a:t>
            </a:r>
          </a:p>
          <a:p>
            <a:endParaRPr lang="en-US" baseline="0" dirty="0"/>
          </a:p>
          <a:p>
            <a:pPr marL="228600" indent="-228600">
              <a:buAutoNum type="arabicParenR"/>
            </a:pPr>
            <a:r>
              <a:rPr lang="en-US" baseline="0" dirty="0"/>
              <a:t>Locating your Sensitive data. Understanding where your data is stored, and then identifying which data is sensitive and needs extra protection.</a:t>
            </a:r>
            <a:br>
              <a:rPr lang="en-US" baseline="0" dirty="0"/>
            </a:br>
            <a:r>
              <a:rPr lang="en-US" baseline="0" dirty="0"/>
              <a:t>Whether its PII information, IP or data subject to regulation such as </a:t>
            </a:r>
            <a:r>
              <a:rPr lang="en-US" dirty="0"/>
              <a:t>GDPR, HIPAA, SOX, PCI, or the California’s Consumer Privacy Act, </a:t>
            </a:r>
            <a:br>
              <a:rPr lang="en-US" dirty="0"/>
            </a:br>
            <a:r>
              <a:rPr lang="en-US" dirty="0"/>
              <a:t>through a comprehensive array of policy rules that include everything from free text search, wildcard matching and regular expression patterns, on every aspect of the data. </a:t>
            </a:r>
            <a:br>
              <a:rPr lang="en-US" baseline="0" dirty="0"/>
            </a:br>
            <a:endParaRPr lang="en-US" baseline="0" dirty="0"/>
          </a:p>
          <a:p>
            <a:pPr marL="228600" indent="-228600">
              <a:buAutoNum type="arabicParenR"/>
            </a:pPr>
            <a:r>
              <a:rPr lang="en-US" baseline="0" dirty="0"/>
              <a:t>Understand who has access to these sensitive resources and where their access comes from, </a:t>
            </a:r>
            <a:br>
              <a:rPr lang="en-US" baseline="0" dirty="0"/>
            </a:br>
            <a:r>
              <a:rPr lang="en-US" baseline="0" dirty="0"/>
              <a:t>By analyzing the permissions and access rights granted across all applications and storage solutions, </a:t>
            </a:r>
            <a:br>
              <a:rPr lang="en-US" baseline="0" dirty="0"/>
            </a:br>
            <a:r>
              <a:rPr lang="en-US" baseline="0" dirty="0"/>
              <a:t>on prem and in the cloud </a:t>
            </a:r>
            <a:br>
              <a:rPr lang="en-US" baseline="0" dirty="0"/>
            </a:br>
            <a:r>
              <a:rPr lang="en-US" baseline="0" dirty="0"/>
              <a:t>whether they are directly assigned, or propagated through complex nested group hierarchies</a:t>
            </a:r>
            <a:br>
              <a:rPr lang="en-US" baseline="0" dirty="0"/>
            </a:br>
            <a:br>
              <a:rPr lang="en-US" baseline="0" dirty="0"/>
            </a:br>
            <a:endParaRPr lang="en-US" baseline="0" dirty="0"/>
          </a:p>
          <a:p>
            <a:pPr marL="228600" indent="-228600">
              <a:buAutoNum type="arabicParenR"/>
            </a:pPr>
            <a:r>
              <a:rPr lang="en-US" baseline="0" dirty="0"/>
              <a:t>It also monitors every activity on the data to see what people are doing – who actually </a:t>
            </a:r>
            <a:r>
              <a:rPr lang="en-US" i="1" baseline="0" dirty="0"/>
              <a:t>IS</a:t>
            </a:r>
            <a:r>
              <a:rPr lang="en-US" baseline="0" dirty="0"/>
              <a:t> accessing which resources, especially the sensitive ones, </a:t>
            </a:r>
            <a:br>
              <a:rPr lang="en-US" baseline="0" dirty="0"/>
            </a:br>
            <a:r>
              <a:rPr lang="en-US" baseline="0" dirty="0"/>
              <a:t>by monitoring all activities taking place on the managed end – systems, </a:t>
            </a:r>
            <a:br>
              <a:rPr lang="en-US" baseline="0" dirty="0"/>
            </a:br>
            <a:r>
              <a:rPr lang="en-US" baseline="0" dirty="0"/>
              <a:t>whether it’s reading, writing, or moving data</a:t>
            </a:r>
            <a:br>
              <a:rPr lang="en-US" baseline="0" dirty="0"/>
            </a:br>
            <a:r>
              <a:rPr lang="en-US" baseline="0" dirty="0"/>
              <a:t>sharing or changing permissions,</a:t>
            </a:r>
            <a:br>
              <a:rPr lang="en-US" baseline="0" dirty="0"/>
            </a:br>
            <a:r>
              <a:rPr lang="en-US" baseline="0" dirty="0"/>
              <a:t>and more.</a:t>
            </a:r>
            <a:br>
              <a:rPr lang="en-US" baseline="0" dirty="0"/>
            </a:br>
            <a:br>
              <a:rPr lang="en-US" baseline="0" dirty="0"/>
            </a:br>
            <a:endParaRPr lang="en-US" baseline="0" dirty="0"/>
          </a:p>
          <a:p>
            <a:pPr marL="228600" indent="-228600">
              <a:buAutoNum type="arabicParenR"/>
            </a:pPr>
            <a:r>
              <a:rPr lang="en-US" baseline="0" dirty="0"/>
              <a:t>File Access Manager can put controls in place to protect your highly regulated data. </a:t>
            </a:r>
            <a:br>
              <a:rPr lang="en-US" baseline="0" dirty="0"/>
            </a:br>
            <a:r>
              <a:rPr lang="en-US" baseline="0" dirty="0"/>
              <a:t>Which can take multiple forms including:</a:t>
            </a:r>
          </a:p>
          <a:p>
            <a:pPr marL="685800" lvl="1" indent="-228600">
              <a:buAutoNum type="arabicParenR"/>
            </a:pPr>
            <a:r>
              <a:rPr lang="en-US" baseline="0" dirty="0"/>
              <a:t>Certifications to manage who has access to specific resources, </a:t>
            </a:r>
            <a:br>
              <a:rPr lang="en-US" baseline="0" dirty="0"/>
            </a:br>
            <a:endParaRPr lang="en-US" baseline="0" dirty="0"/>
          </a:p>
          <a:p>
            <a:pPr marL="685800" lvl="1" indent="-228600">
              <a:buAutoNum type="arabicParenR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Highlighting risk factors in your current access landscape, 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Providing remediation steps and improving access models, 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addressing over-exposed resources or over-permissive access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AutoNum type="arabicParenR"/>
            </a:pPr>
            <a:r>
              <a:rPr lang="en-US" baseline="0" dirty="0"/>
              <a:t>By Detecting suspicious, unwarranted or unauthorize access, through activity monitoring   </a:t>
            </a:r>
            <a:br>
              <a:rPr lang="en-US" baseline="0" dirty="0"/>
            </a:br>
            <a:r>
              <a:rPr lang="en-US" baseline="0" dirty="0"/>
              <a:t>trigger notifications and alert in real-time, leverage SIEM integrations,  and remediation actions </a:t>
            </a:r>
            <a:br>
              <a:rPr lang="en-US" baseline="0" dirty="0"/>
            </a:br>
            <a:r>
              <a:rPr lang="en-US" baseline="0" dirty="0"/>
              <a:t>– such as shutting down all access and break-glass workflows</a:t>
            </a:r>
            <a:br>
              <a:rPr lang="en-US" baseline="0" dirty="0"/>
            </a:br>
            <a:endParaRPr lang="en-US" baseline="0" dirty="0"/>
          </a:p>
          <a:p>
            <a:pPr marL="685800" lvl="1" indent="-228600">
              <a:buAutoNum type="arabicParenR"/>
            </a:pPr>
            <a:r>
              <a:rPr lang="en-US" baseline="0" dirty="0"/>
              <a:t>File Access Manager Helps you make all this more manageable – offloading the burden from your IT and security team, </a:t>
            </a:r>
            <a:br>
              <a:rPr lang="en-US" baseline="0" dirty="0"/>
            </a:br>
            <a:r>
              <a:rPr lang="en-US" baseline="0" dirty="0"/>
              <a:t>offering a unique approach</a:t>
            </a:r>
            <a:br>
              <a:rPr lang="en-US" baseline="0" dirty="0"/>
            </a:br>
            <a:r>
              <a:rPr lang="en-US" baseline="0" dirty="0"/>
              <a:t>Democratizing governance and ownership, </a:t>
            </a:r>
            <a:br>
              <a:rPr lang="en-US" baseline="0" dirty="0"/>
            </a:br>
            <a:r>
              <a:rPr lang="en-US" baseline="0" dirty="0"/>
              <a:t>by Delegating the responsibility over data – to the people who know it the most </a:t>
            </a:r>
            <a:br>
              <a:rPr lang="en-US" baseline="0" dirty="0"/>
            </a:br>
            <a:r>
              <a:rPr lang="en-US" baseline="0" dirty="0"/>
              <a:t>through our patented Data Ownership election and assignment processes </a:t>
            </a:r>
            <a:br>
              <a:rPr lang="en-US" baseline="0" dirty="0"/>
            </a:br>
            <a:endParaRPr lang="en-US" baseline="0" dirty="0"/>
          </a:p>
          <a:p>
            <a:pPr marL="685800" lvl="1" indent="-228600">
              <a:buAutoNum type="arabicParenR"/>
            </a:pPr>
            <a:r>
              <a:rPr lang="en-US" baseline="0" dirty="0"/>
              <a:t>It also Saves you money and improve your security posture – by helping you dispose of data you’re not using, </a:t>
            </a:r>
            <a:br>
              <a:rPr lang="en-US" baseline="0" dirty="0"/>
            </a:br>
            <a:r>
              <a:rPr lang="en-US" baseline="0" dirty="0"/>
              <a:t>based on real usage statistics, </a:t>
            </a:r>
            <a:br>
              <a:rPr lang="en-US" baseline="0" dirty="0"/>
            </a:br>
            <a:r>
              <a:rPr lang="en-US" baseline="0" dirty="0"/>
              <a:t>helping you reduce storage costs and management overhead, </a:t>
            </a:r>
            <a:br>
              <a:rPr lang="en-US" baseline="0" dirty="0"/>
            </a:br>
            <a:r>
              <a:rPr lang="en-US" baseline="0" dirty="0"/>
              <a:t>prepare for cloud migration </a:t>
            </a:r>
            <a:br>
              <a:rPr lang="en-US" baseline="0" dirty="0"/>
            </a:br>
            <a:r>
              <a:rPr lang="en-US" baseline="0" dirty="0"/>
              <a:t>and reduce attack surface </a:t>
            </a:r>
            <a:br>
              <a:rPr lang="en-US" baseline="0" dirty="0"/>
            </a:br>
            <a:endParaRPr lang="en-US" baseline="0" dirty="0"/>
          </a:p>
          <a:p>
            <a:pPr marL="228600" lvl="0" indent="-228600">
              <a:buAutoNum type="arabicParenR"/>
            </a:pPr>
            <a:r>
              <a:rPr lang="en-US" baseline="0" dirty="0"/>
              <a:t>And of course as since all this is done, tracked and monitored through the platform – you can rest assured your compliance and audit requirements are met, </a:t>
            </a:r>
            <a:br>
              <a:rPr lang="en-US" baseline="0" dirty="0"/>
            </a:br>
            <a:r>
              <a:rPr lang="en-US" baseline="0" dirty="0"/>
              <a:t>with maximum ease.</a:t>
            </a:r>
            <a:br>
              <a:rPr lang="en-US" baseline="0" dirty="0"/>
            </a:b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2028B-A84D-C142-94B7-4ECF1A4323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574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 Access Manager lets you govern access with ease –</a:t>
            </a:r>
          </a:p>
          <a:p>
            <a:endParaRPr lang="en-US" dirty="0"/>
          </a:p>
          <a:p>
            <a:r>
              <a:rPr lang="en-US" dirty="0"/>
              <a:t>Through analytic dashboards, </a:t>
            </a:r>
          </a:p>
          <a:p>
            <a:endParaRPr lang="en-US" dirty="0"/>
          </a:p>
          <a:p>
            <a:r>
              <a:rPr lang="en-US" dirty="0"/>
              <a:t>That provide real-time actionable insights, </a:t>
            </a:r>
          </a:p>
          <a:p>
            <a:endParaRPr lang="en-US" dirty="0"/>
          </a:p>
          <a:p>
            <a:r>
              <a:rPr lang="en-US" dirty="0"/>
              <a:t>And an intuitive user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EEE40-52B4-CA4C-9ED3-F79CB806389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5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EEE40-52B4-CA4C-9ED3-F79CB806389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63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UserName</a:t>
            </a:r>
            <a:endParaRPr lang="en-US" dirty="0"/>
          </a:p>
          <a:p>
            <a:r>
              <a:rPr lang="en-US" dirty="0" err="1"/>
              <a:t>ipAddress</a:t>
            </a:r>
            <a:endParaRPr lang="en-US" dirty="0"/>
          </a:p>
          <a:p>
            <a:r>
              <a:rPr lang="en-US" dirty="0" err="1"/>
              <a:t>userDomain</a:t>
            </a:r>
            <a:endParaRPr lang="en-US" dirty="0"/>
          </a:p>
          <a:p>
            <a:r>
              <a:rPr lang="en-US" dirty="0" err="1"/>
              <a:t>ObjectName</a:t>
            </a:r>
            <a:endParaRPr lang="en-US" dirty="0"/>
          </a:p>
          <a:p>
            <a:r>
              <a:rPr lang="en-US" dirty="0"/>
              <a:t>Action</a:t>
            </a:r>
          </a:p>
          <a:p>
            <a:r>
              <a:rPr lang="en-US" dirty="0" err="1"/>
              <a:t>objectNewName</a:t>
            </a:r>
            <a:endParaRPr lang="en-US" dirty="0"/>
          </a:p>
          <a:p>
            <a:r>
              <a:rPr lang="en-US" dirty="0"/>
              <a:t>Resource</a:t>
            </a:r>
          </a:p>
          <a:p>
            <a:r>
              <a:rPr lang="en-US" dirty="0" err="1"/>
              <a:t>newResource</a:t>
            </a:r>
            <a:endParaRPr lang="en-US" dirty="0"/>
          </a:p>
          <a:p>
            <a:r>
              <a:rPr lang="en-US" dirty="0" err="1"/>
              <a:t>objectType</a:t>
            </a:r>
            <a:endParaRPr lang="en-US" dirty="0"/>
          </a:p>
          <a:p>
            <a:r>
              <a:rPr lang="en-US" dirty="0" err="1"/>
              <a:t>oldName</a:t>
            </a:r>
            <a:endParaRPr lang="en-US" dirty="0"/>
          </a:p>
          <a:p>
            <a:r>
              <a:rPr lang="en-US" dirty="0" err="1"/>
              <a:t>oldResource</a:t>
            </a:r>
            <a:endParaRPr lang="en-US" dirty="0"/>
          </a:p>
          <a:p>
            <a:r>
              <a:rPr lang="en-US" dirty="0" err="1"/>
              <a:t>fileExtension</a:t>
            </a:r>
            <a:endParaRPr lang="en-US" dirty="0"/>
          </a:p>
          <a:p>
            <a:r>
              <a:rPr lang="en-US" dirty="0" err="1"/>
              <a:t>ClassificationCategory</a:t>
            </a:r>
            <a:endParaRPr lang="en-US" dirty="0"/>
          </a:p>
          <a:p>
            <a:r>
              <a:rPr lang="en-US" dirty="0" err="1"/>
              <a:t>AlertRuleNames</a:t>
            </a:r>
            <a:endParaRPr lang="en-US" dirty="0"/>
          </a:p>
          <a:p>
            <a:r>
              <a:rPr lang="en-US" dirty="0" err="1"/>
              <a:t>ApplicationType</a:t>
            </a:r>
            <a:endParaRPr lang="en-US" dirty="0"/>
          </a:p>
          <a:p>
            <a:r>
              <a:rPr lang="en-US" dirty="0" err="1"/>
              <a:t>LogicalPaths</a:t>
            </a:r>
            <a:endParaRPr lang="en-US" dirty="0"/>
          </a:p>
          <a:p>
            <a:r>
              <a:rPr lang="en-US" dirty="0" err="1"/>
              <a:t>LogicalBamIds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EEE40-52B4-CA4C-9ED3-F79CB80638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15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EEE40-52B4-CA4C-9ED3-F79CB80638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7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veloper D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457D7FF-BC93-6043-BCA7-E61AE51131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5E8DEEE-81AE-BFAB-2D33-82685E11EC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67494" y="5142631"/>
            <a:ext cx="7692042" cy="119891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50491DA-02FA-B5CF-32A2-2BD46A76F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3025" cy="6858000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467448-CC20-E4FC-DD87-27628C816A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7055" y="331086"/>
            <a:ext cx="3315745" cy="1484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D271C3-CF48-68C9-45E5-9AB4AC6CB3E7}"/>
              </a:ext>
            </a:extLst>
          </p:cNvPr>
          <p:cNvSpPr txBox="1"/>
          <p:nvPr userDrawn="1"/>
        </p:nvSpPr>
        <p:spPr>
          <a:xfrm>
            <a:off x="8432800" y="-292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70AE2D81-AC4F-183C-9F40-1DE2F0923A1A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85D1AE4-D85B-EAA6-5922-7B3E6422DBFB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102523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F69A54AF-4A96-BDBC-DA01-1F592F9C3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8F61B9-CCEB-B640-96F9-C9D3B548E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7887C-7323-CA40-A9F4-63472FB9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29B740-78D6-8D48-BA6D-8881485B93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D623AB-66A3-974E-987E-157F5444EC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49EA51-1543-3345-8636-E87878D8F2C9}"/>
              </a:ext>
            </a:extLst>
          </p:cNvPr>
          <p:cNvSpPr/>
          <p:nvPr userDrawn="1"/>
        </p:nvSpPr>
        <p:spPr>
          <a:xfrm>
            <a:off x="5510664" y="941695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1E99BA0-834A-814D-AB72-0B55285FDA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31556" y="1263699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4610D3C1-FA59-BC4E-8ECB-4C207D938D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1556" y="1821388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21950D0-95A1-1B4C-BBE5-5F29D9D7CB0A}"/>
              </a:ext>
            </a:extLst>
          </p:cNvPr>
          <p:cNvSpPr/>
          <p:nvPr userDrawn="1"/>
        </p:nvSpPr>
        <p:spPr>
          <a:xfrm>
            <a:off x="8741561" y="941695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CB673210-ACDE-D244-83C0-C058C1CB01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62453" y="1263699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60098562-9766-A343-AAE4-2AA5CA6289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2453" y="1821388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B87A9B0-1ACB-8F41-9053-0C6FEBEDA5D2}"/>
              </a:ext>
            </a:extLst>
          </p:cNvPr>
          <p:cNvSpPr/>
          <p:nvPr userDrawn="1"/>
        </p:nvSpPr>
        <p:spPr>
          <a:xfrm>
            <a:off x="5510664" y="3612004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00A7A5B1-1256-2D45-BD31-9E01426362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31556" y="3934008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2DB52A9D-0173-7E44-9574-913A69EC98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31556" y="4491697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4B90D4-A4D6-B644-BC5C-2943E3E1CC26}"/>
              </a:ext>
            </a:extLst>
          </p:cNvPr>
          <p:cNvSpPr/>
          <p:nvPr userDrawn="1"/>
        </p:nvSpPr>
        <p:spPr>
          <a:xfrm>
            <a:off x="8741561" y="3612004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1AA50F97-3992-8D43-A937-B246C518B0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62453" y="3934008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36870797-B9C8-164D-A983-E8F84D1024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62453" y="4491697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15F6CEA-E6AB-D1A0-3323-FD498574A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F459D-EB72-1043-9F0F-E9CD39910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875405"/>
            <a:ext cx="6521133" cy="49856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29EE9-172C-5445-90AB-0F95317FB4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CF06B-A61F-3344-BCCA-1373DE5A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5E35B6-EBB9-2B49-A009-06BDC1176B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E875B0-122F-3240-BDF4-8E5930D2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26DE32A-0A6B-C3A7-142D-FDF3B642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34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d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EEB3D90-A6A6-662A-8B27-B61AECC71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29EE9-172C-5445-90AB-0F95317FB4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1" y="2336800"/>
            <a:ext cx="4191358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CF06B-A61F-3344-BCCA-1373DE5A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5E35B6-EBB9-2B49-A009-06BDC1176B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E875B0-122F-3240-BDF4-8E5930D2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5148239" cy="16002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9A1850E7-DAFD-B87D-7178-31BEA1BDE0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3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o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52B824C7-451D-E3C6-2FD2-04C735542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95525"/>
            <a:ext cx="10515600" cy="1133475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B9FAE-9212-0240-87A8-84E2EB4DAE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455990"/>
            <a:ext cx="10515600" cy="54362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E3F84C-1E46-234A-83CB-CF24452C3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© 2023 SailPoint Technologies, Inc. All rights reserved.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2FF3654-3C95-E557-9A77-741293B2B9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55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Blue Coding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13465EA-560A-3825-4485-9E16E47D4D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39C0FB6-78CF-E522-D003-42633766E4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A387A4E-C9CA-D0F9-DC61-E527D4DCD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95525"/>
            <a:ext cx="10515600" cy="1133475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271FB5-9C0D-6670-5E97-3010C81693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455990"/>
            <a:ext cx="10515600" cy="54362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776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58471"/>
            <a:ext cx="10515600" cy="1014984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B9FAE-9212-0240-87A8-84E2EB4DAE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14399"/>
            <a:ext cx="10515600" cy="120797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39C0FB6-78CF-E522-D003-42633766E4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92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F4DC-8A0C-9A49-8FC7-D55AB9750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600" y="365125"/>
            <a:ext cx="970280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22E09-30B4-8A42-AB39-5E952EF93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C5BB9F-B32B-5341-9D04-F901957645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D863D0E-59C9-47A7-9FB1-B4C2EF120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32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B2DB0-39C8-1C40-BE15-DDDE0640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28643-64C5-AF40-B9D9-AAFB07F505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C65DF285-1CC2-0C4B-E191-64BA031838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8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0"/>
          <p:cNvSpPr txBox="1">
            <a:spLocks noGrp="1"/>
          </p:cNvSpPr>
          <p:nvPr>
            <p:ph type="title"/>
          </p:nvPr>
        </p:nvSpPr>
        <p:spPr>
          <a:xfrm>
            <a:off x="661988" y="273050"/>
            <a:ext cx="10842625" cy="91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12068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898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veloper Days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457D7FF-BC93-6043-BCA7-E61AE51131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5E8DEEE-81AE-BFAB-2D33-82685E11EC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4300" y="5142631"/>
            <a:ext cx="2963400" cy="82636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50491DA-02FA-B5CF-32A2-2BD46A76F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3025" cy="6858000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467448-CC20-E4FC-DD87-27628C816A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7055" y="331086"/>
            <a:ext cx="3315745" cy="1484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D271C3-CF48-68C9-45E5-9AB4AC6CB3E7}"/>
              </a:ext>
            </a:extLst>
          </p:cNvPr>
          <p:cNvSpPr txBox="1"/>
          <p:nvPr userDrawn="1"/>
        </p:nvSpPr>
        <p:spPr>
          <a:xfrm>
            <a:off x="8432800" y="-292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FA180BC-E4D7-8D5E-2755-D63C8EC3D8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16506" y="5142631"/>
            <a:ext cx="2963400" cy="82636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E43D0179-B16D-2F5F-45FB-E9E15C309599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B72777A-1716-BF7B-C36B-54C7A0CFCBAF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384866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- Developer Days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702509F5-BFF3-A2DD-2BAD-46C234A73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2749" y="346786"/>
            <a:ext cx="3303371" cy="147894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66CA37A-309A-9788-AA83-86E9BA6B4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FCB8F2-5EF1-287E-4DCA-77B1FEBB7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67494" y="5142631"/>
            <a:ext cx="7692042" cy="119891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C4B3324-30FA-01B2-FC76-80E4133482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486150" cy="6858000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98EE6F9-5D40-DAD0-A595-159C0002075F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C49F0E2B-27E4-EFD5-E173-1EC0738CDC49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7484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610946"/>
            <a:ext cx="3210257" cy="1636108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EBFBFE7-C81D-F046-BF1D-2210155BABAF}"/>
              </a:ext>
            </a:extLst>
          </p:cNvPr>
          <p:cNvSpPr/>
          <p:nvPr userDrawn="1"/>
        </p:nvSpPr>
        <p:spPr>
          <a:xfrm>
            <a:off x="4012443" y="791570"/>
            <a:ext cx="7347708" cy="5199797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48F772E-0B10-3436-4091-2AF650617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C3BAE-D05F-1A49-8B85-D379B1E39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365125"/>
            <a:ext cx="10634638" cy="797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E4FA5-A75E-BB45-8976-E756865ED3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6400" y="1613949"/>
            <a:ext cx="11430000" cy="42805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2947C-C848-734C-B88F-459D6B95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037887-B903-B04E-A6F3-86B826237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9153A4E-97F0-F015-878A-9DE0EF10BF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0CC1E-B4BC-6F40-8A77-F948E2F75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0173" y="1681163"/>
            <a:ext cx="5157787" cy="823912"/>
          </a:xfrm>
        </p:spPr>
        <p:txBody>
          <a:bodyPr anchor="b"/>
          <a:lstStyle>
            <a:lvl1pPr marL="0" indent="0" algn="ctr">
              <a:buNone/>
              <a:defRPr sz="2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4A977-4331-DF4D-9551-A66B9AA465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0173" y="2505075"/>
            <a:ext cx="5157787" cy="32133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AB22AB-6949-F848-A6EB-5D8A98590FF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639" y="1681163"/>
            <a:ext cx="5183188" cy="823912"/>
          </a:xfrm>
        </p:spPr>
        <p:txBody>
          <a:bodyPr anchor="b"/>
          <a:lstStyle>
            <a:lvl1pPr marL="0" indent="0" algn="ctr">
              <a:buNone/>
              <a:defRPr sz="2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2064A-82A7-494B-A926-194686D8D37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639" y="2505075"/>
            <a:ext cx="5183188" cy="32133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9A171-73F0-3A47-BED5-25E52A1B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344BA9-C1A8-4244-8785-02EA8B56B2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0EBD89-A495-0C49-9448-EC02AE7CB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3160" y="365125"/>
            <a:ext cx="988568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FB9C8B1-05DF-9406-94B6-F257DDC83C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4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0CC1E-B4BC-6F40-8A77-F948E2F75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9104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4A977-4331-DF4D-9551-A66B9AA465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9104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457200" indent="0" algn="ctr">
              <a:spcAft>
                <a:spcPts val="300"/>
              </a:spcAft>
              <a:buNone/>
              <a:defRPr sz="1600"/>
            </a:lvl2pPr>
            <a:lvl3pPr marL="914400" indent="0" algn="ctr">
              <a:spcAft>
                <a:spcPts val="300"/>
              </a:spcAft>
              <a:buNone/>
              <a:defRPr sz="1400"/>
            </a:lvl3pPr>
            <a:lvl4pPr marL="1371600" indent="0" algn="ctr">
              <a:spcAft>
                <a:spcPts val="300"/>
              </a:spcAft>
              <a:buNone/>
              <a:defRPr sz="1200"/>
            </a:lvl4pPr>
            <a:lvl5pPr marL="182880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9A171-73F0-3A47-BED5-25E52A1B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344BA9-C1A8-4244-8785-02EA8B56B2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0EBD89-A495-0C49-9448-EC02AE7CB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9040" y="365125"/>
            <a:ext cx="977392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DD7127-3FBC-0941-987E-D6515D5BAC5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38388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45288EC-BAFB-6A43-BB36-54D9CB8BEF4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38388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0" indent="0" algn="ctr">
              <a:spcAft>
                <a:spcPts val="300"/>
              </a:spcAft>
              <a:buNone/>
              <a:defRPr sz="1600"/>
            </a:lvl2pPr>
            <a:lvl3pPr marL="0" indent="0" algn="ctr">
              <a:spcAft>
                <a:spcPts val="300"/>
              </a:spcAft>
              <a:buNone/>
              <a:defRPr sz="1400"/>
            </a:lvl3pPr>
            <a:lvl4pPr marL="0" indent="0" algn="ctr">
              <a:spcAft>
                <a:spcPts val="300"/>
              </a:spcAft>
              <a:buNone/>
              <a:defRPr sz="1200"/>
            </a:lvl4pPr>
            <a:lvl5pPr marL="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3B7D636-D969-2F4C-9CED-F548C5C74F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093879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7086B62-F2A1-8E46-879C-0BA223ED573F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093879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457200" indent="0" algn="ctr">
              <a:spcAft>
                <a:spcPts val="300"/>
              </a:spcAft>
              <a:buNone/>
              <a:defRPr sz="1600"/>
            </a:lvl2pPr>
            <a:lvl3pPr marL="914400" indent="0" algn="ctr">
              <a:spcAft>
                <a:spcPts val="300"/>
              </a:spcAft>
              <a:buNone/>
              <a:defRPr sz="1400"/>
            </a:lvl3pPr>
            <a:lvl4pPr marL="1371600" indent="0" algn="ctr">
              <a:spcAft>
                <a:spcPts val="300"/>
              </a:spcAft>
              <a:buNone/>
              <a:defRPr sz="1200"/>
            </a:lvl4pPr>
            <a:lvl5pPr marL="182880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9615636-7336-B895-8498-AE0769590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2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11EDC6-4042-9B41-9829-40C1A03B2DDE}"/>
              </a:ext>
            </a:extLst>
          </p:cNvPr>
          <p:cNvSpPr/>
          <p:nvPr userDrawn="1"/>
        </p:nvSpPr>
        <p:spPr>
          <a:xfrm>
            <a:off x="612634" y="1825625"/>
            <a:ext cx="5181600" cy="4111151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B925D-725D-9D40-A690-BA2FCB38A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721" y="365125"/>
            <a:ext cx="9740558" cy="79775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EE8BD-E916-6649-B50D-2D000281131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0314" y="2265529"/>
            <a:ext cx="4386240" cy="31799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9716B-DC23-884E-AECE-26BBB5EB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90B0DA2-E7B0-644B-9A47-82FE4334E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21C7368-EFDE-EA49-8C4E-96B84D738163}"/>
              </a:ext>
            </a:extLst>
          </p:cNvPr>
          <p:cNvSpPr/>
          <p:nvPr userDrawn="1"/>
        </p:nvSpPr>
        <p:spPr>
          <a:xfrm>
            <a:off x="6397766" y="1834948"/>
            <a:ext cx="5181600" cy="4111151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020119-07EA-6347-9446-78A596B21BB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795446" y="2274852"/>
            <a:ext cx="4386240" cy="31799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BD64F96-1A21-21F2-7A47-CC12E71ED0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1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61B9-CCEB-B640-96F9-C9D3B548E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54595-A3ED-1D44-9F21-7FA099B68E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7" y="791569"/>
            <a:ext cx="6653211" cy="50694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7887C-7323-CA40-A9F4-63472FB9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29B740-78D6-8D48-BA6D-8881485B93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D623AB-66A3-974E-987E-157F5444EC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335AE3B-5B5A-DF5F-8982-B9C242C8C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553FD-7C76-724A-A15F-86098F2F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5"/>
            <a:ext cx="11430000" cy="797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67377-BA58-2F42-8B12-39431C924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613949"/>
            <a:ext cx="11430000" cy="428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D02FB-8823-CE47-AA62-CD25D268A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D691F-E5BD-B040-B052-5392F7728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1038" y="6345555"/>
            <a:ext cx="7953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0" r:id="rId3"/>
    <p:sldLayoutId id="2147483663" r:id="rId4"/>
    <p:sldLayoutId id="2147483650" r:id="rId5"/>
    <p:sldLayoutId id="2147483653" r:id="rId6"/>
    <p:sldLayoutId id="2147483664" r:id="rId7"/>
    <p:sldLayoutId id="2147483652" r:id="rId8"/>
    <p:sldLayoutId id="2147483656" r:id="rId9"/>
    <p:sldLayoutId id="2147483665" r:id="rId10"/>
    <p:sldLayoutId id="2147483657" r:id="rId11"/>
    <p:sldLayoutId id="2147483666" r:id="rId12"/>
    <p:sldLayoutId id="2147483651" r:id="rId13"/>
    <p:sldLayoutId id="2147483667" r:id="rId14"/>
    <p:sldLayoutId id="2147483661" r:id="rId15"/>
    <p:sldLayoutId id="2147483654" r:id="rId16"/>
    <p:sldLayoutId id="2147483655" r:id="rId17"/>
    <p:sldLayoutId id="2147483669" r:id="rId1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62D27-742E-E343-A1A8-A04459684F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File Access Manager: Activities REST API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47ED345-6669-576D-B87D-7EAABF9F7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64860" y="5142631"/>
            <a:ext cx="5468677" cy="77976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400" dirty="0">
                <a:latin typeface="Poppins"/>
                <a:cs typeface="Poppins"/>
              </a:rPr>
              <a:t>Speaker: </a:t>
            </a:r>
            <a:r>
              <a:rPr lang="en-US" dirty="0">
                <a:solidFill>
                  <a:schemeClr val="accent3"/>
                </a:solidFill>
                <a:latin typeface="Poppins"/>
                <a:cs typeface="Poppins"/>
              </a:rPr>
              <a:t>Hanan Levy</a:t>
            </a:r>
            <a:r>
              <a:rPr lang="en-US" sz="1400" dirty="0">
                <a:latin typeface="Poppins"/>
                <a:cs typeface="Poppins"/>
              </a:rPr>
              <a:t>;</a:t>
            </a:r>
            <a:br>
              <a:rPr lang="en-US" sz="1400" dirty="0"/>
            </a:br>
            <a:r>
              <a:rPr lang="en-US" sz="1400" dirty="0">
                <a:latin typeface="Poppins"/>
                <a:cs typeface="Poppins"/>
              </a:rPr>
              <a:t>title: </a:t>
            </a:r>
            <a:r>
              <a:rPr lang="en-US" dirty="0">
                <a:latin typeface="Poppins"/>
                <a:cs typeface="Poppins"/>
              </a:rPr>
              <a:t>Product Line Manager, Data Security</a:t>
            </a:r>
            <a:br>
              <a:rPr lang="en-US" dirty="0">
                <a:latin typeface="Poppins"/>
                <a:cs typeface="Poppins"/>
              </a:rPr>
            </a:br>
            <a:r>
              <a:rPr lang="en-US" dirty="0">
                <a:latin typeface="Poppins"/>
                <a:cs typeface="Poppins"/>
              </a:rPr>
              <a:t>company</a:t>
            </a:r>
            <a:r>
              <a:rPr lang="en-US" sz="1400" dirty="0">
                <a:latin typeface="Poppins"/>
                <a:cs typeface="Poppins"/>
              </a:rPr>
              <a:t>: </a:t>
            </a:r>
            <a:r>
              <a:rPr lang="en-US" dirty="0">
                <a:latin typeface="Poppins"/>
                <a:cs typeface="Poppins"/>
              </a:rPr>
              <a:t>SailPoint</a:t>
            </a:r>
            <a:r>
              <a:rPr lang="en-US" sz="1400" dirty="0">
                <a:latin typeface="Poppins"/>
                <a:cs typeface="Poppins"/>
              </a:rPr>
              <a:t>;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9EB5B7-05BE-9830-064C-8A403E015C15}"/>
              </a:ext>
            </a:extLst>
          </p:cNvPr>
          <p:cNvSpPr/>
          <p:nvPr/>
        </p:nvSpPr>
        <p:spPr>
          <a:xfrm>
            <a:off x="3854370" y="4908995"/>
            <a:ext cx="1115005" cy="111500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4532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62FB3D-DF17-8D27-7E0E-6CA8229B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DC99E-286C-678A-1C61-10D88CC0E7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" name="Graphic 5" descr="SailPoint">
            <a:extLst>
              <a:ext uri="{FF2B5EF4-FFF2-40B4-BE49-F238E27FC236}">
                <a16:creationId xmlns:a16="http://schemas.microsoft.com/office/drawing/2014/main" id="{412E68D0-EED9-3551-5FC0-5C5D56DDD3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2835" y="1715262"/>
            <a:ext cx="2686330" cy="953855"/>
          </a:xfrm>
          <a:prstGeom prst="rect">
            <a:avLst/>
          </a:prstGeom>
        </p:spPr>
      </p:pic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7F51C1E-5126-7A85-CB60-69A7FFA65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072" y="2496662"/>
            <a:ext cx="2163097" cy="1795225"/>
          </a:xfrm>
          <a:prstGeom prst="rect">
            <a:avLst/>
          </a:prstGeom>
        </p:spPr>
      </p:pic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AF7FAFF6-650B-2857-ED7D-3B0B35E6F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407" y="2496662"/>
            <a:ext cx="2163097" cy="1795225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ABF4BD4E-E703-E9BC-B809-876288039522}"/>
              </a:ext>
            </a:extLst>
          </p:cNvPr>
          <p:cNvSpPr txBox="1">
            <a:spLocks/>
          </p:cNvSpPr>
          <p:nvPr/>
        </p:nvSpPr>
        <p:spPr>
          <a:xfrm>
            <a:off x="831850" y="2973010"/>
            <a:ext cx="10515600" cy="10149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8197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A6318-0644-CF40-B085-29124240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E7A07-910F-7343-9014-AC75A17B310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 dirty="0"/>
              <a:t>© 2023 SailPoint Technologies, Inc. All rights reserved.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12B2E8C-2BD7-BE48-A2C2-70BB1BC81E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65240" y="4438932"/>
            <a:ext cx="2871648" cy="1323239"/>
          </a:xfrm>
        </p:spPr>
        <p:txBody>
          <a:bodyPr/>
          <a:lstStyle/>
          <a:p>
            <a:r>
              <a:rPr lang="en-US" dirty="0"/>
              <a:t>Support activities data  enrichment of actors’ identity information, access sensitivity  and data classification.  </a:t>
            </a:r>
            <a:br>
              <a:rPr lang="en-US" dirty="0"/>
            </a:br>
            <a:r>
              <a:rPr lang="en-US" dirty="0"/>
              <a:t>Access Policy Enforcement, Alerts and responses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08314B-D059-3A46-9106-758FF411BC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17823" y="3934008"/>
            <a:ext cx="2819065" cy="531813"/>
          </a:xfrm>
        </p:spPr>
        <p:txBody>
          <a:bodyPr>
            <a:normAutofit/>
          </a:bodyPr>
          <a:lstStyle/>
          <a:p>
            <a:r>
              <a:rPr lang="en-US" dirty="0"/>
              <a:t>Full Governance Support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05D379B-827B-264A-988E-2237996128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8732" y="4465821"/>
            <a:ext cx="2935450" cy="1136176"/>
          </a:xfrm>
        </p:spPr>
        <p:txBody>
          <a:bodyPr/>
          <a:lstStyle/>
          <a:p>
            <a:r>
              <a:rPr lang="en-US" dirty="0"/>
              <a:t>The Activities REST API offers support for bulk data ingestion for high volumes of data – </a:t>
            </a:r>
            <a:br>
              <a:rPr lang="en-US" dirty="0"/>
            </a:br>
            <a:r>
              <a:rPr lang="en-US" dirty="0"/>
              <a:t>for highly active environments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17CC3C5-0ECA-C84B-B3F1-40B034C12C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Govern Data at Scale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856099-470D-4F48-9792-3DF9EEA995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7823" y="1821388"/>
            <a:ext cx="2819065" cy="1136176"/>
          </a:xfrm>
        </p:spPr>
        <p:txBody>
          <a:bodyPr/>
          <a:lstStyle/>
          <a:p>
            <a:r>
              <a:rPr lang="en-US" dirty="0"/>
              <a:t>Full OAuth 2.0 authentication, dedicated token scopes for least-privileged access, and secure TLS (HTTPS) support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6321401-8213-5543-ACC0-7C9EEF9FCC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45962" y="1263699"/>
            <a:ext cx="2562786" cy="531813"/>
          </a:xfrm>
        </p:spPr>
        <p:txBody>
          <a:bodyPr>
            <a:normAutofit fontScale="92500"/>
          </a:bodyPr>
          <a:lstStyle/>
          <a:p>
            <a:r>
              <a:rPr lang="en-US" dirty="0"/>
              <a:t>Secured Authentication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393BE2-5CA1-C444-9F18-E6B5FAF33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10350" y="1821388"/>
            <a:ext cx="2572215" cy="1136176"/>
          </a:xfrm>
        </p:spPr>
        <p:txBody>
          <a:bodyPr/>
          <a:lstStyle/>
          <a:p>
            <a:r>
              <a:rPr lang="en-US" dirty="0"/>
              <a:t>Extending FAM Generic connectivity layer to include Activity Monitoring and dependent advanced governance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504F55-7C7B-A64E-9B66-FAE31F8275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Generic Connectivity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0F243E-9D8E-D746-8CA6-D76D127BB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6400" y="2336800"/>
            <a:ext cx="4927600" cy="3532188"/>
          </a:xfrm>
        </p:spPr>
        <p:txBody>
          <a:bodyPr/>
          <a:lstStyle/>
          <a:p>
            <a:r>
              <a:rPr lang="en-US" dirty="0"/>
              <a:t>Introducing a new Activity Data ingest API enabling Activity Monitoring and File Audit processing.</a:t>
            </a:r>
          </a:p>
          <a:p>
            <a:endParaRPr lang="en-US" dirty="0"/>
          </a:p>
          <a:p>
            <a:r>
              <a:rPr lang="en-US" dirty="0"/>
              <a:t>Extending the File Access Manager Platform support and governance controls to additional endpoints, </a:t>
            </a:r>
            <a:br>
              <a:rPr lang="en-US" dirty="0"/>
            </a:br>
            <a:r>
              <a:rPr lang="en-US" dirty="0"/>
              <a:t>and non-native connectivity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17B9998-BE68-4346-9F30-2391FBAB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REST API</a:t>
            </a:r>
          </a:p>
        </p:txBody>
      </p:sp>
    </p:spTree>
    <p:extLst>
      <p:ext uri="{BB962C8B-B14F-4D97-AF65-F5344CB8AC3E}">
        <p14:creationId xmlns:p14="http://schemas.microsoft.com/office/powerpoint/2010/main" val="3050549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BE86-2150-614D-ACA0-3D5E38F45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b="0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Unlock Advanced Governance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25B4018-F920-4742-B13C-EB85E9A5D32E}"/>
              </a:ext>
            </a:extLst>
          </p:cNvPr>
          <p:cNvCxnSpPr>
            <a:cxnSpLocks/>
          </p:cNvCxnSpPr>
          <p:nvPr/>
        </p:nvCxnSpPr>
        <p:spPr>
          <a:xfrm>
            <a:off x="3341142" y="1304925"/>
            <a:ext cx="0" cy="489585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004C8C4-691A-489B-99C0-F1BB013177E2}"/>
              </a:ext>
            </a:extLst>
          </p:cNvPr>
          <p:cNvCxnSpPr>
            <a:cxnSpLocks/>
          </p:cNvCxnSpPr>
          <p:nvPr/>
        </p:nvCxnSpPr>
        <p:spPr>
          <a:xfrm>
            <a:off x="6093100" y="1359269"/>
            <a:ext cx="0" cy="489585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5074779-152B-4ECC-85D8-B9DBC92A0A2F}"/>
              </a:ext>
            </a:extLst>
          </p:cNvPr>
          <p:cNvCxnSpPr>
            <a:cxnSpLocks/>
          </p:cNvCxnSpPr>
          <p:nvPr/>
        </p:nvCxnSpPr>
        <p:spPr>
          <a:xfrm>
            <a:off x="8805234" y="1359269"/>
            <a:ext cx="0" cy="489585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789C928-175A-4E10-B128-A61D345C20F3}"/>
              </a:ext>
            </a:extLst>
          </p:cNvPr>
          <p:cNvCxnSpPr>
            <a:cxnSpLocks/>
          </p:cNvCxnSpPr>
          <p:nvPr/>
        </p:nvCxnSpPr>
        <p:spPr>
          <a:xfrm>
            <a:off x="1113325" y="3752850"/>
            <a:ext cx="1005176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F762C12-8166-B4E3-A1A1-BF3210CE5255}"/>
              </a:ext>
            </a:extLst>
          </p:cNvPr>
          <p:cNvGrpSpPr/>
          <p:nvPr/>
        </p:nvGrpSpPr>
        <p:grpSpPr>
          <a:xfrm>
            <a:off x="1109450" y="1641036"/>
            <a:ext cx="1895475" cy="1364925"/>
            <a:chOff x="1113325" y="1641036"/>
            <a:chExt cx="1895475" cy="1364925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FEB91A5-2A40-4675-9A2E-E73DBC99A8D8}"/>
                </a:ext>
              </a:extLst>
            </p:cNvPr>
            <p:cNvSpPr/>
            <p:nvPr/>
          </p:nvSpPr>
          <p:spPr>
            <a:xfrm>
              <a:off x="1113325" y="2488896"/>
              <a:ext cx="1895475" cy="517065"/>
            </a:xfrm>
            <a:prstGeom prst="rect">
              <a:avLst/>
            </a:prstGeom>
          </p:spPr>
          <p:txBody>
            <a:bodyPr wrap="square" lIns="27432" tIns="27432" rIns="27432" bIns="27432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Monitor How </a:t>
              </a:r>
              <a:b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</a:b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Access is Used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8FF6CEA-EEA0-4A72-A0FC-39BD1E5B6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695302" y="1641036"/>
              <a:ext cx="731520" cy="73152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90F1367-6403-F1E0-F002-7A98E2D26B52}"/>
              </a:ext>
            </a:extLst>
          </p:cNvPr>
          <p:cNvGrpSpPr/>
          <p:nvPr/>
        </p:nvGrpSpPr>
        <p:grpSpPr>
          <a:xfrm>
            <a:off x="3367877" y="1641036"/>
            <a:ext cx="2691231" cy="1795812"/>
            <a:chOff x="3367877" y="1641036"/>
            <a:chExt cx="2691231" cy="179581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6CF484C-76BA-48BF-81CA-0A8D10384C89}"/>
                </a:ext>
              </a:extLst>
            </p:cNvPr>
            <p:cNvSpPr/>
            <p:nvPr/>
          </p:nvSpPr>
          <p:spPr>
            <a:xfrm>
              <a:off x="3367877" y="2488896"/>
              <a:ext cx="2691231" cy="947952"/>
            </a:xfrm>
            <a:prstGeom prst="rect">
              <a:avLst/>
            </a:prstGeom>
          </p:spPr>
          <p:txBody>
            <a:bodyPr wrap="square" lIns="27432" tIns="27432" rIns="27432" bIns="27432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Real-Time </a:t>
              </a:r>
              <a:b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</a:b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Threat Detection</a:t>
              </a:r>
              <a:br>
                <a:rPr lang="en-US" sz="1500" dirty="0">
                  <a:solidFill>
                    <a:schemeClr val="accent6"/>
                  </a:solidFill>
                  <a:latin typeface="+mj-lt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Alerts, Automated Responses &amp; Forensics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748AA99B-AB35-48E6-BEDD-1A1434D13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347732" y="1641036"/>
              <a:ext cx="731520" cy="73152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4351CCF-11F1-615A-8F4E-5A9DC1A6D707}"/>
              </a:ext>
            </a:extLst>
          </p:cNvPr>
          <p:cNvGrpSpPr/>
          <p:nvPr/>
        </p:nvGrpSpPr>
        <p:grpSpPr>
          <a:xfrm>
            <a:off x="6418184" y="1549596"/>
            <a:ext cx="2018424" cy="1456365"/>
            <a:chOff x="4929699" y="1549596"/>
            <a:chExt cx="2018424" cy="145636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1C2E102-A530-4B41-BFA7-1B67063B3661}"/>
                </a:ext>
              </a:extLst>
            </p:cNvPr>
            <p:cNvSpPr/>
            <p:nvPr/>
          </p:nvSpPr>
          <p:spPr>
            <a:xfrm>
              <a:off x="4929699" y="2488896"/>
              <a:ext cx="2018424" cy="517065"/>
            </a:xfrm>
            <a:prstGeom prst="rect">
              <a:avLst/>
            </a:prstGeom>
          </p:spPr>
          <p:txBody>
            <a:bodyPr wrap="square" lIns="27432" tIns="27432" rIns="27432" bIns="27432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Detect &amp; Manage Stale Data</a:t>
              </a:r>
            </a:p>
          </p:txBody>
        </p:sp>
        <p:pic>
          <p:nvPicPr>
            <p:cNvPr id="28" name="Graphic 13">
              <a:extLst>
                <a:ext uri="{FF2B5EF4-FFF2-40B4-BE49-F238E27FC236}">
                  <a16:creationId xmlns:a16="http://schemas.microsoft.com/office/drawing/2014/main" id="{EC5B18CC-A951-779C-4958-877B0CB96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81711" y="1549596"/>
              <a:ext cx="914400" cy="9144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3C51328-38C6-F3D2-8A97-98F5B4A4B8EF}"/>
              </a:ext>
            </a:extLst>
          </p:cNvPr>
          <p:cNvGrpSpPr/>
          <p:nvPr/>
        </p:nvGrpSpPr>
        <p:grpSpPr>
          <a:xfrm>
            <a:off x="3499334" y="3994973"/>
            <a:ext cx="2428317" cy="1916344"/>
            <a:chOff x="2652021" y="3994973"/>
            <a:chExt cx="2428317" cy="191634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DF6A91-B7DF-D2D5-B038-187CF484B974}"/>
                </a:ext>
              </a:extLst>
            </p:cNvPr>
            <p:cNvSpPr txBox="1"/>
            <p:nvPr/>
          </p:nvSpPr>
          <p:spPr>
            <a:xfrm>
              <a:off x="2652021" y="4895654"/>
              <a:ext cx="24283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2"/>
                  </a:solidFill>
                </a:rPr>
                <a:t>Intercept ransomware</a:t>
              </a:r>
              <a:br>
                <a:rPr lang="en-US" sz="1500" dirty="0">
                  <a:solidFill>
                    <a:schemeClr val="tx2"/>
                  </a:solidFill>
                </a:rPr>
              </a:br>
              <a:r>
                <a:rPr lang="en-US" sz="1500" dirty="0">
                  <a:solidFill>
                    <a:schemeClr val="tx2"/>
                  </a:solidFill>
                </a:rPr>
                <a:t>&amp; other brute-force attacks</a:t>
              </a: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E1E9F60B-8D19-7651-C252-A9CA7CA51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54699" y="3994973"/>
              <a:ext cx="822960" cy="82296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47C38B1-67D1-E61D-F391-BC5D4260C75F}"/>
              </a:ext>
            </a:extLst>
          </p:cNvPr>
          <p:cNvGrpSpPr/>
          <p:nvPr/>
        </p:nvGrpSpPr>
        <p:grpSpPr>
          <a:xfrm>
            <a:off x="6586473" y="4040693"/>
            <a:ext cx="1681847" cy="1870624"/>
            <a:chOff x="5200963" y="4040693"/>
            <a:chExt cx="1681847" cy="187062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8ECE1B-C464-36DF-B5C8-7BE57AB5916F}"/>
                </a:ext>
              </a:extLst>
            </p:cNvPr>
            <p:cNvSpPr txBox="1"/>
            <p:nvPr/>
          </p:nvSpPr>
          <p:spPr>
            <a:xfrm>
              <a:off x="5200963" y="4895654"/>
              <a:ext cx="16818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2"/>
                  </a:solidFill>
                </a:rPr>
                <a:t>Reducing data exposure risk &amp; breach attack surface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1FADCC9-EDF1-032A-FDE1-4CECF59BE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76126" y="4040693"/>
              <a:ext cx="731520" cy="73152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EDCB37-2981-AE92-7324-3C10BC818F1C}"/>
              </a:ext>
            </a:extLst>
          </p:cNvPr>
          <p:cNvGrpSpPr/>
          <p:nvPr/>
        </p:nvGrpSpPr>
        <p:grpSpPr>
          <a:xfrm>
            <a:off x="1026915" y="4086413"/>
            <a:ext cx="2060545" cy="1594071"/>
            <a:chOff x="610858" y="4086413"/>
            <a:chExt cx="2060545" cy="159407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630974-B9D5-E64D-C8C7-4F7ADB0FB690}"/>
                </a:ext>
              </a:extLst>
            </p:cNvPr>
            <p:cNvSpPr/>
            <p:nvPr/>
          </p:nvSpPr>
          <p:spPr>
            <a:xfrm>
              <a:off x="610858" y="4895654"/>
              <a:ext cx="2060545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2"/>
                  </a:solidFill>
                  <a:cs typeface="Calibri" panose="020F0502020204030204" pitchFamily="34" charset="0"/>
                </a:rPr>
                <a:t>Enforce Dynamic Data Access Policies </a:t>
              </a: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1F1D4A7E-A3B9-CB70-4BE8-B78514A39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321090" y="4086413"/>
              <a:ext cx="640080" cy="64008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8D909D1-0E3A-2B44-36F1-8770156F8DF3}"/>
              </a:ext>
            </a:extLst>
          </p:cNvPr>
          <p:cNvGrpSpPr/>
          <p:nvPr/>
        </p:nvGrpSpPr>
        <p:grpSpPr>
          <a:xfrm>
            <a:off x="9247157" y="3994973"/>
            <a:ext cx="1716185" cy="1417746"/>
            <a:chOff x="7400345" y="3994973"/>
            <a:chExt cx="1716185" cy="14177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DD86D7-3755-C81A-98FD-0350F36BD476}"/>
                </a:ext>
              </a:extLst>
            </p:cNvPr>
            <p:cNvSpPr/>
            <p:nvPr/>
          </p:nvSpPr>
          <p:spPr>
            <a:xfrm>
              <a:off x="7400345" y="4895654"/>
              <a:ext cx="1716185" cy="517065"/>
            </a:xfrm>
            <a:prstGeom prst="rect">
              <a:avLst/>
            </a:prstGeom>
          </p:spPr>
          <p:txBody>
            <a:bodyPr wrap="square" lIns="27432" tIns="27432" rIns="27432" bIns="27432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Establish </a:t>
              </a:r>
              <a:b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</a:b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Data Ownership</a:t>
              </a:r>
            </a:p>
          </p:txBody>
        </p:sp>
        <p:pic>
          <p:nvPicPr>
            <p:cNvPr id="18" name="Picture 81">
              <a:extLst>
                <a:ext uri="{FF2B5EF4-FFF2-40B4-BE49-F238E27FC236}">
                  <a16:creationId xmlns:a16="http://schemas.microsoft.com/office/drawing/2014/main" id="{7AFF5A79-D8E1-E2CF-E4C1-FEFB33733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7846957" y="3994973"/>
              <a:ext cx="822960" cy="82296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D0F5F89-F587-C6C5-53F8-821E49491179}"/>
              </a:ext>
            </a:extLst>
          </p:cNvPr>
          <p:cNvGrpSpPr/>
          <p:nvPr/>
        </p:nvGrpSpPr>
        <p:grpSpPr>
          <a:xfrm>
            <a:off x="9130318" y="1641036"/>
            <a:ext cx="1949862" cy="1632690"/>
            <a:chOff x="7261635" y="1641036"/>
            <a:chExt cx="1949862" cy="16326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7C93B8-C4A1-634A-3D3A-0720352A7365}"/>
                </a:ext>
              </a:extLst>
            </p:cNvPr>
            <p:cNvSpPr txBox="1"/>
            <p:nvPr/>
          </p:nvSpPr>
          <p:spPr>
            <a:xfrm>
              <a:off x="7261635" y="2488896"/>
              <a:ext cx="194986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2"/>
                  </a:solidFill>
                </a:rPr>
                <a:t>Eliminate Excessive &amp; Unused Access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992EBCD-DFE5-C0B9-2C4F-FFB1DBAFE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870806" y="1641036"/>
              <a:ext cx="73152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27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32F8-406D-E340-9586-407C6C5A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Advanced Monitoring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1DE79-9A9C-7A4B-972F-96BCAA75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1D0FC-D170-6847-B527-34CAC0AD9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©2022 SailPoint Technologies Holdings, Inc.. All rights reserved.</a:t>
            </a:r>
          </a:p>
        </p:txBody>
      </p:sp>
      <p:pic>
        <p:nvPicPr>
          <p:cNvPr id="10" name="Picture 9" descr="Chart&#10;&#10;Description automatically generated with low confidence">
            <a:extLst>
              <a:ext uri="{FF2B5EF4-FFF2-40B4-BE49-F238E27FC236}">
                <a16:creationId xmlns:a16="http://schemas.microsoft.com/office/drawing/2014/main" id="{1F8DAB7E-D7FB-1179-61FF-049E81328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971" y="1396206"/>
            <a:ext cx="3926306" cy="2134388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DB98F64-1210-4FAE-C888-FB7773DAAD87}"/>
              </a:ext>
            </a:extLst>
          </p:cNvPr>
          <p:cNvGrpSpPr/>
          <p:nvPr/>
        </p:nvGrpSpPr>
        <p:grpSpPr>
          <a:xfrm>
            <a:off x="523875" y="1396206"/>
            <a:ext cx="7053514" cy="4461669"/>
            <a:chOff x="523875" y="1396206"/>
            <a:chExt cx="7053514" cy="4461669"/>
          </a:xfrm>
        </p:grpSpPr>
        <p:pic>
          <p:nvPicPr>
            <p:cNvPr id="8" name="Picture 7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648D53A1-2AC9-4457-8AF0-6C10E81AA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875" y="1396206"/>
              <a:ext cx="7053514" cy="4461669"/>
            </a:xfrm>
            <a:prstGeom prst="rect">
              <a:avLst/>
            </a:prstGeom>
            <a:ln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A73946F-9DD4-3178-A7DD-4D114ECBA236}"/>
                </a:ext>
              </a:extLst>
            </p:cNvPr>
            <p:cNvGrpSpPr/>
            <p:nvPr/>
          </p:nvGrpSpPr>
          <p:grpSpPr>
            <a:xfrm>
              <a:off x="533886" y="1435964"/>
              <a:ext cx="534026" cy="133489"/>
              <a:chOff x="533886" y="1435964"/>
              <a:chExt cx="534026" cy="13348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91C157C-7CA7-A669-A092-DC8A872393B9}"/>
                  </a:ext>
                </a:extLst>
              </p:cNvPr>
              <p:cNvSpPr/>
              <p:nvPr/>
            </p:nvSpPr>
            <p:spPr bwMode="white">
              <a:xfrm>
                <a:off x="533886" y="1435964"/>
                <a:ext cx="534026" cy="1334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Poppins" pitchFamily="2" charset="77"/>
                  <a:cs typeface="Poppins" pitchFamily="2" charset="77"/>
                </a:endParaRPr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4A5DE642-1143-6194-7569-ED3562F911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6642" t="21063" r="5427" b="18890"/>
              <a:stretch/>
            </p:blipFill>
            <p:spPr>
              <a:xfrm>
                <a:off x="548729" y="1440408"/>
                <a:ext cx="513864" cy="124601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58307E8-47B7-BC91-158D-3F400111D641}"/>
              </a:ext>
            </a:extLst>
          </p:cNvPr>
          <p:cNvGrpSpPr/>
          <p:nvPr/>
        </p:nvGrpSpPr>
        <p:grpSpPr>
          <a:xfrm>
            <a:off x="7784971" y="3635274"/>
            <a:ext cx="3926306" cy="2222601"/>
            <a:chOff x="7784971" y="3635274"/>
            <a:chExt cx="3926306" cy="2222601"/>
          </a:xfrm>
        </p:grpSpPr>
        <p:pic>
          <p:nvPicPr>
            <p:cNvPr id="11" name="Picture 10" descr="Graphical user interface, application, Teams&#10;&#10;Description automatically generated">
              <a:extLst>
                <a:ext uri="{FF2B5EF4-FFF2-40B4-BE49-F238E27FC236}">
                  <a16:creationId xmlns:a16="http://schemas.microsoft.com/office/drawing/2014/main" id="{41EC30B7-FDC0-D3BA-5BD1-F79B316C2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84971" y="3635274"/>
              <a:ext cx="3926306" cy="2222601"/>
            </a:xfrm>
            <a:prstGeom prst="rect">
              <a:avLst/>
            </a:prstGeom>
            <a:ln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2FD66D5-13E3-714B-1588-94183C85963F}"/>
                </a:ext>
              </a:extLst>
            </p:cNvPr>
            <p:cNvGrpSpPr/>
            <p:nvPr/>
          </p:nvGrpSpPr>
          <p:grpSpPr>
            <a:xfrm>
              <a:off x="7809161" y="3658812"/>
              <a:ext cx="384153" cy="99181"/>
              <a:chOff x="7809161" y="3658812"/>
              <a:chExt cx="384153" cy="99181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79ACD0-7F7D-47E1-D5B2-8493A80C43A6}"/>
                  </a:ext>
                </a:extLst>
              </p:cNvPr>
              <p:cNvSpPr/>
              <p:nvPr/>
            </p:nvSpPr>
            <p:spPr>
              <a:xfrm>
                <a:off x="7816180" y="3658812"/>
                <a:ext cx="370114" cy="991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Poppins" pitchFamily="2" charset="77"/>
                  <a:cs typeface="Poppins" pitchFamily="2" charset="77"/>
                </a:endParaRPr>
              </a:p>
            </p:txBody>
          </p: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70B044ED-0F1E-7686-8365-9F758E369D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6642" t="21063" r="5427" b="18890"/>
              <a:stretch/>
            </p:blipFill>
            <p:spPr>
              <a:xfrm>
                <a:off x="7809161" y="3661828"/>
                <a:ext cx="384153" cy="931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3232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Logo, company name&#10;&#10;Description automatically generated">
            <a:extLst>
              <a:ext uri="{FF2B5EF4-FFF2-40B4-BE49-F238E27FC236}">
                <a16:creationId xmlns:a16="http://schemas.microsoft.com/office/drawing/2014/main" id="{F2A43A95-9D89-2888-6C4D-BB08C3AEE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625" y="2421922"/>
            <a:ext cx="973773" cy="5087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2958E-77BE-CA68-1CEF-CD5C6984D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344BF-B2E2-B958-3F1D-B240D4C59F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 dirty="0"/>
              <a:t>© 2023 SailPoint Technologies, Inc. All rights reserved.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6CC96FD-CFFD-C480-22D4-65EF2BA6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Supported Endpoint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C351838-6E02-8221-25BB-414105C4D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206" y="3171293"/>
            <a:ext cx="399143" cy="4802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36683DF-C1D3-482E-2AF4-2402762C4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349" y="3746018"/>
            <a:ext cx="455549" cy="2725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EBC2D6A-DC78-026C-A852-D33226B5B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5898" y="4048498"/>
            <a:ext cx="885248" cy="440928"/>
          </a:xfrm>
          <a:prstGeom prst="rect">
            <a:avLst/>
          </a:prstGeom>
        </p:spPr>
      </p:pic>
      <p:pic>
        <p:nvPicPr>
          <p:cNvPr id="32" name="Picture 2" descr="Image result for ctera">
            <a:extLst>
              <a:ext uri="{FF2B5EF4-FFF2-40B4-BE49-F238E27FC236}">
                <a16:creationId xmlns:a16="http://schemas.microsoft.com/office/drawing/2014/main" id="{B5CC54B7-7E9B-B2E0-995A-7516F9C0B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4639" y="2430294"/>
            <a:ext cx="612233" cy="35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A picture containing icon&#10;&#10;Description automatically generated">
            <a:extLst>
              <a:ext uri="{FF2B5EF4-FFF2-40B4-BE49-F238E27FC236}">
                <a16:creationId xmlns:a16="http://schemas.microsoft.com/office/drawing/2014/main" id="{2DAC50B6-ACA0-B888-8A9E-214183EC55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4633" y="2457875"/>
            <a:ext cx="612234" cy="405453"/>
          </a:xfrm>
          <a:prstGeom prst="rect">
            <a:avLst/>
          </a:prstGeom>
        </p:spPr>
      </p:pic>
      <p:pic>
        <p:nvPicPr>
          <p:cNvPr id="38" name="Picture 3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BAAD427-3C5E-7F60-36DA-75E50DAB29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0156" y="2222022"/>
            <a:ext cx="1304878" cy="836026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4CC1E8C9-37F2-C186-2283-73A4DD2072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4029" y="2605432"/>
            <a:ext cx="1067481" cy="141775"/>
          </a:xfrm>
          <a:prstGeom prst="rect">
            <a:avLst/>
          </a:prstGeom>
        </p:spPr>
      </p:pic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EF5763AC-E272-1B20-3329-3D907AD269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701" y="2551969"/>
            <a:ext cx="569831" cy="228600"/>
          </a:xfrm>
          <a:prstGeom prst="rect">
            <a:avLst/>
          </a:prstGeom>
        </p:spPr>
      </p:pic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312B2351-E708-C3C0-61CB-2D7E788CCD6E}"/>
              </a:ext>
            </a:extLst>
          </p:cNvPr>
          <p:cNvSpPr txBox="1">
            <a:spLocks/>
          </p:cNvSpPr>
          <p:nvPr/>
        </p:nvSpPr>
        <p:spPr>
          <a:xfrm>
            <a:off x="540602" y="1392607"/>
            <a:ext cx="5424769" cy="34297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Generic &amp; Non-Native Connectivity  </a:t>
            </a:r>
          </a:p>
          <a:p>
            <a:r>
              <a:rPr lang="en-US" dirty="0"/>
              <a:t>NFS/CIFS Storage Solutions </a:t>
            </a:r>
            <a:br>
              <a:rPr lang="en-US" dirty="0"/>
            </a:br>
            <a:r>
              <a:rPr lang="en-US" sz="1400" dirty="0"/>
              <a:t>Any storage solution exposing CIFS/NFS protocols</a:t>
            </a: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r>
              <a:rPr lang="en-US" sz="1600" dirty="0"/>
              <a:t>and many more</a:t>
            </a:r>
          </a:p>
          <a:p>
            <a:r>
              <a:rPr lang="en-US" sz="1800" dirty="0"/>
              <a:t>Linux </a:t>
            </a:r>
          </a:p>
          <a:p>
            <a:r>
              <a:rPr lang="en-US" sz="1800" dirty="0"/>
              <a:t>AWS S3 </a:t>
            </a:r>
          </a:p>
          <a:p>
            <a:r>
              <a:rPr lang="en-US" sz="1800" dirty="0"/>
              <a:t>Azure Files</a:t>
            </a:r>
          </a:p>
          <a:p>
            <a:pPr marL="0" indent="0">
              <a:buNone/>
            </a:pPr>
            <a:r>
              <a:rPr lang="en-US" sz="1800" dirty="0"/>
              <a:t>Easily Extendable  &amp; Customizable</a:t>
            </a:r>
          </a:p>
        </p:txBody>
      </p:sp>
    </p:spTree>
    <p:extLst>
      <p:ext uri="{BB962C8B-B14F-4D97-AF65-F5344CB8AC3E}">
        <p14:creationId xmlns:p14="http://schemas.microsoft.com/office/powerpoint/2010/main" val="352978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1DE79-9A9C-7A4B-972F-96BCAA75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1D0FC-D170-6847-B527-34CAC0AD9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© 2023 SailPoint Technologies, Inc. All rights reserved.</a:t>
            </a:r>
            <a:endParaRPr lang="en-US" alt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F1532D-31EF-394C-9474-9FD1F04A1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4" y="4720773"/>
            <a:ext cx="5537200" cy="308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i="0" u="none" strike="noStrike" baseline="0" dirty="0">
                <a:solidFill>
                  <a:srgbClr val="405264"/>
                </a:solidFill>
                <a:latin typeface="+mj-lt"/>
              </a:rPr>
              <a:t>Settings &gt; General &gt; API Authentication</a:t>
            </a:r>
            <a:endParaRPr lang="en-US" sz="180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732F8-406D-E340-9586-407C6C5A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Generation &amp; Refresh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698A13D-3D11-1689-D5F3-CF04CD6D43B8}"/>
              </a:ext>
            </a:extLst>
          </p:cNvPr>
          <p:cNvSpPr txBox="1">
            <a:spLocks/>
          </p:cNvSpPr>
          <p:nvPr/>
        </p:nvSpPr>
        <p:spPr>
          <a:xfrm>
            <a:off x="379104" y="1419332"/>
            <a:ext cx="3715224" cy="336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API Authentication Screen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4AA31A-AF4E-19DF-28D3-386FB2E1E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" y="1956582"/>
            <a:ext cx="10983344" cy="24499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889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1DE79-9A9C-7A4B-972F-96BCAA75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1D0FC-D170-6847-B527-34CAC0AD9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© 2023 SailPoint Technologies, Inc. All rights reserved.</a:t>
            </a:r>
            <a:endParaRPr lang="en-US" alt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F1532D-31EF-394C-9474-9FD1F04A1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2082800"/>
            <a:ext cx="5537200" cy="3811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b="1" i="0" u="none" strike="noStrike" baseline="0" dirty="0">
                <a:solidFill>
                  <a:srgbClr val="405264"/>
                </a:solidFill>
                <a:latin typeface="+mj-lt"/>
              </a:rPr>
              <a:t>Get Token</a:t>
            </a:r>
            <a:r>
              <a:rPr lang="en-US" sz="1100" b="0" i="0" u="none" strike="noStrike" baseline="0" dirty="0">
                <a:solidFill>
                  <a:srgbClr val="405264"/>
                </a:solidFill>
                <a:latin typeface="+mj-lt"/>
              </a:rPr>
              <a:t> </a:t>
            </a:r>
            <a:br>
              <a:rPr lang="en-US" sz="1100" b="0" i="0" u="none" strike="noStrike" baseline="0" dirty="0">
                <a:solidFill>
                  <a:srgbClr val="405264"/>
                </a:solidFill>
                <a:latin typeface="+mj-lt"/>
              </a:rPr>
            </a:br>
            <a:br>
              <a:rPr lang="en-US" sz="1100" b="0" i="0" u="none" strike="noStrike" baseline="0" dirty="0">
                <a:solidFill>
                  <a:srgbClr val="405264"/>
                </a:solidFill>
                <a:latin typeface="+mj-lt"/>
              </a:rPr>
            </a:br>
            <a:r>
              <a:rPr lang="en-US" sz="1100" b="0" i="0" u="none" strike="noStrike" baseline="0" dirty="0">
                <a:solidFill>
                  <a:srgbClr val="405264"/>
                </a:solidFill>
                <a:latin typeface="+mj-lt"/>
              </a:rPr>
              <a:t>"</a:t>
            </a:r>
            <a:r>
              <a:rPr lang="en-US" sz="1100" b="0" i="0" u="none" strike="noStrike" baseline="0" dirty="0" err="1">
                <a:solidFill>
                  <a:srgbClr val="405264"/>
                </a:solidFill>
                <a:latin typeface="+mj-lt"/>
              </a:rPr>
              <a:t>grant_type</a:t>
            </a:r>
            <a:r>
              <a:rPr lang="en-US" sz="1100" b="0" i="0" u="none" strike="noStrike" baseline="0" dirty="0">
                <a:solidFill>
                  <a:srgbClr val="405264"/>
                </a:solidFill>
                <a:latin typeface="+mj-lt"/>
              </a:rPr>
              <a:t>=</a:t>
            </a:r>
            <a:r>
              <a:rPr lang="en-US" sz="1100" b="0" i="0" u="none" strike="noStrike" baseline="0" dirty="0" err="1">
                <a:solidFill>
                  <a:srgbClr val="405264"/>
                </a:solidFill>
                <a:latin typeface="+mj-lt"/>
              </a:rPr>
              <a:t>client_credentials&amp;scope</a:t>
            </a:r>
            <a:r>
              <a:rPr lang="en-US" sz="1100" b="0" i="0" u="none" strike="noStrike" baseline="0" dirty="0">
                <a:solidFill>
                  <a:srgbClr val="405264"/>
                </a:solidFill>
                <a:latin typeface="+mj-lt"/>
              </a:rPr>
              <a:t>=</a:t>
            </a:r>
            <a:r>
              <a:rPr lang="en-US" sz="1100" b="0" i="0" u="none" strike="noStrike" baseline="0" dirty="0" err="1">
                <a:solidFill>
                  <a:srgbClr val="405264"/>
                </a:solidFill>
                <a:latin typeface="+mj-lt"/>
              </a:rPr>
              <a:t>api&amp;client_id</a:t>
            </a:r>
            <a:r>
              <a:rPr lang="en-US" sz="1100" b="0" i="0" u="none" strike="noStrike" baseline="0" dirty="0">
                <a:solidFill>
                  <a:srgbClr val="405264"/>
                </a:solidFill>
                <a:latin typeface="+mj-lt"/>
              </a:rPr>
              <a:t>=[CLIENT_ID_URL_ENCODED]&amp;</a:t>
            </a:r>
            <a:r>
              <a:rPr lang="en-US" sz="1100" b="0" i="0" u="none" strike="noStrike" baseline="0" dirty="0" err="1">
                <a:solidFill>
                  <a:srgbClr val="405264"/>
                </a:solidFill>
                <a:latin typeface="+mj-lt"/>
              </a:rPr>
              <a:t>client_secret</a:t>
            </a:r>
            <a:r>
              <a:rPr lang="en-US" sz="1100" b="0" i="0" u="none" strike="noStrike" baseline="0" dirty="0">
                <a:solidFill>
                  <a:srgbClr val="405264"/>
                </a:solidFill>
                <a:latin typeface="+mj-lt"/>
              </a:rPr>
              <a:t>=[CLIENT_SECRET_URL_ENCODED] “</a:t>
            </a:r>
          </a:p>
          <a:p>
            <a:pPr marL="0" indent="0">
              <a:buNone/>
            </a:pPr>
            <a:endParaRPr lang="en-US" sz="1100" dirty="0">
              <a:solidFill>
                <a:srgbClr val="405264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100" b="1" dirty="0">
                <a:solidFill>
                  <a:srgbClr val="405264"/>
                </a:solidFill>
                <a:latin typeface="+mj-lt"/>
              </a:rPr>
              <a:t>Refresh Token</a:t>
            </a:r>
            <a:br>
              <a:rPr lang="en-US" sz="1100" b="1" dirty="0">
                <a:solidFill>
                  <a:srgbClr val="405264"/>
                </a:solidFill>
                <a:latin typeface="+mj-lt"/>
              </a:rPr>
            </a:br>
            <a:br>
              <a:rPr lang="en-US" sz="1100" b="1" dirty="0">
                <a:solidFill>
                  <a:srgbClr val="405264"/>
                </a:solidFill>
                <a:latin typeface="+mj-lt"/>
              </a:rPr>
            </a:br>
            <a:r>
              <a:rPr lang="en-US" sz="1100" dirty="0">
                <a:solidFill>
                  <a:srgbClr val="405264"/>
                </a:solidFill>
                <a:latin typeface="+mj-lt"/>
              </a:rPr>
              <a:t>"</a:t>
            </a:r>
            <a:r>
              <a:rPr lang="en-US" sz="1100" dirty="0" err="1">
                <a:solidFill>
                  <a:srgbClr val="405264"/>
                </a:solidFill>
                <a:latin typeface="+mj-lt"/>
              </a:rPr>
              <a:t>grant_type</a:t>
            </a:r>
            <a:r>
              <a:rPr lang="en-US" sz="1100" dirty="0">
                <a:solidFill>
                  <a:srgbClr val="405264"/>
                </a:solidFill>
                <a:latin typeface="+mj-lt"/>
              </a:rPr>
              <a:t>=</a:t>
            </a:r>
            <a:r>
              <a:rPr lang="en-US" sz="1100" dirty="0" err="1">
                <a:solidFill>
                  <a:srgbClr val="405264"/>
                </a:solidFill>
                <a:latin typeface="+mj-lt"/>
              </a:rPr>
              <a:t>refresh_token&amp;scope</a:t>
            </a:r>
            <a:r>
              <a:rPr lang="en-US" sz="1100" dirty="0">
                <a:solidFill>
                  <a:srgbClr val="405264"/>
                </a:solidFill>
                <a:latin typeface="+mj-lt"/>
              </a:rPr>
              <a:t>=</a:t>
            </a:r>
            <a:r>
              <a:rPr lang="en-US" sz="1100" dirty="0" err="1">
                <a:solidFill>
                  <a:srgbClr val="405264"/>
                </a:solidFill>
                <a:latin typeface="+mj-lt"/>
              </a:rPr>
              <a:t>api&amp;client_id</a:t>
            </a:r>
            <a:r>
              <a:rPr lang="en-US" sz="1100" dirty="0">
                <a:solidFill>
                  <a:srgbClr val="405264"/>
                </a:solidFill>
                <a:latin typeface="+mj-lt"/>
              </a:rPr>
              <a:t>=[CLIENT_ID_URL_ENCODED]&amp;</a:t>
            </a:r>
            <a:r>
              <a:rPr lang="en-US" sz="1100" dirty="0" err="1">
                <a:solidFill>
                  <a:srgbClr val="405264"/>
                </a:solidFill>
                <a:latin typeface="+mj-lt"/>
              </a:rPr>
              <a:t>client_secret</a:t>
            </a:r>
            <a:r>
              <a:rPr lang="en-US" sz="1100" dirty="0">
                <a:solidFill>
                  <a:srgbClr val="405264"/>
                </a:solidFill>
                <a:latin typeface="+mj-lt"/>
              </a:rPr>
              <a:t>=[CLIENT_SECRET_URL_ENCODED]&amp;</a:t>
            </a:r>
            <a:r>
              <a:rPr lang="en-US" sz="1100" dirty="0" err="1">
                <a:solidFill>
                  <a:srgbClr val="405264"/>
                </a:solidFill>
                <a:latin typeface="+mj-lt"/>
              </a:rPr>
              <a:t>refresh_token</a:t>
            </a:r>
            <a:r>
              <a:rPr lang="en-US" sz="1100" dirty="0">
                <a:solidFill>
                  <a:srgbClr val="405264"/>
                </a:solidFill>
                <a:latin typeface="+mj-lt"/>
              </a:rPr>
              <a:t>=[CLIENT_REFRESH_TOKEN_URL_ENCODED]"</a:t>
            </a:r>
            <a:endParaRPr lang="en-US" sz="120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732F8-406D-E340-9586-407C6C5A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Generation &amp; Refresh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C6DA7-E41C-6D87-8D57-1F87DFE96CEB}"/>
              </a:ext>
            </a:extLst>
          </p:cNvPr>
          <p:cNvSpPr txBox="1"/>
          <p:nvPr/>
        </p:nvSpPr>
        <p:spPr>
          <a:xfrm>
            <a:off x="6299201" y="2348346"/>
            <a:ext cx="4949370" cy="411150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lang="en-US" sz="1100" b="0" i="0" dirty="0">
                <a:solidFill>
                  <a:srgbClr val="729FCF"/>
                </a:solidFill>
                <a:effectLst/>
                <a:latin typeface="DejaVu Sans Mono"/>
              </a:rPr>
              <a:t>{</a:t>
            </a:r>
            <a:r>
              <a:rPr lang="en-US" sz="1100" b="0" i="0" dirty="0">
                <a:solidFill>
                  <a:srgbClr val="204A87"/>
                </a:solidFill>
                <a:effectLst/>
                <a:latin typeface="DejaVu Sans Mono"/>
              </a:rPr>
              <a:t>"expires_in"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1100" b="0" i="0" dirty="0">
                <a:solidFill>
                  <a:srgbClr val="AD7FA8"/>
                </a:solidFill>
                <a:effectLst/>
                <a:latin typeface="DejaVu Sans Mono"/>
              </a:rPr>
              <a:t>86400.0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/>
            <a:br>
              <a:rPr lang="en-US" sz="1100" b="0" i="0" dirty="0">
                <a:solidFill>
                  <a:srgbClr val="204A87"/>
                </a:solidFill>
                <a:effectLst/>
                <a:latin typeface="DejaVu Sans Mono"/>
              </a:rPr>
            </a:br>
            <a:r>
              <a:rPr lang="en-US" sz="1100" b="0" i="0" dirty="0">
                <a:solidFill>
                  <a:srgbClr val="204A87"/>
                </a:solidFill>
                <a:effectLst/>
                <a:latin typeface="DejaVu Sans Mono"/>
              </a:rPr>
              <a:t>"scope"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1100" b="0" i="0" dirty="0">
                <a:solidFill>
                  <a:srgbClr val="4E9A06"/>
                </a:solidFill>
                <a:effectLst/>
                <a:latin typeface="DejaVu Sans Mono"/>
              </a:rPr>
              <a:t>"</a:t>
            </a:r>
            <a:r>
              <a:rPr lang="en-US" sz="1100" b="0" i="0" dirty="0" err="1">
                <a:solidFill>
                  <a:srgbClr val="4E9A06"/>
                </a:solidFill>
                <a:effectLst/>
                <a:latin typeface="DejaVu Sans Mono"/>
              </a:rPr>
              <a:t>api</a:t>
            </a:r>
            <a:r>
              <a:rPr lang="en-US" sz="1100" b="0" i="0" dirty="0">
                <a:solidFill>
                  <a:srgbClr val="4E9A06"/>
                </a:solidFill>
                <a:effectLst/>
                <a:latin typeface="DejaVu Sans Mono"/>
              </a:rPr>
              <a:t>"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/>
            <a:br>
              <a:rPr lang="en-US" sz="1100" b="0" i="0" dirty="0">
                <a:solidFill>
                  <a:srgbClr val="204A87"/>
                </a:solidFill>
                <a:effectLst/>
                <a:latin typeface="DejaVu Sans Mono"/>
              </a:rPr>
            </a:br>
            <a:r>
              <a:rPr lang="en-US" sz="1100" b="0" i="0" dirty="0">
                <a:solidFill>
                  <a:srgbClr val="204A87"/>
                </a:solidFill>
                <a:effectLst/>
                <a:latin typeface="DejaVu Sans Mono"/>
              </a:rPr>
              <a:t>"access_token"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1100" b="0" i="0" dirty="0">
                <a:solidFill>
                  <a:srgbClr val="4E9A06"/>
                </a:solidFill>
                <a:effectLst/>
                <a:latin typeface="DejaVu Sans Mono"/>
              </a:rPr>
              <a:t>"eyJ0eXAiOiJKV1QiLCJh-bGciOiJSUzI1NiIsImt-pZCI6IjZjNTZlMDJlLWJmNTMtNDE1Mi1hZDZmLTI3ZDh-hYWVkZGIzNSJ9.eyJh-dWQiOls-ibHl1K3ZPU3N3Qk1xZkxXbzBh-bU9nQT09Il0sIm-lzcyI6Im-h0dHA6Ly9s-b2Nh-bGhvc3Q6ODAxMSIsInNjb3BlIjp-bImFwaSJdLCJpYXQiOjE2NzQ2NDA3MjUuMCwiZXh-wIjoxNjc0NzI3MTI1LjB9.Qy3zG8Fj4i6aP4H4r5gLLI9DTPaXzFRrhsv3dWoAZlPvSfDT9oJzCMTPJQnz1OR4-CIN2lu8j482fArDwJ9WlkwuGi8aciUzvMrO6-wl90kDvKfiV60GlZFoEVjXebKnkyi1SRF_5l8IJ7VsHFGl91wzhPnVxLZfM8zy82tfWFyu_nXaNq1MGQY3e54KUeVo29rXoARvKGBxr-bvSoLmiBthUHU0INz-sddb7aaGy- API Authentication Screen SailPoint File Access Manager Rest API iv f9uPHLn-inhGouhU9XPB7DVg0zMF6VF67xDMdzV9WA8i-w5Duz7c8oSln8pHaj8mEF4AXLBdQtCwLVeOLvaeuHeoThayhZgaOPEOz5n952G8a9Tfg"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/>
            <a:br>
              <a:rPr lang="en-US" sz="1100" b="0" i="0" dirty="0">
                <a:solidFill>
                  <a:srgbClr val="204A87"/>
                </a:solidFill>
                <a:effectLst/>
                <a:latin typeface="DejaVu Sans Mono"/>
              </a:rPr>
            </a:br>
            <a:r>
              <a:rPr lang="en-US" sz="1100" b="0" i="0" dirty="0">
                <a:solidFill>
                  <a:srgbClr val="204A87"/>
                </a:solidFill>
                <a:effectLst/>
                <a:latin typeface="DejaVu Sans Mono"/>
              </a:rPr>
              <a:t>"refresh_token"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1100" b="0" i="0" dirty="0">
                <a:solidFill>
                  <a:srgbClr val="4E9A06"/>
                </a:solidFill>
                <a:effectLst/>
                <a:latin typeface="DejaVu Sans Mono"/>
              </a:rPr>
              <a:t>"40a5d02f-7570-4659-9e59-97dfbb726ece"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/>
            <a:br>
              <a:rPr lang="en-US" sz="1100" b="0" i="0" dirty="0">
                <a:solidFill>
                  <a:srgbClr val="204A87"/>
                </a:solidFill>
                <a:effectLst/>
                <a:latin typeface="DejaVu Sans Mono"/>
              </a:rPr>
            </a:br>
            <a:r>
              <a:rPr lang="en-US" sz="110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1100" b="0" i="0" dirty="0" err="1">
                <a:solidFill>
                  <a:srgbClr val="204A87"/>
                </a:solidFill>
                <a:effectLst/>
                <a:latin typeface="DejaVu Sans Mono"/>
              </a:rPr>
              <a:t>token_type"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1100" b="0" i="0" dirty="0" err="1">
                <a:solidFill>
                  <a:srgbClr val="4E9A06"/>
                </a:solidFill>
                <a:effectLst/>
                <a:latin typeface="DejaVu Sans Mono"/>
              </a:rPr>
              <a:t>"Bearer</a:t>
            </a:r>
            <a:r>
              <a:rPr lang="en-US" sz="1100" b="0" i="0" dirty="0">
                <a:solidFill>
                  <a:srgbClr val="4E9A06"/>
                </a:solidFill>
                <a:effectLst/>
                <a:latin typeface="DejaVu Sans Mono"/>
              </a:rPr>
              <a:t>"</a:t>
            </a:r>
            <a:r>
              <a:rPr lang="en-US" sz="1100" b="0" i="0" dirty="0">
                <a:solidFill>
                  <a:srgbClr val="729FCF"/>
                </a:solidFill>
                <a:effectLst/>
                <a:latin typeface="DejaVu Sans Mono"/>
              </a:rPr>
              <a:t>}</a:t>
            </a:r>
            <a:endParaRPr lang="en-US" sz="1100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698A13D-3D11-1689-D5F3-CF04CD6D43B8}"/>
              </a:ext>
            </a:extLst>
          </p:cNvPr>
          <p:cNvSpPr txBox="1">
            <a:spLocks/>
          </p:cNvSpPr>
          <p:nvPr/>
        </p:nvSpPr>
        <p:spPr>
          <a:xfrm>
            <a:off x="379104" y="1419332"/>
            <a:ext cx="3715224" cy="336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GET  /Token Endpoint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34217400-C157-6B0F-6D65-8E6303E9EED6}"/>
              </a:ext>
            </a:extLst>
          </p:cNvPr>
          <p:cNvSpPr txBox="1">
            <a:spLocks/>
          </p:cNvSpPr>
          <p:nvPr/>
        </p:nvSpPr>
        <p:spPr>
          <a:xfrm>
            <a:off x="6299201" y="1942691"/>
            <a:ext cx="5537200" cy="280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405264"/>
                </a:solidFill>
                <a:latin typeface="+mj-lt"/>
              </a:rPr>
              <a:t>Response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0244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1DE79-9A9C-7A4B-972F-96BCAA75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1D0FC-D170-6847-B527-34CAC0AD9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© 2023 SailPoint Technologies, Inc. All rights reserved.</a:t>
            </a:r>
            <a:endParaRPr lang="en-US" alt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F1532D-31EF-394C-9474-9FD1F04A1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2082800"/>
            <a:ext cx="5537200" cy="732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b="1" i="0" u="none" strike="noStrike" baseline="0" dirty="0">
                <a:solidFill>
                  <a:srgbClr val="405264"/>
                </a:solidFill>
                <a:latin typeface="+mj-lt"/>
              </a:rPr>
              <a:t>Header</a:t>
            </a:r>
            <a:br>
              <a:rPr lang="en-US" sz="1100" dirty="0">
                <a:solidFill>
                  <a:srgbClr val="405264"/>
                </a:solidFill>
                <a:latin typeface="+mj-lt"/>
              </a:rPr>
            </a:br>
            <a:br>
              <a:rPr lang="en-US" sz="1100" dirty="0">
                <a:solidFill>
                  <a:srgbClr val="405264"/>
                </a:solidFill>
                <a:latin typeface="+mj-lt"/>
              </a:rPr>
            </a:br>
            <a:r>
              <a:rPr lang="en-US" sz="1100" b="0" i="0" u="none" strike="noStrike" baseline="0" dirty="0">
                <a:solidFill>
                  <a:srgbClr val="405264"/>
                </a:solidFill>
                <a:latin typeface="+mj-lt"/>
              </a:rPr>
              <a:t>{"</a:t>
            </a:r>
            <a:r>
              <a:rPr lang="en-US" sz="1100" b="0" i="0" u="none" strike="noStrike" baseline="0" dirty="0" err="1">
                <a:solidFill>
                  <a:srgbClr val="405264"/>
                </a:solidFill>
                <a:latin typeface="+mj-lt"/>
              </a:rPr>
              <a:t>Authorization":"Bearer</a:t>
            </a:r>
            <a:r>
              <a:rPr lang="en-US" sz="1100" b="0" i="0" u="none" strike="noStrike" baseline="0" dirty="0">
                <a:solidFill>
                  <a:srgbClr val="405264"/>
                </a:solidFill>
                <a:latin typeface="+mj-lt"/>
              </a:rPr>
              <a:t> eyJ0eXAiOiJKV1QiLCJh … “}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732F8-406D-E340-9586-407C6C5A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Generation &amp; Refresh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698A13D-3D11-1689-D5F3-CF04CD6D43B8}"/>
              </a:ext>
            </a:extLst>
          </p:cNvPr>
          <p:cNvSpPr txBox="1">
            <a:spLocks/>
          </p:cNvSpPr>
          <p:nvPr/>
        </p:nvSpPr>
        <p:spPr>
          <a:xfrm>
            <a:off x="379104" y="1419332"/>
            <a:ext cx="3715224" cy="336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POST /Activities Endpoint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34217400-C157-6B0F-6D65-8E6303E9EED6}"/>
              </a:ext>
            </a:extLst>
          </p:cNvPr>
          <p:cNvSpPr txBox="1">
            <a:spLocks/>
          </p:cNvSpPr>
          <p:nvPr/>
        </p:nvSpPr>
        <p:spPr>
          <a:xfrm>
            <a:off x="6299201" y="1942691"/>
            <a:ext cx="5537200" cy="280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405264"/>
                </a:solidFill>
                <a:latin typeface="+mj-lt"/>
              </a:rPr>
              <a:t>Request Body</a:t>
            </a:r>
            <a:endParaRPr lang="en-US" sz="12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F6B4C2-B1DC-79A2-2D47-733B5A9347A3}"/>
              </a:ext>
            </a:extLst>
          </p:cNvPr>
          <p:cNvSpPr txBox="1"/>
          <p:nvPr/>
        </p:nvSpPr>
        <p:spPr>
          <a:xfrm>
            <a:off x="6299201" y="2222908"/>
            <a:ext cx="4949370" cy="463509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 fontAlgn="t"/>
            <a:r>
              <a:rPr lang="en-US" sz="900" b="0" i="0" dirty="0">
                <a:solidFill>
                  <a:srgbClr val="A40000"/>
                </a:solidFill>
                <a:effectLst/>
                <a:latin typeface="DejaVu Sans Mono"/>
              </a:rPr>
              <a:t>[</a:t>
            </a:r>
          </a:p>
          <a:p>
            <a:pPr algn="l" fontAlgn="t"/>
            <a:r>
              <a:rPr lang="en-US" sz="900" b="0" i="0" dirty="0">
                <a:solidFill>
                  <a:srgbClr val="A40000"/>
                </a:solidFill>
                <a:effectLst/>
                <a:latin typeface="DejaVu Sans Mono"/>
              </a:rPr>
              <a:t>  </a:t>
            </a:r>
            <a:r>
              <a:rPr lang="en-US" sz="900" b="0" i="0" dirty="0">
                <a:solidFill>
                  <a:srgbClr val="729FCF"/>
                </a:solidFill>
                <a:effectLst/>
                <a:latin typeface="DejaVu Sans Mono"/>
              </a:rPr>
              <a:t>{</a:t>
            </a:r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900" b="0" i="0" dirty="0" err="1">
                <a:solidFill>
                  <a:srgbClr val="204A87"/>
                </a:solidFill>
                <a:effectLst/>
                <a:latin typeface="DejaVu Sans Mono"/>
              </a:rPr>
              <a:t>applicationName</a:t>
            </a:r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900" b="0" i="0" dirty="0">
                <a:solidFill>
                  <a:srgbClr val="4E9A06"/>
                </a:solidFill>
                <a:effectLst/>
                <a:latin typeface="DejaVu Sans Mono"/>
              </a:rPr>
              <a:t>"APPLICATION NAME1"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 fontAlgn="t"/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    "timestamp"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900" b="0" i="0" dirty="0">
                <a:solidFill>
                  <a:srgbClr val="4E9A06"/>
                </a:solidFill>
                <a:effectLst/>
                <a:latin typeface="DejaVu Sans Mono"/>
              </a:rPr>
              <a:t>"2022-12-18T10:40:58.9839062Z"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 fontAlgn="t"/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    "</a:t>
            </a:r>
            <a:r>
              <a:rPr lang="en-US" sz="900" b="0" i="0" dirty="0" err="1">
                <a:solidFill>
                  <a:srgbClr val="204A87"/>
                </a:solidFill>
                <a:effectLst/>
                <a:latin typeface="DejaVu Sans Mono"/>
              </a:rPr>
              <a:t>userName</a:t>
            </a:r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900" b="0" i="0" dirty="0">
                <a:solidFill>
                  <a:srgbClr val="4E9A06"/>
                </a:solidFill>
                <a:effectLst/>
                <a:latin typeface="DejaVu Sans Mono"/>
              </a:rPr>
              <a:t>"administrator"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 fontAlgn="t"/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    "</a:t>
            </a:r>
            <a:r>
              <a:rPr lang="en-US" sz="900" b="0" i="0" dirty="0" err="1">
                <a:solidFill>
                  <a:srgbClr val="204A87"/>
                </a:solidFill>
                <a:effectLst/>
                <a:latin typeface="DejaVu Sans Mono"/>
              </a:rPr>
              <a:t>objectName</a:t>
            </a:r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900" b="0" i="0" dirty="0">
                <a:solidFill>
                  <a:srgbClr val="4E9A06"/>
                </a:solidFill>
                <a:effectLst/>
                <a:latin typeface="DejaVu Sans Mono"/>
              </a:rPr>
              <a:t>"file_name.txt"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 fontAlgn="t"/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    "</a:t>
            </a:r>
            <a:r>
              <a:rPr lang="en-US" sz="900" b="0" i="0" dirty="0" err="1">
                <a:solidFill>
                  <a:srgbClr val="204A87"/>
                </a:solidFill>
                <a:effectLst/>
                <a:latin typeface="DejaVu Sans Mono"/>
              </a:rPr>
              <a:t>action"</a:t>
            </a:r>
            <a:r>
              <a:rPr lang="en-US" sz="900" b="0" i="0" dirty="0" err="1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900" b="0" i="0" dirty="0" err="1">
                <a:solidFill>
                  <a:srgbClr val="4E9A06"/>
                </a:solidFill>
                <a:effectLst/>
                <a:latin typeface="DejaVu Sans Mono"/>
              </a:rPr>
              <a:t>"Read</a:t>
            </a:r>
            <a:r>
              <a:rPr lang="en-US" sz="900" b="0" i="0" dirty="0">
                <a:solidFill>
                  <a:srgbClr val="4E9A06"/>
                </a:solidFill>
                <a:effectLst/>
                <a:latin typeface="DejaVu Sans Mono"/>
              </a:rPr>
              <a:t>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 fontAlgn="t"/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    "resource"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900" b="0" i="0" dirty="0">
                <a:solidFill>
                  <a:srgbClr val="4E9A06"/>
                </a:solidFill>
                <a:effectLst/>
                <a:latin typeface="DejaVu Sans Mono"/>
              </a:rPr>
              <a:t>"\\\\host\\share1\\temp\\foler Name"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 fontAlgn="t"/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    "</a:t>
            </a:r>
            <a:r>
              <a:rPr lang="en-US" sz="900" b="0" i="0" dirty="0" err="1">
                <a:solidFill>
                  <a:srgbClr val="204A87"/>
                </a:solidFill>
                <a:effectLst/>
                <a:latin typeface="DejaVu Sans Mono"/>
              </a:rPr>
              <a:t>userDomain</a:t>
            </a:r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900" b="0" i="0" dirty="0">
                <a:solidFill>
                  <a:srgbClr val="4E9A06"/>
                </a:solidFill>
                <a:effectLst/>
                <a:latin typeface="DejaVu Sans Mono"/>
              </a:rPr>
              <a:t>"acme"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 fontAlgn="t"/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    "</a:t>
            </a:r>
            <a:r>
              <a:rPr lang="en-US" sz="900" b="0" i="0" dirty="0" err="1">
                <a:solidFill>
                  <a:srgbClr val="204A87"/>
                </a:solidFill>
                <a:effectLst/>
                <a:latin typeface="DejaVu Sans Mono"/>
              </a:rPr>
              <a:t>extraProperties</a:t>
            </a:r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</a:p>
          <a:p>
            <a:pPr algn="l" fontAlgn="t"/>
            <a:r>
              <a:rPr lang="en-US" sz="900" dirty="0">
                <a:solidFill>
                  <a:srgbClr val="000000"/>
                </a:solidFill>
                <a:latin typeface="DejaVu Sans Mono"/>
              </a:rPr>
              <a:t> 	</a:t>
            </a:r>
            <a:r>
              <a:rPr lang="en-US" sz="900" b="0" i="0" dirty="0">
                <a:solidFill>
                  <a:srgbClr val="729FCF"/>
                </a:solidFill>
                <a:effectLst/>
                <a:latin typeface="DejaVu Sans Mono"/>
              </a:rPr>
              <a:t>{</a:t>
            </a:r>
          </a:p>
          <a:p>
            <a:pPr algn="l" fontAlgn="t"/>
            <a:r>
              <a:rPr lang="en-US" sz="900" dirty="0">
                <a:solidFill>
                  <a:srgbClr val="729FCF"/>
                </a:solidFill>
                <a:latin typeface="DejaVu Sans Mono"/>
              </a:rPr>
              <a:t>	  </a:t>
            </a:r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"ipAddress"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900" b="0" i="0" dirty="0">
                <a:solidFill>
                  <a:srgbClr val="4E9A06"/>
                </a:solidFill>
                <a:effectLst/>
                <a:latin typeface="DejaVu Sans Mono"/>
              </a:rPr>
              <a:t>"1.2.3.4"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 fontAlgn="t"/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	  "</a:t>
            </a:r>
            <a:r>
              <a:rPr lang="en-US" sz="900" b="0" i="0" dirty="0" err="1">
                <a:solidFill>
                  <a:srgbClr val="204A87"/>
                </a:solidFill>
                <a:effectLst/>
                <a:latin typeface="DejaVu Sans Mono"/>
              </a:rPr>
              <a:t>objectNewName</a:t>
            </a:r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900" b="0" i="0" dirty="0">
                <a:solidFill>
                  <a:srgbClr val="4E9A06"/>
                </a:solidFill>
                <a:effectLst/>
                <a:latin typeface="DejaVu Sans Mono"/>
              </a:rPr>
              <a:t>""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 fontAlgn="t"/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	  "</a:t>
            </a:r>
            <a:r>
              <a:rPr lang="en-US" sz="900" b="0" i="0" dirty="0" err="1">
                <a:solidFill>
                  <a:srgbClr val="204A87"/>
                </a:solidFill>
                <a:effectLst/>
                <a:latin typeface="DejaVu Sans Mono"/>
              </a:rPr>
              <a:t>newResource</a:t>
            </a:r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900" b="0" i="0" dirty="0">
                <a:solidFill>
                  <a:srgbClr val="4E9A06"/>
                </a:solidFill>
                <a:effectLst/>
                <a:latin typeface="DejaVu Sans Mono"/>
              </a:rPr>
              <a:t>""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 fontAlgn="t"/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	  "</a:t>
            </a:r>
            <a:r>
              <a:rPr lang="en-US" sz="900" b="0" i="0" dirty="0" err="1">
                <a:solidFill>
                  <a:srgbClr val="204A87"/>
                </a:solidFill>
                <a:effectLst/>
                <a:latin typeface="DejaVu Sans Mono"/>
              </a:rPr>
              <a:t>fileExtension</a:t>
            </a:r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900" b="0" i="0" dirty="0">
                <a:solidFill>
                  <a:srgbClr val="4E9A06"/>
                </a:solidFill>
                <a:effectLst/>
                <a:latin typeface="DejaVu Sans Mono"/>
              </a:rPr>
              <a:t>"txt"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 fontAlgn="t"/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	  "</a:t>
            </a:r>
            <a:r>
              <a:rPr lang="en-US" sz="900" b="0" i="0" dirty="0" err="1">
                <a:solidFill>
                  <a:srgbClr val="204A87"/>
                </a:solidFill>
                <a:effectLst/>
                <a:latin typeface="DejaVu Sans Mono"/>
              </a:rPr>
              <a:t>objectType</a:t>
            </a:r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900" b="0" i="0" dirty="0">
                <a:solidFill>
                  <a:srgbClr val="4E9A06"/>
                </a:solidFill>
                <a:effectLst/>
                <a:latin typeface="DejaVu Sans Mono"/>
              </a:rPr>
              <a:t>"File"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 fontAlgn="t"/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	  "</a:t>
            </a:r>
            <a:r>
              <a:rPr lang="en-US" sz="900" b="0" i="0" dirty="0" err="1">
                <a:solidFill>
                  <a:srgbClr val="204A87"/>
                </a:solidFill>
                <a:effectLst/>
                <a:latin typeface="DejaVu Sans Mono"/>
              </a:rPr>
              <a:t>oldName</a:t>
            </a:r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900" b="0" i="0" dirty="0">
                <a:solidFill>
                  <a:srgbClr val="4E9A06"/>
                </a:solidFill>
                <a:effectLst/>
                <a:latin typeface="DejaVu Sans Mono"/>
              </a:rPr>
              <a:t>""</a:t>
            </a:r>
            <a:endParaRPr lang="en-US" sz="900" b="0" i="0" dirty="0">
              <a:solidFill>
                <a:srgbClr val="000000"/>
              </a:solidFill>
              <a:effectLst/>
              <a:latin typeface="DejaVu Sans Mono"/>
            </a:endParaRPr>
          </a:p>
          <a:p>
            <a:pPr algn="l" fontAlgn="t"/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	  "</a:t>
            </a:r>
            <a:r>
              <a:rPr lang="en-US" sz="900" b="0" i="0" dirty="0" err="1">
                <a:solidFill>
                  <a:srgbClr val="204A87"/>
                </a:solidFill>
                <a:effectLst/>
                <a:latin typeface="DejaVu Sans Mono"/>
              </a:rPr>
              <a:t>oldResource</a:t>
            </a:r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900" b="0" i="0" dirty="0">
                <a:solidFill>
                  <a:srgbClr val="4E9A06"/>
                </a:solidFill>
                <a:effectLst/>
                <a:latin typeface="DejaVu Sans Mono"/>
              </a:rPr>
              <a:t>"</a:t>
            </a:r>
            <a:endParaRPr lang="en-US" sz="900" b="0" i="0" dirty="0">
              <a:solidFill>
                <a:srgbClr val="000000"/>
              </a:solidFill>
              <a:effectLst/>
              <a:latin typeface="DejaVu Sans Mono"/>
            </a:endParaRPr>
          </a:p>
          <a:p>
            <a:pPr algn="l" fontAlgn="t"/>
            <a:r>
              <a:rPr lang="en-US" sz="900" b="0" i="0" dirty="0">
                <a:solidFill>
                  <a:srgbClr val="729FCF"/>
                </a:solidFill>
                <a:effectLst/>
                <a:latin typeface="DejaVu Sans Mono"/>
              </a:rPr>
              <a:t>	}</a:t>
            </a:r>
            <a:endParaRPr lang="en-US" sz="900" b="0" i="0" dirty="0">
              <a:solidFill>
                <a:srgbClr val="000000"/>
              </a:solidFill>
              <a:effectLst/>
              <a:latin typeface="DejaVu Sans Mono"/>
            </a:endParaRPr>
          </a:p>
          <a:p>
            <a:pPr algn="l" fontAlgn="t"/>
            <a:r>
              <a:rPr lang="en-US" sz="900" dirty="0">
                <a:solidFill>
                  <a:srgbClr val="729FCF"/>
                </a:solidFill>
                <a:latin typeface="DejaVu Sans Mono"/>
              </a:rPr>
              <a:t>   </a:t>
            </a:r>
            <a:r>
              <a:rPr lang="en-US" sz="900" b="0" i="0" dirty="0">
                <a:solidFill>
                  <a:srgbClr val="729FCF"/>
                </a:solidFill>
                <a:effectLst/>
                <a:latin typeface="DejaVu Sans Mono"/>
              </a:rPr>
              <a:t>}</a:t>
            </a:r>
            <a:endParaRPr lang="en-US" sz="900" b="0" i="0" dirty="0">
              <a:solidFill>
                <a:srgbClr val="000000"/>
              </a:solidFill>
              <a:effectLst/>
              <a:latin typeface="DejaVu Sans Mono"/>
            </a:endParaRPr>
          </a:p>
          <a:p>
            <a:pPr algn="l" fontAlgn="t"/>
            <a:r>
              <a:rPr lang="en-US" sz="900" b="0" i="0" dirty="0">
                <a:solidFill>
                  <a:srgbClr val="729FCF"/>
                </a:solidFill>
                <a:effectLst/>
                <a:latin typeface="DejaVu Sans Mono"/>
              </a:rPr>
              <a:t>  {</a:t>
            </a:r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900" b="0" i="0" dirty="0" err="1">
                <a:solidFill>
                  <a:srgbClr val="204A87"/>
                </a:solidFill>
                <a:effectLst/>
                <a:latin typeface="DejaVu Sans Mono"/>
              </a:rPr>
              <a:t>applicationName</a:t>
            </a:r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900" b="0" i="0" dirty="0">
                <a:solidFill>
                  <a:srgbClr val="4E9A06"/>
                </a:solidFill>
                <a:effectLst/>
                <a:latin typeface="DejaVu Sans Mono"/>
              </a:rPr>
              <a:t>" APPLICATION NAME2"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 fontAlgn="t"/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    "timestamp"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900" b="0" i="0" dirty="0">
                <a:solidFill>
                  <a:srgbClr val="4E9A06"/>
                </a:solidFill>
                <a:effectLst/>
                <a:latin typeface="DejaVu Sans Mono"/>
              </a:rPr>
              <a:t>"2022-12-18T13:40:58.9839062Z"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 fontAlgn="t"/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    "</a:t>
            </a:r>
            <a:r>
              <a:rPr lang="en-US" sz="900" b="0" i="0" dirty="0" err="1">
                <a:solidFill>
                  <a:srgbClr val="204A87"/>
                </a:solidFill>
                <a:effectLst/>
                <a:latin typeface="DejaVu Sans Mono"/>
              </a:rPr>
              <a:t>userName</a:t>
            </a:r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900" b="0" i="0" dirty="0">
                <a:solidFill>
                  <a:srgbClr val="4E9A06"/>
                </a:solidFill>
                <a:effectLst/>
                <a:latin typeface="DejaVu Sans Mono"/>
              </a:rPr>
              <a:t>"john_doe@acme.com"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 fontAlgn="t"/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    "</a:t>
            </a:r>
            <a:r>
              <a:rPr lang="en-US" sz="900" b="0" i="0" dirty="0" err="1">
                <a:solidFill>
                  <a:srgbClr val="204A87"/>
                </a:solidFill>
                <a:effectLst/>
                <a:latin typeface="DejaVu Sans Mono"/>
              </a:rPr>
              <a:t>objectName</a:t>
            </a:r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900" b="0" i="0" dirty="0">
                <a:solidFill>
                  <a:srgbClr val="4E9A06"/>
                </a:solidFill>
                <a:effectLst/>
                <a:latin typeface="DejaVu Sans Mono"/>
              </a:rPr>
              <a:t>"personal_details.xlsx"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 fontAlgn="t"/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    "</a:t>
            </a:r>
            <a:r>
              <a:rPr lang="en-US" sz="900" b="0" i="0" dirty="0" err="1">
                <a:solidFill>
                  <a:srgbClr val="204A87"/>
                </a:solidFill>
                <a:effectLst/>
                <a:latin typeface="DejaVu Sans Mono"/>
              </a:rPr>
              <a:t>action"</a:t>
            </a:r>
            <a:r>
              <a:rPr lang="en-US" sz="900" b="0" i="0" dirty="0" err="1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900" b="0" i="0" dirty="0" err="1">
                <a:solidFill>
                  <a:srgbClr val="4E9A06"/>
                </a:solidFill>
                <a:effectLst/>
                <a:latin typeface="DejaVu Sans Mono"/>
              </a:rPr>
              <a:t>"Write</a:t>
            </a:r>
            <a:r>
              <a:rPr lang="en-US" sz="900" b="0" i="0" dirty="0">
                <a:solidFill>
                  <a:srgbClr val="4E9A06"/>
                </a:solidFill>
                <a:effectLst/>
                <a:latin typeface="DejaVu Sans Mono"/>
              </a:rPr>
              <a:t>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 fontAlgn="t"/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    "resource"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900" b="0" i="0" dirty="0">
                <a:solidFill>
                  <a:srgbClr val="4E9A06"/>
                </a:solidFill>
                <a:effectLst/>
                <a:latin typeface="DejaVu Sans Mono"/>
              </a:rPr>
              <a:t>"\\\\host\\e$\\data"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 fontAlgn="t"/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    "</a:t>
            </a:r>
            <a:r>
              <a:rPr lang="en-US" sz="900" b="0" i="0" dirty="0" err="1">
                <a:solidFill>
                  <a:srgbClr val="204A87"/>
                </a:solidFill>
                <a:effectLst/>
                <a:latin typeface="DejaVu Sans Mono"/>
              </a:rPr>
              <a:t>userDomain</a:t>
            </a:r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900" b="0" i="0" dirty="0">
                <a:solidFill>
                  <a:srgbClr val="4E9A06"/>
                </a:solidFill>
                <a:effectLst/>
                <a:latin typeface="DejaVu Sans Mono"/>
              </a:rPr>
              <a:t>""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 fontAlgn="t"/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    "</a:t>
            </a:r>
            <a:r>
              <a:rPr lang="en-US" sz="900" b="0" i="0" dirty="0" err="1">
                <a:solidFill>
                  <a:srgbClr val="204A87"/>
                </a:solidFill>
                <a:effectLst/>
                <a:latin typeface="DejaVu Sans Mono"/>
              </a:rPr>
              <a:t>extraProperties</a:t>
            </a:r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</a:p>
          <a:p>
            <a:pPr algn="l" fontAlgn="t"/>
            <a:r>
              <a:rPr lang="en-US" sz="900" dirty="0">
                <a:solidFill>
                  <a:srgbClr val="000000"/>
                </a:solidFill>
                <a:latin typeface="DejaVu Sans Mono"/>
              </a:rPr>
              <a:t>  	</a:t>
            </a:r>
            <a:r>
              <a:rPr lang="en-US" sz="900" b="0" i="0" dirty="0">
                <a:solidFill>
                  <a:srgbClr val="729FCF"/>
                </a:solidFill>
                <a:effectLst/>
                <a:latin typeface="DejaVu Sans Mono"/>
              </a:rPr>
              <a:t>{</a:t>
            </a:r>
          </a:p>
          <a:p>
            <a:pPr algn="l" fontAlgn="t"/>
            <a:r>
              <a:rPr lang="en-US" sz="900" dirty="0">
                <a:solidFill>
                  <a:srgbClr val="729FCF"/>
                </a:solidFill>
                <a:latin typeface="DejaVu Sans Mono"/>
              </a:rPr>
              <a:t>	  </a:t>
            </a:r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900" b="0" i="0" dirty="0" err="1">
                <a:solidFill>
                  <a:srgbClr val="204A87"/>
                </a:solidFill>
                <a:effectLst/>
                <a:latin typeface="DejaVu Sans Mono"/>
              </a:rPr>
              <a:t>fileExtension</a:t>
            </a:r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900" b="0" i="0" dirty="0">
                <a:solidFill>
                  <a:srgbClr val="4E9A06"/>
                </a:solidFill>
                <a:effectLst/>
                <a:latin typeface="DejaVu Sans Mono"/>
              </a:rPr>
              <a:t>"txt"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 fontAlgn="t"/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   	  "</a:t>
            </a:r>
            <a:r>
              <a:rPr lang="en-US" sz="900" b="0" i="0" dirty="0" err="1">
                <a:solidFill>
                  <a:srgbClr val="204A87"/>
                </a:solidFill>
                <a:effectLst/>
                <a:latin typeface="DejaVu Sans Mono"/>
              </a:rPr>
              <a:t>objectType</a:t>
            </a:r>
            <a:r>
              <a:rPr lang="en-US" sz="90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900" b="0" i="0" dirty="0">
                <a:solidFill>
                  <a:srgbClr val="4E9A06"/>
                </a:solidFill>
                <a:effectLst/>
                <a:latin typeface="DejaVu Sans Mono"/>
              </a:rPr>
              <a:t>"File"</a:t>
            </a:r>
            <a:endParaRPr lang="en-US" sz="900" b="0" i="0" dirty="0">
              <a:solidFill>
                <a:srgbClr val="000000"/>
              </a:solidFill>
              <a:effectLst/>
              <a:latin typeface="DejaVu Sans Mono"/>
            </a:endParaRPr>
          </a:p>
          <a:p>
            <a:pPr algn="l" fontAlgn="t"/>
            <a:r>
              <a:rPr lang="en-US" sz="900" dirty="0">
                <a:solidFill>
                  <a:srgbClr val="729FCF"/>
                </a:solidFill>
                <a:latin typeface="DejaVu Sans Mono"/>
              </a:rPr>
              <a:t>   	</a:t>
            </a:r>
            <a:r>
              <a:rPr lang="en-US" sz="900" b="0" i="0" dirty="0">
                <a:solidFill>
                  <a:srgbClr val="729FCF"/>
                </a:solidFill>
                <a:effectLst/>
                <a:latin typeface="DejaVu Sans Mono"/>
              </a:rPr>
              <a:t>}</a:t>
            </a:r>
            <a:endParaRPr lang="en-US" sz="900" b="0" i="0" dirty="0">
              <a:solidFill>
                <a:srgbClr val="000000"/>
              </a:solidFill>
              <a:effectLst/>
              <a:latin typeface="DejaVu Sans Mono"/>
            </a:endParaRPr>
          </a:p>
          <a:p>
            <a:pPr algn="l" fontAlgn="t"/>
            <a:r>
              <a:rPr lang="en-US" sz="900" b="0" i="0" dirty="0">
                <a:solidFill>
                  <a:srgbClr val="729FCF"/>
                </a:solidFill>
                <a:effectLst/>
                <a:latin typeface="DejaVu Sans Mono"/>
              </a:rPr>
              <a:t>   }</a:t>
            </a:r>
            <a:endParaRPr lang="en-US" sz="900" b="0" i="0" dirty="0">
              <a:solidFill>
                <a:srgbClr val="000000"/>
              </a:solidFill>
              <a:effectLst/>
              <a:latin typeface="DejaVu Sans Mono"/>
            </a:endParaRPr>
          </a:p>
          <a:p>
            <a:pPr algn="l" fontAlgn="t"/>
            <a:r>
              <a:rPr lang="en-US" sz="900" b="0" i="0" dirty="0">
                <a:solidFill>
                  <a:srgbClr val="A40000"/>
                </a:solidFill>
                <a:effectLst/>
                <a:latin typeface="DejaVu Sans Mono"/>
              </a:rPr>
              <a:t>]</a:t>
            </a:r>
            <a:endParaRPr lang="en-US" sz="900" b="0" i="0" dirty="0">
              <a:solidFill>
                <a:srgbClr val="000000"/>
              </a:solidFill>
              <a:effectLst/>
              <a:latin typeface="DejaVu Sans Mono"/>
            </a:endParaRP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F85A5E4-5AF7-C67E-BE49-1E23008FB590}"/>
              </a:ext>
            </a:extLst>
          </p:cNvPr>
          <p:cNvSpPr txBox="1">
            <a:spLocks/>
          </p:cNvSpPr>
          <p:nvPr/>
        </p:nvSpPr>
        <p:spPr>
          <a:xfrm>
            <a:off x="406400" y="3062514"/>
            <a:ext cx="2055446" cy="2768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405264"/>
                </a:solidFill>
                <a:latin typeface="+mj-lt"/>
              </a:rPr>
              <a:t>Mandatory Fields </a:t>
            </a:r>
            <a:br>
              <a:rPr lang="en-US" sz="1100" dirty="0">
                <a:solidFill>
                  <a:srgbClr val="405264"/>
                </a:solidFill>
                <a:latin typeface="+mj-lt"/>
              </a:rPr>
            </a:br>
            <a:br>
              <a:rPr lang="en-US" sz="1100" dirty="0">
                <a:solidFill>
                  <a:srgbClr val="405264"/>
                </a:solidFill>
                <a:latin typeface="+mj-lt"/>
              </a:rPr>
            </a:br>
            <a:endParaRPr lang="en-US" sz="1100" dirty="0">
              <a:solidFill>
                <a:srgbClr val="405264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0494F-3C7B-8664-9AB6-D5EC50668E69}"/>
              </a:ext>
            </a:extLst>
          </p:cNvPr>
          <p:cNvSpPr txBox="1"/>
          <p:nvPr/>
        </p:nvSpPr>
        <p:spPr>
          <a:xfrm>
            <a:off x="406400" y="3351671"/>
            <a:ext cx="1894114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 err="1">
                <a:solidFill>
                  <a:srgbClr val="405264"/>
                </a:solidFill>
                <a:latin typeface="+mj-lt"/>
              </a:rPr>
              <a:t>applicationName</a:t>
            </a:r>
            <a:endParaRPr lang="en-US" sz="1100" b="0" i="0" u="none" strike="noStrike" baseline="0" dirty="0">
              <a:solidFill>
                <a:srgbClr val="405264"/>
              </a:solidFill>
              <a:latin typeface="+mj-lt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>
                <a:solidFill>
                  <a:srgbClr val="405264"/>
                </a:solidFill>
                <a:latin typeface="+mj-lt"/>
              </a:rPr>
              <a:t>timestamp (ISO 8601)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 err="1">
                <a:solidFill>
                  <a:srgbClr val="405264"/>
                </a:solidFill>
                <a:latin typeface="+mj-lt"/>
              </a:rPr>
              <a:t>userName</a:t>
            </a:r>
            <a:endParaRPr lang="en-US" sz="1100" b="0" i="0" u="none" strike="noStrike" baseline="0" dirty="0">
              <a:solidFill>
                <a:srgbClr val="405264"/>
              </a:solidFill>
              <a:latin typeface="+mj-lt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 err="1">
                <a:solidFill>
                  <a:srgbClr val="405264"/>
                </a:solidFill>
                <a:latin typeface="+mj-lt"/>
              </a:rPr>
              <a:t>objectName</a:t>
            </a:r>
            <a:endParaRPr lang="en-US" sz="1100" b="0" i="0" u="none" strike="noStrike" baseline="0" dirty="0">
              <a:solidFill>
                <a:srgbClr val="405264"/>
              </a:solidFill>
              <a:latin typeface="+mj-lt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>
                <a:solidFill>
                  <a:srgbClr val="405264"/>
                </a:solidFill>
                <a:latin typeface="+mj-lt"/>
              </a:rPr>
              <a:t>action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>
                <a:solidFill>
                  <a:srgbClr val="405264"/>
                </a:solidFill>
                <a:latin typeface="+mj-lt"/>
              </a:rPr>
              <a:t>resource</a:t>
            </a: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673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1DE79-9A9C-7A4B-972F-96BCAA75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1D0FC-D170-6847-B527-34CAC0AD9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© 2023 SailPoint Technologies, Inc. All rights reserved.</a:t>
            </a:r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732F8-406D-E340-9586-407C6C5A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Generation &amp; Refresh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698A13D-3D11-1689-D5F3-CF04CD6D43B8}"/>
              </a:ext>
            </a:extLst>
          </p:cNvPr>
          <p:cNvSpPr txBox="1">
            <a:spLocks/>
          </p:cNvSpPr>
          <p:nvPr/>
        </p:nvSpPr>
        <p:spPr>
          <a:xfrm>
            <a:off x="379104" y="1419332"/>
            <a:ext cx="3715224" cy="336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POST /Activities Endpoint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34217400-C157-6B0F-6D65-8E6303E9EED6}"/>
              </a:ext>
            </a:extLst>
          </p:cNvPr>
          <p:cNvSpPr txBox="1">
            <a:spLocks/>
          </p:cNvSpPr>
          <p:nvPr/>
        </p:nvSpPr>
        <p:spPr>
          <a:xfrm>
            <a:off x="6299201" y="1942691"/>
            <a:ext cx="5537200" cy="280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405264"/>
                </a:solidFill>
                <a:latin typeface="+mj-lt"/>
              </a:rPr>
              <a:t>Response</a:t>
            </a:r>
            <a:endParaRPr lang="en-US" sz="1200" dirty="0">
              <a:latin typeface="+mj-lt"/>
            </a:endParaRP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F85A5E4-5AF7-C67E-BE49-1E23008FB590}"/>
              </a:ext>
            </a:extLst>
          </p:cNvPr>
          <p:cNvSpPr txBox="1">
            <a:spLocks/>
          </p:cNvSpPr>
          <p:nvPr/>
        </p:nvSpPr>
        <p:spPr>
          <a:xfrm>
            <a:off x="520700" y="1874262"/>
            <a:ext cx="5537200" cy="2768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405264"/>
                </a:solidFill>
                <a:latin typeface="+mj-lt"/>
              </a:rPr>
              <a:t>Validations</a:t>
            </a:r>
            <a:br>
              <a:rPr lang="en-US" sz="1100" dirty="0">
                <a:solidFill>
                  <a:srgbClr val="405264"/>
                </a:solidFill>
                <a:latin typeface="+mj-lt"/>
              </a:rPr>
            </a:br>
            <a:endParaRPr lang="en-US" sz="1100" dirty="0">
              <a:solidFill>
                <a:srgbClr val="405264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0494F-3C7B-8664-9AB6-D5EC50668E69}"/>
              </a:ext>
            </a:extLst>
          </p:cNvPr>
          <p:cNvSpPr txBox="1"/>
          <p:nvPr/>
        </p:nvSpPr>
        <p:spPr>
          <a:xfrm>
            <a:off x="520700" y="2163419"/>
            <a:ext cx="6096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 err="1">
                <a:solidFill>
                  <a:srgbClr val="405264"/>
                </a:solidFill>
                <a:latin typeface="+mj-lt"/>
              </a:rPr>
              <a:t>applicationName</a:t>
            </a:r>
            <a:endParaRPr lang="en-US" sz="1100" b="0" i="0" u="none" strike="noStrike" baseline="0" dirty="0">
              <a:solidFill>
                <a:srgbClr val="405264"/>
              </a:solidFill>
              <a:latin typeface="+mj-lt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>
                <a:solidFill>
                  <a:srgbClr val="405264"/>
                </a:solidFill>
                <a:latin typeface="+mj-lt"/>
              </a:rPr>
              <a:t>resource</a:t>
            </a:r>
            <a:endParaRPr lang="en-US" sz="11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270EE4-5289-CAFD-3C27-2E6469CED78A}"/>
              </a:ext>
            </a:extLst>
          </p:cNvPr>
          <p:cNvSpPr txBox="1"/>
          <p:nvPr/>
        </p:nvSpPr>
        <p:spPr>
          <a:xfrm>
            <a:off x="6299201" y="2343554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50" b="0" i="0" dirty="0">
                <a:solidFill>
                  <a:srgbClr val="729FCF"/>
                </a:solidFill>
                <a:effectLst/>
                <a:latin typeface="DejaVu Sans Mono"/>
              </a:rPr>
              <a:t>{</a:t>
            </a:r>
          </a:p>
          <a:p>
            <a:pPr algn="l"/>
            <a:r>
              <a:rPr lang="en-US" sz="1050" b="0" i="0" dirty="0">
                <a:solidFill>
                  <a:srgbClr val="204A87"/>
                </a:solidFill>
                <a:effectLst/>
                <a:latin typeface="DejaVu Sans Mono"/>
              </a:rPr>
              <a:t>  "successfulActivities"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1050" b="0" i="0" dirty="0">
                <a:solidFill>
                  <a:srgbClr val="AD7FA8"/>
                </a:solidFill>
                <a:effectLst/>
                <a:latin typeface="DejaVu Sans Mono"/>
              </a:rPr>
              <a:t>1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/>
            <a:r>
              <a:rPr lang="en-US" sz="1050" b="0" i="0" dirty="0">
                <a:solidFill>
                  <a:srgbClr val="204A87"/>
                </a:solidFill>
                <a:effectLst/>
                <a:latin typeface="DejaVu Sans Mono"/>
              </a:rPr>
              <a:t>  "</a:t>
            </a:r>
            <a:r>
              <a:rPr lang="en-US" sz="1050" b="0" i="0" dirty="0" err="1">
                <a:solidFill>
                  <a:srgbClr val="204A87"/>
                </a:solidFill>
                <a:effectLst/>
                <a:latin typeface="DejaVu Sans Mono"/>
              </a:rPr>
              <a:t>activityResponses</a:t>
            </a:r>
            <a:r>
              <a:rPr lang="en-US" sz="105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1050" b="0" i="0" dirty="0">
                <a:solidFill>
                  <a:srgbClr val="A40000"/>
                </a:solidFill>
                <a:effectLst/>
                <a:latin typeface="DejaVu Sans Mono"/>
              </a:rPr>
              <a:t>[</a:t>
            </a:r>
          </a:p>
          <a:p>
            <a:pPr algn="l"/>
            <a:r>
              <a:rPr lang="en-US" sz="1050" dirty="0">
                <a:solidFill>
                  <a:srgbClr val="A40000"/>
                </a:solidFill>
                <a:latin typeface="DejaVu Sans Mono"/>
              </a:rPr>
              <a:t>  </a:t>
            </a:r>
            <a:r>
              <a:rPr lang="en-US" sz="1050" b="0" i="0" dirty="0">
                <a:solidFill>
                  <a:srgbClr val="729FCF"/>
                </a:solidFill>
                <a:effectLst/>
                <a:latin typeface="DejaVu Sans Mono"/>
              </a:rPr>
              <a:t>{</a:t>
            </a:r>
          </a:p>
          <a:p>
            <a:pPr algn="l"/>
            <a:r>
              <a:rPr lang="en-US" sz="1050" b="0" i="0" dirty="0">
                <a:solidFill>
                  <a:srgbClr val="729FCF"/>
                </a:solidFill>
                <a:effectLst/>
                <a:latin typeface="DejaVu Sans Mono"/>
              </a:rPr>
              <a:t>    </a:t>
            </a:r>
            <a:r>
              <a:rPr lang="en-US" sz="1050" b="0" i="0" dirty="0">
                <a:solidFill>
                  <a:srgbClr val="204A87"/>
                </a:solidFill>
                <a:effectLst/>
                <a:latin typeface="DejaVu Sans Mono"/>
              </a:rPr>
              <a:t>"activity"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1050" b="0" i="0" dirty="0">
                <a:solidFill>
                  <a:srgbClr val="729FCF"/>
                </a:solidFill>
                <a:effectLst/>
                <a:latin typeface="DejaVu Sans Mono"/>
              </a:rPr>
              <a:t>{</a:t>
            </a:r>
          </a:p>
          <a:p>
            <a:pPr algn="l"/>
            <a:r>
              <a:rPr lang="en-US" sz="1050" dirty="0">
                <a:solidFill>
                  <a:srgbClr val="729FCF"/>
                </a:solidFill>
                <a:latin typeface="DejaVu Sans Mono"/>
              </a:rPr>
              <a:t>      </a:t>
            </a:r>
            <a:r>
              <a:rPr lang="en-US" sz="105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1050" b="0" i="0" dirty="0" err="1">
                <a:solidFill>
                  <a:srgbClr val="204A87"/>
                </a:solidFill>
                <a:effectLst/>
                <a:latin typeface="DejaVu Sans Mono"/>
              </a:rPr>
              <a:t>applicationName</a:t>
            </a:r>
            <a:r>
              <a:rPr lang="en-US" sz="105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1050" b="0" i="0" dirty="0">
                <a:solidFill>
                  <a:srgbClr val="4E9A06"/>
                </a:solidFill>
                <a:effectLst/>
                <a:latin typeface="DejaVu Sans Mono"/>
              </a:rPr>
              <a:t>"APPLICATION NAME2"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/>
            <a:r>
              <a:rPr lang="en-US" sz="1050" b="0" i="0" dirty="0">
                <a:solidFill>
                  <a:srgbClr val="204A87"/>
                </a:solidFill>
                <a:effectLst/>
                <a:latin typeface="DejaVu Sans Mono"/>
              </a:rPr>
              <a:t>      "timestamp"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1050" b="0" i="0" dirty="0">
                <a:solidFill>
                  <a:srgbClr val="4E9A06"/>
                </a:solidFill>
                <a:effectLst/>
                <a:latin typeface="DejaVu Sans Mono"/>
              </a:rPr>
              <a:t>"2022-12-18T13:40:58.9839062Z"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/>
            <a:r>
              <a:rPr lang="en-US" sz="1050" b="0" i="0" dirty="0">
                <a:solidFill>
                  <a:srgbClr val="204A87"/>
                </a:solidFill>
                <a:effectLst/>
                <a:latin typeface="DejaVu Sans Mono"/>
              </a:rPr>
              <a:t>      "</a:t>
            </a:r>
            <a:r>
              <a:rPr lang="en-US" sz="1050" b="0" i="0" dirty="0" err="1">
                <a:solidFill>
                  <a:srgbClr val="204A87"/>
                </a:solidFill>
                <a:effectLst/>
                <a:latin typeface="DejaVu Sans Mono"/>
              </a:rPr>
              <a:t>userName</a:t>
            </a:r>
            <a:r>
              <a:rPr lang="en-US" sz="105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1050" b="0" i="0" dirty="0">
                <a:solidFill>
                  <a:srgbClr val="4E9A06"/>
                </a:solidFill>
                <a:effectLst/>
                <a:latin typeface="DejaVu Sans Mono"/>
              </a:rPr>
              <a:t>"john_doe@acme.com"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/>
            <a:r>
              <a:rPr lang="en-US" sz="1050" b="0" i="0" dirty="0">
                <a:solidFill>
                  <a:srgbClr val="204A87"/>
                </a:solidFill>
                <a:effectLst/>
                <a:latin typeface="DejaVu Sans Mono"/>
              </a:rPr>
              <a:t>      “</a:t>
            </a:r>
            <a:r>
              <a:rPr lang="en-US" sz="1050" b="0" i="0" dirty="0" err="1">
                <a:solidFill>
                  <a:srgbClr val="204A87"/>
                </a:solidFill>
                <a:effectLst/>
                <a:latin typeface="DejaVu Sans Mono"/>
              </a:rPr>
              <a:t>objectName</a:t>
            </a:r>
            <a:r>
              <a:rPr lang="en-US" sz="105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1050" b="0" i="0" dirty="0">
                <a:solidFill>
                  <a:srgbClr val="4E9A06"/>
                </a:solidFill>
                <a:effectLst/>
                <a:latin typeface="DejaVu Sans Mono"/>
              </a:rPr>
              <a:t>"personal_details.xlsx"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/>
            <a:r>
              <a:rPr lang="en-US" sz="1050" b="0" i="0" dirty="0">
                <a:solidFill>
                  <a:srgbClr val="204A87"/>
                </a:solidFill>
                <a:effectLst/>
                <a:latin typeface="DejaVu Sans Mono"/>
              </a:rPr>
              <a:t>      "</a:t>
            </a:r>
            <a:r>
              <a:rPr lang="en-US" sz="1050" b="0" i="0" dirty="0" err="1">
                <a:solidFill>
                  <a:srgbClr val="204A87"/>
                </a:solidFill>
                <a:effectLst/>
                <a:latin typeface="DejaVu Sans Mono"/>
              </a:rPr>
              <a:t>action"</a:t>
            </a:r>
            <a:r>
              <a:rPr lang="en-US" sz="1050" b="0" i="0" dirty="0" err="1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1050" b="0" i="0" dirty="0" err="1">
                <a:solidFill>
                  <a:srgbClr val="4E9A06"/>
                </a:solidFill>
                <a:effectLst/>
                <a:latin typeface="DejaVu Sans Mono"/>
              </a:rPr>
              <a:t>"Write</a:t>
            </a:r>
            <a:r>
              <a:rPr lang="en-US" sz="1050" b="0" i="0" dirty="0">
                <a:solidFill>
                  <a:srgbClr val="4E9A06"/>
                </a:solidFill>
                <a:effectLst/>
                <a:latin typeface="DejaVu Sans Mono"/>
              </a:rPr>
              <a:t>"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/>
            <a:r>
              <a:rPr lang="en-US" sz="1050" b="0" i="0" dirty="0">
                <a:solidFill>
                  <a:srgbClr val="204A87"/>
                </a:solidFill>
                <a:effectLst/>
                <a:latin typeface="DejaVu Sans Mono"/>
              </a:rPr>
              <a:t>      "resource"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1050" b="0" i="0" dirty="0">
                <a:solidFill>
                  <a:srgbClr val="4E9A06"/>
                </a:solidFill>
                <a:effectLst/>
                <a:latin typeface="DejaVu Sans Mono"/>
              </a:rPr>
              <a:t>"\\host\e$\data"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/>
            <a:r>
              <a:rPr lang="en-US" sz="1050" b="0" i="0" dirty="0">
                <a:solidFill>
                  <a:srgbClr val="204A87"/>
                </a:solidFill>
                <a:effectLst/>
                <a:latin typeface="DejaVu Sans Mono"/>
              </a:rPr>
              <a:t>      "</a:t>
            </a:r>
            <a:r>
              <a:rPr lang="en-US" sz="1050" b="0" i="0" dirty="0" err="1">
                <a:solidFill>
                  <a:srgbClr val="204A87"/>
                </a:solidFill>
                <a:effectLst/>
                <a:latin typeface="DejaVu Sans Mono"/>
              </a:rPr>
              <a:t>userDomain</a:t>
            </a:r>
            <a:r>
              <a:rPr lang="en-US" sz="105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1050" b="0" i="0" dirty="0">
                <a:solidFill>
                  <a:srgbClr val="4E9A06"/>
                </a:solidFill>
                <a:effectLst/>
                <a:latin typeface="DejaVu Sans Mono"/>
              </a:rPr>
              <a:t>""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/>
            <a:r>
              <a:rPr lang="en-US" sz="1050" b="0" i="0" dirty="0">
                <a:solidFill>
                  <a:srgbClr val="204A87"/>
                </a:solidFill>
                <a:effectLst/>
                <a:latin typeface="DejaVu Sans Mono"/>
              </a:rPr>
              <a:t>      "</a:t>
            </a:r>
            <a:r>
              <a:rPr lang="en-US" sz="1050" b="0" i="0" dirty="0" err="1">
                <a:solidFill>
                  <a:srgbClr val="204A87"/>
                </a:solidFill>
                <a:effectLst/>
                <a:latin typeface="DejaVu Sans Mono"/>
              </a:rPr>
              <a:t>extraProperties</a:t>
            </a:r>
            <a:r>
              <a:rPr lang="en-US" sz="105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1050" b="0" i="0" dirty="0">
                <a:solidFill>
                  <a:srgbClr val="729FCF"/>
                </a:solidFill>
                <a:effectLst/>
                <a:latin typeface="DejaVu Sans Mono"/>
              </a:rPr>
              <a:t>{</a:t>
            </a:r>
          </a:p>
          <a:p>
            <a:pPr algn="l"/>
            <a:r>
              <a:rPr lang="en-US" sz="1050" dirty="0">
                <a:solidFill>
                  <a:srgbClr val="729FCF"/>
                </a:solidFill>
                <a:latin typeface="DejaVu Sans Mono"/>
              </a:rPr>
              <a:t>	</a:t>
            </a:r>
            <a:r>
              <a:rPr lang="en-US" sz="105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1050" b="0" i="0" dirty="0" err="1">
                <a:solidFill>
                  <a:srgbClr val="204A87"/>
                </a:solidFill>
                <a:effectLst/>
                <a:latin typeface="DejaVu Sans Mono"/>
              </a:rPr>
              <a:t>fileExtension</a:t>
            </a:r>
            <a:r>
              <a:rPr lang="en-US" sz="105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1050" b="0" i="0" dirty="0">
                <a:solidFill>
                  <a:srgbClr val="4E9A06"/>
                </a:solidFill>
                <a:effectLst/>
                <a:latin typeface="DejaVu Sans Mono"/>
              </a:rPr>
              <a:t>"txt"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/>
            <a:r>
              <a:rPr lang="en-US" sz="1050" b="0" i="0" dirty="0">
                <a:solidFill>
                  <a:srgbClr val="204A87"/>
                </a:solidFill>
                <a:effectLst/>
                <a:latin typeface="DejaVu Sans Mono"/>
              </a:rPr>
              <a:t>	"</a:t>
            </a:r>
            <a:r>
              <a:rPr lang="en-US" sz="1050" b="0" i="0" dirty="0" err="1">
                <a:solidFill>
                  <a:srgbClr val="204A87"/>
                </a:solidFill>
                <a:effectLst/>
                <a:latin typeface="DejaVu Sans Mono"/>
              </a:rPr>
              <a:t>objectType</a:t>
            </a:r>
            <a:r>
              <a:rPr lang="en-US" sz="105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1050" b="0" i="0" dirty="0">
                <a:solidFill>
                  <a:srgbClr val="4E9A06"/>
                </a:solidFill>
                <a:effectLst/>
                <a:latin typeface="DejaVu Sans Mono"/>
              </a:rPr>
              <a:t>"File"</a:t>
            </a:r>
            <a:endParaRPr lang="en-US" sz="1050" b="0" i="0" dirty="0">
              <a:solidFill>
                <a:srgbClr val="000000"/>
              </a:solidFill>
              <a:effectLst/>
              <a:latin typeface="DejaVu Sans Mono"/>
            </a:endParaRPr>
          </a:p>
          <a:p>
            <a:pPr algn="l"/>
            <a:r>
              <a:rPr lang="en-US" sz="1050" b="0" i="0" dirty="0">
                <a:solidFill>
                  <a:srgbClr val="729FCF"/>
                </a:solidFill>
                <a:effectLst/>
                <a:latin typeface="DejaVu Sans Mono"/>
              </a:rPr>
              <a:t>	}</a:t>
            </a:r>
            <a:endParaRPr lang="en-US" sz="1050" b="0" i="0" dirty="0">
              <a:solidFill>
                <a:srgbClr val="000000"/>
              </a:solidFill>
              <a:effectLst/>
              <a:latin typeface="DejaVu Sans Mono"/>
            </a:endParaRPr>
          </a:p>
          <a:p>
            <a:pPr algn="l"/>
            <a:r>
              <a:rPr lang="en-US" sz="1050" dirty="0">
                <a:solidFill>
                  <a:srgbClr val="729FCF"/>
                </a:solidFill>
                <a:latin typeface="DejaVu Sans Mono"/>
              </a:rPr>
              <a:t>     </a:t>
            </a:r>
            <a:r>
              <a:rPr lang="en-US" sz="1050" b="0" i="0" dirty="0">
                <a:solidFill>
                  <a:srgbClr val="729FCF"/>
                </a:solidFill>
                <a:effectLst/>
                <a:latin typeface="DejaVu Sans Mono"/>
              </a:rPr>
              <a:t>}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DejaVu Sans Mono"/>
              </a:rPr>
              <a:t>,</a:t>
            </a:r>
          </a:p>
          <a:p>
            <a:pPr algn="l"/>
            <a:r>
              <a:rPr lang="en-US" sz="1050" b="0" i="0" dirty="0">
                <a:solidFill>
                  <a:srgbClr val="204A87"/>
                </a:solidFill>
                <a:effectLst/>
                <a:latin typeface="DejaVu Sans Mono"/>
              </a:rPr>
              <a:t>  "</a:t>
            </a:r>
            <a:r>
              <a:rPr lang="en-US" sz="1050" b="0" i="0" dirty="0" err="1">
                <a:solidFill>
                  <a:srgbClr val="204A87"/>
                </a:solidFill>
                <a:effectLst/>
                <a:latin typeface="DejaVu Sans Mono"/>
              </a:rPr>
              <a:t>errorMsgs</a:t>
            </a:r>
            <a:r>
              <a:rPr lang="en-US" sz="1050" b="0" i="0" dirty="0">
                <a:solidFill>
                  <a:srgbClr val="204A87"/>
                </a:solidFill>
                <a:effectLst/>
                <a:latin typeface="DejaVu Sans Mono"/>
              </a:rPr>
              <a:t>"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DejaVu Sans Mono"/>
              </a:rPr>
              <a:t>:</a:t>
            </a:r>
            <a:r>
              <a:rPr lang="en-US" sz="1050" b="0" i="0" dirty="0">
                <a:solidFill>
                  <a:srgbClr val="A40000"/>
                </a:solidFill>
                <a:effectLst/>
                <a:latin typeface="DejaVu Sans Mono"/>
              </a:rPr>
              <a:t>[</a:t>
            </a:r>
          </a:p>
          <a:p>
            <a:pPr algn="l"/>
            <a:r>
              <a:rPr lang="en-US" sz="1050" b="0" i="0" dirty="0">
                <a:solidFill>
                  <a:srgbClr val="4E9A06"/>
                </a:solidFill>
                <a:effectLst/>
                <a:latin typeface="DejaVu Sans Mono"/>
              </a:rPr>
              <a:t>	"Application 'APPLICATION NAME2' not found or isn't supported. Dis-	carding activity."</a:t>
            </a:r>
            <a:endParaRPr lang="en-US" sz="1050" b="0" i="0" dirty="0">
              <a:solidFill>
                <a:srgbClr val="000000"/>
              </a:solidFill>
              <a:effectLst/>
              <a:latin typeface="DejaVu Sans Mono"/>
            </a:endParaRPr>
          </a:p>
          <a:p>
            <a:pPr algn="l"/>
            <a:r>
              <a:rPr lang="en-US" sz="1050" dirty="0">
                <a:solidFill>
                  <a:srgbClr val="A40000"/>
                </a:solidFill>
                <a:latin typeface="DejaVu Sans Mono"/>
              </a:rPr>
              <a:t>                   </a:t>
            </a:r>
            <a:r>
              <a:rPr lang="en-US" sz="1050" b="0" i="0" dirty="0">
                <a:solidFill>
                  <a:srgbClr val="A40000"/>
                </a:solidFill>
                <a:effectLst/>
                <a:latin typeface="DejaVu Sans Mono"/>
              </a:rPr>
              <a:t>]</a:t>
            </a:r>
            <a:endParaRPr lang="en-US" sz="1050" b="0" i="0" dirty="0">
              <a:solidFill>
                <a:srgbClr val="000000"/>
              </a:solidFill>
              <a:effectLst/>
              <a:latin typeface="DejaVu Sans Mono"/>
            </a:endParaRPr>
          </a:p>
          <a:p>
            <a:pPr algn="l"/>
            <a:r>
              <a:rPr lang="en-US" sz="1050" dirty="0">
                <a:solidFill>
                  <a:srgbClr val="729FCF"/>
                </a:solidFill>
                <a:latin typeface="DejaVu Sans Mono"/>
              </a:rPr>
              <a:t>     </a:t>
            </a:r>
            <a:r>
              <a:rPr lang="en-US" sz="1050" b="0" i="0" dirty="0">
                <a:solidFill>
                  <a:srgbClr val="729FCF"/>
                </a:solidFill>
                <a:effectLst/>
                <a:latin typeface="DejaVu Sans Mono"/>
              </a:rPr>
              <a:t>}</a:t>
            </a:r>
            <a:endParaRPr lang="en-US" sz="1050" b="0" i="0" dirty="0">
              <a:solidFill>
                <a:srgbClr val="000000"/>
              </a:solidFill>
              <a:effectLst/>
              <a:latin typeface="DejaVu Sans Mono"/>
            </a:endParaRPr>
          </a:p>
          <a:p>
            <a:pPr algn="l"/>
            <a:r>
              <a:rPr lang="en-US" sz="1050" b="0" i="0" dirty="0">
                <a:solidFill>
                  <a:srgbClr val="A40000"/>
                </a:solidFill>
                <a:effectLst/>
                <a:latin typeface="DejaVu Sans Mono"/>
              </a:rPr>
              <a:t>  ]</a:t>
            </a:r>
            <a:endParaRPr lang="en-US" sz="1050" b="0" i="0" dirty="0">
              <a:solidFill>
                <a:srgbClr val="000000"/>
              </a:solidFill>
              <a:effectLst/>
              <a:latin typeface="DejaVu Sans Mono"/>
            </a:endParaRPr>
          </a:p>
          <a:p>
            <a:r>
              <a:rPr lang="en-US" sz="1050" b="0" i="0" dirty="0">
                <a:solidFill>
                  <a:srgbClr val="729FCF"/>
                </a:solidFill>
                <a:effectLst/>
                <a:latin typeface="DejaVu Sans Mono"/>
              </a:rPr>
              <a:t>}</a:t>
            </a:r>
            <a:endParaRPr lang="en-US" sz="1050" dirty="0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2AD2B714-33C1-0D83-2070-3DA94C511688}"/>
              </a:ext>
            </a:extLst>
          </p:cNvPr>
          <p:cNvSpPr txBox="1">
            <a:spLocks/>
          </p:cNvSpPr>
          <p:nvPr/>
        </p:nvSpPr>
        <p:spPr>
          <a:xfrm>
            <a:off x="520700" y="2972200"/>
            <a:ext cx="3066917" cy="2768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405264"/>
                </a:solidFill>
                <a:latin typeface="+mj-lt"/>
              </a:rPr>
              <a:t>Supported Fields </a:t>
            </a:r>
            <a:br>
              <a:rPr lang="en-US" sz="1100" dirty="0">
                <a:solidFill>
                  <a:srgbClr val="405264"/>
                </a:solidFill>
                <a:latin typeface="+mj-lt"/>
              </a:rPr>
            </a:br>
            <a:br>
              <a:rPr lang="en-US" sz="1100" dirty="0">
                <a:solidFill>
                  <a:srgbClr val="405264"/>
                </a:solidFill>
                <a:latin typeface="+mj-lt"/>
              </a:rPr>
            </a:br>
            <a:endParaRPr lang="en-US" sz="1100" dirty="0">
              <a:solidFill>
                <a:srgbClr val="405264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551332-4BC2-6BD7-2563-E44B78EDCD31}"/>
              </a:ext>
            </a:extLst>
          </p:cNvPr>
          <p:cNvSpPr txBox="1"/>
          <p:nvPr/>
        </p:nvSpPr>
        <p:spPr>
          <a:xfrm>
            <a:off x="520700" y="3261357"/>
            <a:ext cx="5123962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 err="1">
                <a:solidFill>
                  <a:srgbClr val="405264"/>
                </a:solidFill>
                <a:latin typeface="+mj-lt"/>
              </a:rPr>
              <a:t>UserName</a:t>
            </a:r>
            <a:r>
              <a:rPr lang="en-US" sz="1100" b="0" i="0" u="none" strike="noStrike" baseline="0" dirty="0">
                <a:solidFill>
                  <a:srgbClr val="405264"/>
                </a:solidFill>
                <a:latin typeface="+mj-lt"/>
              </a:rPr>
              <a:t> – Activity actor user name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 err="1">
                <a:solidFill>
                  <a:srgbClr val="405264"/>
                </a:solidFill>
                <a:latin typeface="+mj-lt"/>
              </a:rPr>
              <a:t>ipAddress</a:t>
            </a:r>
            <a:r>
              <a:rPr lang="en-US" sz="1100" b="0" i="0" u="none" strike="noStrike" baseline="0" dirty="0">
                <a:solidFill>
                  <a:srgbClr val="405264"/>
                </a:solidFill>
                <a:latin typeface="+mj-lt"/>
              </a:rPr>
              <a:t> – IP action generated from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 err="1">
                <a:solidFill>
                  <a:srgbClr val="405264"/>
                </a:solidFill>
                <a:latin typeface="+mj-lt"/>
              </a:rPr>
              <a:t>userDomain</a:t>
            </a:r>
            <a:r>
              <a:rPr lang="en-US" sz="1100" b="0" i="0" u="none" strike="noStrike" baseline="0" dirty="0">
                <a:solidFill>
                  <a:srgbClr val="405264"/>
                </a:solidFill>
                <a:latin typeface="+mj-lt"/>
              </a:rPr>
              <a:t> - Activity actor user name’s domain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 err="1">
                <a:solidFill>
                  <a:srgbClr val="405264"/>
                </a:solidFill>
                <a:latin typeface="+mj-lt"/>
              </a:rPr>
              <a:t>ObjectName</a:t>
            </a:r>
            <a:r>
              <a:rPr lang="en-US" sz="1100" b="0" i="0" u="none" strike="noStrike" baseline="0" dirty="0">
                <a:solidFill>
                  <a:srgbClr val="405264"/>
                </a:solidFill>
                <a:latin typeface="+mj-lt"/>
              </a:rPr>
              <a:t> – File / folder / assets acted on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>
                <a:solidFill>
                  <a:srgbClr val="405264"/>
                </a:solidFill>
                <a:latin typeface="+mj-lt"/>
              </a:rPr>
              <a:t>Action – The type of action performed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 err="1">
                <a:solidFill>
                  <a:srgbClr val="405264"/>
                </a:solidFill>
                <a:latin typeface="+mj-lt"/>
              </a:rPr>
              <a:t>objectNewName</a:t>
            </a:r>
            <a:r>
              <a:rPr lang="en-US" sz="1100" b="0" i="0" u="none" strike="noStrike" baseline="0" dirty="0">
                <a:solidFill>
                  <a:srgbClr val="405264"/>
                </a:solidFill>
                <a:latin typeface="+mj-lt"/>
              </a:rPr>
              <a:t> – Used in File / Folder / Asset Rename operations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>
                <a:solidFill>
                  <a:srgbClr val="405264"/>
                </a:solidFill>
                <a:latin typeface="+mj-lt"/>
              </a:rPr>
              <a:t>Resource – The name of the container Data Asset / Folder acted in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 err="1">
                <a:solidFill>
                  <a:srgbClr val="405264"/>
                </a:solidFill>
                <a:latin typeface="+mj-lt"/>
              </a:rPr>
              <a:t>newResource</a:t>
            </a:r>
            <a:r>
              <a:rPr lang="en-US" sz="1100" dirty="0">
                <a:solidFill>
                  <a:srgbClr val="405264"/>
                </a:solidFill>
                <a:latin typeface="+mj-lt"/>
              </a:rPr>
              <a:t> – Used in File / Folder / Assets Move operations</a:t>
            </a:r>
            <a:endParaRPr lang="en-US" sz="1100" b="0" i="0" u="none" strike="noStrike" baseline="0" dirty="0">
              <a:solidFill>
                <a:srgbClr val="405264"/>
              </a:solidFill>
              <a:latin typeface="+mj-lt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 err="1">
                <a:solidFill>
                  <a:srgbClr val="405264"/>
                </a:solidFill>
                <a:latin typeface="+mj-lt"/>
              </a:rPr>
              <a:t>objectType</a:t>
            </a:r>
            <a:r>
              <a:rPr lang="en-US" sz="1100" b="0" i="0" u="none" strike="noStrike" baseline="0" dirty="0">
                <a:solidFill>
                  <a:srgbClr val="405264"/>
                </a:solidFill>
                <a:latin typeface="+mj-lt"/>
              </a:rPr>
              <a:t> – File, Folder or other </a:t>
            </a:r>
            <a:r>
              <a:rPr lang="en-US" sz="1100" b="0" i="0" u="none" strike="noStrike" baseline="0" dirty="0" err="1">
                <a:solidFill>
                  <a:srgbClr val="405264"/>
                </a:solidFill>
                <a:latin typeface="+mj-lt"/>
              </a:rPr>
              <a:t>Assrts</a:t>
            </a:r>
            <a:endParaRPr lang="en-US" sz="1100" b="0" i="0" u="none" strike="noStrike" baseline="0" dirty="0">
              <a:solidFill>
                <a:srgbClr val="405264"/>
              </a:solidFill>
              <a:latin typeface="+mj-lt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 err="1">
                <a:solidFill>
                  <a:srgbClr val="405264"/>
                </a:solidFill>
                <a:latin typeface="+mj-lt"/>
              </a:rPr>
              <a:t>oldName</a:t>
            </a:r>
            <a:r>
              <a:rPr lang="en-US" sz="1100" b="0" i="0" u="none" strike="noStrike" baseline="0" dirty="0">
                <a:solidFill>
                  <a:srgbClr val="405264"/>
                </a:solidFill>
                <a:latin typeface="+mj-lt"/>
              </a:rPr>
              <a:t> - Used in File / Folder / Asset Rename operations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 err="1">
                <a:solidFill>
                  <a:srgbClr val="405264"/>
                </a:solidFill>
                <a:latin typeface="+mj-lt"/>
              </a:rPr>
              <a:t>oldResource</a:t>
            </a:r>
            <a:r>
              <a:rPr lang="en-US" sz="1100" b="0" i="0" u="none" strike="noStrike" baseline="0" dirty="0">
                <a:solidFill>
                  <a:srgbClr val="405264"/>
                </a:solidFill>
                <a:latin typeface="+mj-lt"/>
              </a:rPr>
              <a:t> -</a:t>
            </a:r>
            <a:r>
              <a:rPr lang="en-US" sz="1100" dirty="0">
                <a:solidFill>
                  <a:srgbClr val="405264"/>
                </a:solidFill>
                <a:latin typeface="+mj-lt"/>
              </a:rPr>
              <a:t> Used in File / Folder / Assets Move operations</a:t>
            </a:r>
            <a:endParaRPr lang="en-US" sz="1100" b="0" i="0" u="none" strike="noStrike" baseline="0" dirty="0">
              <a:solidFill>
                <a:srgbClr val="40526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169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ilPoint Brand Refresh 2022">
      <a:dk1>
        <a:srgbClr val="0033A1"/>
      </a:dk1>
      <a:lt1>
        <a:srgbClr val="FFFFFF"/>
      </a:lt1>
      <a:dk2>
        <a:srgbClr val="415364"/>
      </a:dk2>
      <a:lt2>
        <a:srgbClr val="DAE1E9"/>
      </a:lt2>
      <a:accent1>
        <a:srgbClr val="0033A1"/>
      </a:accent1>
      <a:accent2>
        <a:srgbClr val="0071CE"/>
      </a:accent2>
      <a:accent3>
        <a:srgbClr val="CC27B0"/>
      </a:accent3>
      <a:accent4>
        <a:srgbClr val="54C0E8"/>
      </a:accent4>
      <a:accent5>
        <a:srgbClr val="93D500"/>
      </a:accent5>
      <a:accent6>
        <a:srgbClr val="415364"/>
      </a:accent6>
      <a:hlink>
        <a:srgbClr val="0563C1"/>
      </a:hlink>
      <a:folHlink>
        <a:srgbClr val="0071CE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 smtClean="0">
            <a:latin typeface="Poppins" pitchFamily="2" charset="77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accent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ilPoint-BrandRefresh-DeckTemplate-20230101" id="{26A88923-18C0-B943-A3DC-832467591790}" vid="{824338BD-429C-7848-B2D3-2CB2216404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1607</TotalTime>
  <Words>1500</Words>
  <Application>Microsoft Office PowerPoint</Application>
  <PresentationFormat>Widescreen</PresentationFormat>
  <Paragraphs>192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Arial</vt:lpstr>
      <vt:lpstr>DejaVu Sans Mono</vt:lpstr>
      <vt:lpstr>Poppins SemiBold</vt:lpstr>
      <vt:lpstr>Poppins</vt:lpstr>
      <vt:lpstr>Office Theme</vt:lpstr>
      <vt:lpstr>File Access Manager: Activities REST API</vt:lpstr>
      <vt:lpstr>Activities REST API</vt:lpstr>
      <vt:lpstr>Unlock Advanced Governance</vt:lpstr>
      <vt:lpstr>Enable Advanced Monitoring</vt:lpstr>
      <vt:lpstr>Supported Endpoint</vt:lpstr>
      <vt:lpstr>Token Generation &amp; Refresh</vt:lpstr>
      <vt:lpstr>Token Generation &amp; Refresh</vt:lpstr>
      <vt:lpstr>Token Generation &amp; Refresh</vt:lpstr>
      <vt:lpstr>Token Generation &amp; Refresh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Cover Slide Title Text</dc:title>
  <dc:creator>Amanda Mohs</dc:creator>
  <cp:lastModifiedBy>Jordan Violet</cp:lastModifiedBy>
  <cp:revision>21</cp:revision>
  <dcterms:created xsi:type="dcterms:W3CDTF">2023-02-02T21:47:43Z</dcterms:created>
  <dcterms:modified xsi:type="dcterms:W3CDTF">2023-02-15T04:03:12Z</dcterms:modified>
</cp:coreProperties>
</file>