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9" r:id="rId2"/>
    <p:sldId id="279" r:id="rId3"/>
    <p:sldId id="300" r:id="rId4"/>
    <p:sldId id="301" r:id="rId5"/>
    <p:sldId id="302" r:id="rId6"/>
    <p:sldId id="261" r:id="rId7"/>
    <p:sldId id="303" r:id="rId8"/>
    <p:sldId id="304" r:id="rId9"/>
    <p:sldId id="276" r:id="rId10"/>
    <p:sldId id="310" r:id="rId11"/>
    <p:sldId id="264" r:id="rId12"/>
    <p:sldId id="311" r:id="rId13"/>
    <p:sldId id="265" r:id="rId14"/>
    <p:sldId id="267" r:id="rId15"/>
    <p:sldId id="268" r:id="rId16"/>
    <p:sldId id="270" r:id="rId17"/>
    <p:sldId id="271" r:id="rId18"/>
    <p:sldId id="273" r:id="rId19"/>
    <p:sldId id="275" r:id="rId20"/>
    <p:sldId id="296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oppins" pitchFamily="2" charset="77"/>
      <p:regular r:id="rId28"/>
      <p:bold r:id="rId29"/>
      <p:italic r:id="rId30"/>
      <p:boldItalic r:id="rId31"/>
    </p:embeddedFont>
    <p:embeddedFont>
      <p:font typeface="Poppins SemiBold" panose="020B0604020202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1"/>
    <a:srgbClr val="012068"/>
    <a:srgbClr val="5B6670"/>
    <a:srgbClr val="587B89"/>
    <a:srgbClr val="DA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7"/>
    <p:restoredTop sz="96327"/>
  </p:normalViewPr>
  <p:slideViewPr>
    <p:cSldViewPr snapToGrid="0" snapToObjects="1">
      <p:cViewPr varScale="1">
        <p:scale>
          <a:sx n="98" d="100"/>
          <a:sy n="98" d="100"/>
        </p:scale>
        <p:origin x="208" y="840"/>
      </p:cViewPr>
      <p:guideLst/>
    </p:cSldViewPr>
  </p:slideViewPr>
  <p:outlineViewPr>
    <p:cViewPr>
      <p:scale>
        <a:sx n="33" d="100"/>
        <a:sy n="33" d="100"/>
      </p:scale>
      <p:origin x="0" y="-3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8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576F3D-F7CA-8F48-BB6D-A84A1A1F0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829F4-7E59-B74C-925A-DE36CB4AE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CF1F4-0991-B84C-861D-B7370011C2A1}" type="datetimeFigureOut">
              <a:rPr lang="en-US" smtClean="0">
                <a:latin typeface="Poppins" pitchFamily="2" charset="77"/>
                <a:cs typeface="Poppins" pitchFamily="2" charset="77"/>
              </a:rPr>
              <a:t>2/6/23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8E14B-56F1-E847-8D25-81CE45DBEC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6A38F-CFEE-D940-814D-75B3AE80F5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4C0E-60FE-554E-B446-8FC7FA553C40}" type="slidenum">
              <a:rPr lang="en-US" smtClean="0">
                <a:latin typeface="Poppins" pitchFamily="2" charset="77"/>
                <a:cs typeface="Poppins" pitchFamily="2" charset="77"/>
              </a:rPr>
              <a:t>‹#›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685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BE072110-F8D0-154E-BEDF-E5762DEB8768}" type="datetimeFigureOut">
              <a:rPr lang="en-US" smtClean="0"/>
              <a:pPr/>
              <a:t>2/6/23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E90EEE40-52B4-CA4C-9ED3-F79CB8063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itchFamily="2" charset="77"/>
        <a:ea typeface="+mn-ea"/>
        <a:cs typeface="Poppins" pitchFamily="2" charset="77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0AE2D81-AC4F-183C-9F40-1DE2F0923A1A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85D1AE4-D85B-EAA6-5922-7B3E6422DBFB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102523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69A54AF-4A96-BDBC-DA01-1F592F9C3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49EA51-1543-3345-8636-E87878D8F2C9}"/>
              </a:ext>
            </a:extLst>
          </p:cNvPr>
          <p:cNvSpPr/>
          <p:nvPr userDrawn="1"/>
        </p:nvSpPr>
        <p:spPr>
          <a:xfrm>
            <a:off x="5510664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1E99BA0-834A-814D-AB72-0B55285FD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31556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4610D3C1-FA59-BC4E-8ECB-4C207D938D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1556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21950D0-95A1-1B4C-BBE5-5F29D9D7CB0A}"/>
              </a:ext>
            </a:extLst>
          </p:cNvPr>
          <p:cNvSpPr/>
          <p:nvPr userDrawn="1"/>
        </p:nvSpPr>
        <p:spPr>
          <a:xfrm>
            <a:off x="8741561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CB673210-ACDE-D244-83C0-C058C1CB01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2453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60098562-9766-A343-AAE4-2AA5CA6289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2453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B87A9B0-1ACB-8F41-9053-0C6FEBEDA5D2}"/>
              </a:ext>
            </a:extLst>
          </p:cNvPr>
          <p:cNvSpPr/>
          <p:nvPr userDrawn="1"/>
        </p:nvSpPr>
        <p:spPr>
          <a:xfrm>
            <a:off x="5510664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00A7A5B1-1256-2D45-BD31-9E01426362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31556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2DB52A9D-0173-7E44-9574-913A69EC98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1556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4B90D4-A4D6-B644-BC5C-2943E3E1CC26}"/>
              </a:ext>
            </a:extLst>
          </p:cNvPr>
          <p:cNvSpPr/>
          <p:nvPr userDrawn="1"/>
        </p:nvSpPr>
        <p:spPr>
          <a:xfrm>
            <a:off x="8741561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AA50F97-3992-8D43-A937-B246C518B0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2453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36870797-B9C8-164D-A983-E8F84D102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62453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15F6CEA-E6AB-D1A0-3323-FD498574A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F459D-EB72-1043-9F0F-E9CD39910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875405"/>
            <a:ext cx="6521133" cy="4985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26DE32A-0A6B-C3A7-142D-FDF3B642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EEB3D90-A6A6-662A-8B27-B61AECC71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1" y="2336800"/>
            <a:ext cx="4191358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5148239" cy="16002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A1850E7-DAFD-B87D-7178-31BEA1BDE0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3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2B824C7-451D-E3C6-2FD2-04C735542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E3F84C-1E46-234A-83CB-CF24452C3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© 2023 SailPoint Technologies, Inc. All rights reserved.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2FF3654-3C95-E557-9A77-741293B2B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5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 Coding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13465EA-560A-3825-4485-9E16E47D4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A387A4E-C9CA-D0F9-DC61-E527D4DCD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271FB5-9C0D-6670-5E97-3010C81693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77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58471"/>
            <a:ext cx="10515600" cy="101498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14399"/>
            <a:ext cx="10515600" cy="12079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9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F4DC-8A0C-9A49-8FC7-D55AB9750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365125"/>
            <a:ext cx="970280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22E09-30B4-8A42-AB39-5E952EF9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C5BB9F-B32B-5341-9D04-F901957645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D863D0E-59C9-47A7-9FB1-B4C2EF120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2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B2DB0-39C8-1C40-BE15-DDDE0640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8643-64C5-AF40-B9D9-AAFB07F505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C65DF285-1CC2-0C4B-E191-64BA03183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4300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FA180BC-E4D7-8D5E-2755-D63C8EC3D8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16506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43D0179-B16D-2F5F-45FB-E9E15C309599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B72777A-1716-BF7B-C36B-54C7A0CFCBAF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384866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- Developer Days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02509F5-BFF3-A2DD-2BAD-46C234A73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2749" y="346786"/>
            <a:ext cx="3303371" cy="14789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6CA37A-309A-9788-AA83-86E9BA6B4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FCB8F2-5EF1-287E-4DCA-77B1FEBB7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C4B3324-30FA-01B2-FC76-80E4133482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486150" cy="68580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98EE6F9-5D40-DAD0-A595-159C0002075F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49F0E2B-27E4-EFD5-E173-1EC0738CDC49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7484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610946"/>
            <a:ext cx="3210257" cy="1636108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EBFBFE7-C81D-F046-BF1D-2210155BABAF}"/>
              </a:ext>
            </a:extLst>
          </p:cNvPr>
          <p:cNvSpPr/>
          <p:nvPr userDrawn="1"/>
        </p:nvSpPr>
        <p:spPr>
          <a:xfrm>
            <a:off x="4012443" y="791570"/>
            <a:ext cx="7347708" cy="5199797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48F772E-0B10-3436-4091-2AF650617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3BAE-D05F-1A49-8B85-D379B1E39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365125"/>
            <a:ext cx="10634638" cy="797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4FA5-A75E-BB45-8976-E756865ED3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6400" y="1613949"/>
            <a:ext cx="11430000" cy="42805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947C-C848-734C-B88F-459D6B95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037887-B903-B04E-A6F3-86B82623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9153A4E-97F0-F015-878A-9DE0EF10B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0173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0173" y="2505075"/>
            <a:ext cx="5157787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B22AB-6949-F848-A6EB-5D8A98590F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639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2064A-82A7-494B-A926-194686D8D37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639" y="2505075"/>
            <a:ext cx="5183188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160" y="365125"/>
            <a:ext cx="988568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FB9C8B1-05DF-9406-94B6-F257DDC83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9104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9104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040" y="365125"/>
            <a:ext cx="977392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DD7127-3FBC-0941-987E-D6515D5BAC5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38388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45288EC-BAFB-6A43-BB36-54D9CB8BEF4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38388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0" indent="0" algn="ctr">
              <a:spcAft>
                <a:spcPts val="300"/>
              </a:spcAft>
              <a:buNone/>
              <a:defRPr sz="1600"/>
            </a:lvl2pPr>
            <a:lvl3pPr marL="0" indent="0" algn="ctr">
              <a:spcAft>
                <a:spcPts val="300"/>
              </a:spcAft>
              <a:buNone/>
              <a:defRPr sz="1400"/>
            </a:lvl3pPr>
            <a:lvl4pPr marL="0" indent="0" algn="ctr">
              <a:spcAft>
                <a:spcPts val="300"/>
              </a:spcAft>
              <a:buNone/>
              <a:defRPr sz="1200"/>
            </a:lvl4pPr>
            <a:lvl5pPr marL="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3B7D636-D969-2F4C-9CED-F548C5C74F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093879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7086B62-F2A1-8E46-879C-0BA223ED573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93879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9615636-7336-B895-8498-AE0769590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2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11EDC6-4042-9B41-9829-40C1A03B2DDE}"/>
              </a:ext>
            </a:extLst>
          </p:cNvPr>
          <p:cNvSpPr/>
          <p:nvPr userDrawn="1"/>
        </p:nvSpPr>
        <p:spPr>
          <a:xfrm>
            <a:off x="612634" y="1825625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B925D-725D-9D40-A690-BA2FCB38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721" y="365125"/>
            <a:ext cx="9740558" cy="7977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EE8BD-E916-6649-B50D-2D00028113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0314" y="2265529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9716B-DC23-884E-AECE-26BBB5EB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0B0DA2-E7B0-644B-9A47-82FE4334E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1C7368-EFDE-EA49-8C4E-96B84D738163}"/>
              </a:ext>
            </a:extLst>
          </p:cNvPr>
          <p:cNvSpPr/>
          <p:nvPr userDrawn="1"/>
        </p:nvSpPr>
        <p:spPr>
          <a:xfrm>
            <a:off x="6397766" y="1834948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020119-07EA-6347-9446-78A596B21BB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795446" y="2274852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BD64F96-1A21-21F2-7A47-CC12E71ED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1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4595-A3ED-1D44-9F21-7FA099B68E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791569"/>
            <a:ext cx="6653211" cy="5069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335AE3B-5B5A-DF5F-8982-B9C242C8C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553FD-7C76-724A-A15F-86098F2F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1430000" cy="797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67377-BA58-2F42-8B12-39431C92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613949"/>
            <a:ext cx="11430000" cy="428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D02FB-8823-CE47-AA62-CD25D268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691F-E5BD-B040-B052-5392F7728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038" y="6345555"/>
            <a:ext cx="7953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0" r:id="rId3"/>
    <p:sldLayoutId id="2147483663" r:id="rId4"/>
    <p:sldLayoutId id="2147483650" r:id="rId5"/>
    <p:sldLayoutId id="2147483653" r:id="rId6"/>
    <p:sldLayoutId id="2147483664" r:id="rId7"/>
    <p:sldLayoutId id="2147483652" r:id="rId8"/>
    <p:sldLayoutId id="2147483656" r:id="rId9"/>
    <p:sldLayoutId id="2147483665" r:id="rId10"/>
    <p:sldLayoutId id="2147483657" r:id="rId11"/>
    <p:sldLayoutId id="2147483666" r:id="rId12"/>
    <p:sldLayoutId id="2147483651" r:id="rId13"/>
    <p:sldLayoutId id="2147483667" r:id="rId14"/>
    <p:sldLayoutId id="2147483661" r:id="rId15"/>
    <p:sldLayoutId id="2147483654" r:id="rId16"/>
    <p:sldLayoutId id="2147483655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ts.example.com/queue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ithub.com/menno-pieters-sp/ets-cloud-queue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99D84-DEF3-5821-A743-9A0515F967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Event Triggers to Systems Behind the Firewall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198873-1E45-FCAA-E1F5-337F6975B2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4861" y="5142631"/>
            <a:ext cx="3433704" cy="779769"/>
          </a:xfrm>
        </p:spPr>
        <p:txBody>
          <a:bodyPr>
            <a:normAutofit/>
          </a:bodyPr>
          <a:lstStyle/>
          <a:p>
            <a:r>
              <a:rPr lang="en-US" sz="1400" dirty="0"/>
              <a:t>Speaker: </a:t>
            </a:r>
            <a:r>
              <a:rPr lang="en-US" sz="1400" dirty="0">
                <a:solidFill>
                  <a:schemeClr val="accent3"/>
                </a:solidFill>
              </a:rPr>
              <a:t>Menno Pieters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title: Principal Solution Architect;</a:t>
            </a:r>
            <a:br>
              <a:rPr lang="en-US" sz="1400" dirty="0"/>
            </a:br>
            <a:r>
              <a:rPr lang="en-US" sz="1400" dirty="0"/>
              <a:t>company: </a:t>
            </a:r>
            <a:r>
              <a:rPr lang="en-US" sz="1400" dirty="0">
                <a:solidFill>
                  <a:schemeClr val="accent1"/>
                </a:solidFill>
              </a:rPr>
              <a:t>SailPoint</a:t>
            </a:r>
            <a:r>
              <a:rPr lang="en-US" sz="1400" dirty="0"/>
              <a:t>;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CEABFE-EA0A-2340-6DDE-50D1FECB80A7}"/>
              </a:ext>
            </a:extLst>
          </p:cNvPr>
          <p:cNvSpPr/>
          <p:nvPr/>
        </p:nvSpPr>
        <p:spPr>
          <a:xfrm>
            <a:off x="3854370" y="4908995"/>
            <a:ext cx="1115005" cy="1115005"/>
          </a:xfrm>
          <a:prstGeom prst="ellipse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807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7F7B-95E4-1E33-DDDB-A4B35FF3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C7E73-1222-554C-EA82-8F5AA5BF3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NL" dirty="0"/>
              <a:t>Create database (MySQL)</a:t>
            </a:r>
          </a:p>
          <a:p>
            <a:r>
              <a:rPr lang="en-NL" dirty="0"/>
              <a:t>Extract war file</a:t>
            </a:r>
          </a:p>
          <a:p>
            <a:r>
              <a:rPr lang="en-NL" dirty="0"/>
              <a:t>Edit </a:t>
            </a:r>
            <a:r>
              <a:rPr lang="en-NL" dirty="0">
                <a:latin typeface="Courier New" panose="02070309020205020404" pitchFamily="49" charset="0"/>
                <a:cs typeface="Courier New" panose="02070309020205020404" pitchFamily="49" charset="0"/>
              </a:rPr>
              <a:t>WEB-INF/classes/queue.properties</a:t>
            </a:r>
          </a:p>
          <a:p>
            <a:pPr marL="0" indent="0">
              <a:buNone/>
            </a:pPr>
            <a:r>
              <a:rPr lang="en-GB" sz="2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db.pool.url</a:t>
            </a:r>
            <a:r>
              <a:rPr lang="en-GB" sz="2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jdbc:mysql</a:t>
            </a:r>
            <a:r>
              <a:rPr lang="en-GB" sz="2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://localhost/</a:t>
            </a:r>
            <a:r>
              <a:rPr lang="en-GB" sz="2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etscloudqueue?useSSL</a:t>
            </a:r>
            <a:r>
              <a:rPr lang="en-GB" sz="2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=false</a:t>
            </a:r>
          </a:p>
          <a:p>
            <a:pPr marL="0" indent="0">
              <a:buNone/>
            </a:pPr>
            <a:r>
              <a:rPr lang="en-GB" sz="2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db.pool.user</a:t>
            </a:r>
            <a:r>
              <a:rPr lang="en-GB" sz="2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etscloudqueue</a:t>
            </a:r>
            <a:endParaRPr lang="en-GB" sz="22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db.pool.password</a:t>
            </a:r>
            <a:r>
              <a:rPr lang="en-GB" sz="2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********</a:t>
            </a:r>
          </a:p>
          <a:p>
            <a:pPr marL="0" indent="0">
              <a:buNone/>
            </a:pPr>
            <a:r>
              <a:rPr lang="en-GB" sz="2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db.pool.driver</a:t>
            </a:r>
            <a:r>
              <a:rPr lang="en-GB" sz="2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com.mysql.jdbc.Driver</a:t>
            </a:r>
            <a:endParaRPr lang="en-GB" sz="22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2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db.queue.maxage</a:t>
            </a:r>
            <a:r>
              <a:rPr lang="en-GB" sz="2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3600</a:t>
            </a:r>
          </a:p>
          <a:p>
            <a:pPr marL="0" indent="0">
              <a:buNone/>
            </a:pPr>
            <a:endParaRPr lang="en-GB" sz="22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admin.user</a:t>
            </a:r>
            <a:r>
              <a:rPr lang="en-GB" sz="2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spadmin</a:t>
            </a:r>
            <a:endParaRPr lang="en-GB" sz="22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admin.pass</a:t>
            </a:r>
            <a:r>
              <a:rPr lang="en-GB" sz="2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{SSHA256}********</a:t>
            </a:r>
            <a:endParaRPr lang="en-GB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2562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8124-9FD3-77AD-571F-33D9F8F2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API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1B781-4A19-5AF9-A7DA-8CFD85EE0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1538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DEF0-4FD9-2465-4D97-953D53FA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DDFE-FBCB-9F0F-94EA-2DB6EBA54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>
                <a:latin typeface="Courier New" panose="02070309020205020404" pitchFamily="49" charset="0"/>
                <a:cs typeface="Courier New" panose="02070309020205020404" pitchFamily="49" charset="0"/>
              </a:rPr>
              <a:t>{{url}}</a:t>
            </a:r>
            <a:r>
              <a:rPr lang="en-NL" dirty="0"/>
              <a:t>: base url for the service, e.g. </a:t>
            </a:r>
            <a:r>
              <a:rPr lang="en-NL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https://ets.example.com/queue</a:t>
            </a:r>
            <a:endParaRPr lang="en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NL" dirty="0">
                <a:latin typeface="Courier New" panose="02070309020205020404" pitchFamily="49" charset="0"/>
                <a:cs typeface="Courier New" panose="02070309020205020404" pitchFamily="49" charset="0"/>
              </a:rPr>
              <a:t>{{user_id}}</a:t>
            </a:r>
            <a:r>
              <a:rPr lang="en-NL" dirty="0"/>
              <a:t>: user identifier (GUID)</a:t>
            </a:r>
          </a:p>
          <a:p>
            <a:r>
              <a:rPr lang="en-NL" dirty="0">
                <a:latin typeface="Courier New" panose="02070309020205020404" pitchFamily="49" charset="0"/>
                <a:cs typeface="Courier New" panose="02070309020205020404" pitchFamily="49" charset="0"/>
              </a:rPr>
              <a:t>{{queue}}</a:t>
            </a:r>
            <a:r>
              <a:rPr lang="en-NL" dirty="0"/>
              <a:t>: queue identifier (GUID)</a:t>
            </a:r>
          </a:p>
          <a:p>
            <a:pPr marL="0" indent="0">
              <a:buNone/>
            </a:pPr>
            <a:endParaRPr lang="en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92A6-F28D-A90B-7F42-5BDF6B93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72AC0-AB3E-A70A-BCBF-0C892575B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L" dirty="0">
                <a:latin typeface="Courier New" panose="02070309020205020404" pitchFamily="49" charset="0"/>
                <a:cs typeface="Courier New" panose="02070309020205020404" pitchFamily="49" charset="0"/>
              </a:rPr>
              <a:t>GET {{url}}/rest/ping</a:t>
            </a:r>
          </a:p>
          <a:p>
            <a:pPr marL="0" indent="0">
              <a:buNone/>
            </a:pPr>
            <a:endParaRPr lang="en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NL" dirty="0">
                <a:cs typeface="Courier New" panose="02070309020205020404" pitchFamily="49" charset="0"/>
              </a:rPr>
              <a:t>Returns:</a:t>
            </a:r>
          </a:p>
          <a:p>
            <a:pPr marL="0" indent="0">
              <a:buNone/>
            </a:pPr>
            <a:r>
              <a:rPr lang="en-NL" dirty="0">
                <a:latin typeface="Courier New" panose="02070309020205020404" pitchFamily="49" charset="0"/>
                <a:cs typeface="Courier New" panose="02070309020205020404" pitchFamily="49" charset="0"/>
              </a:rPr>
              <a:t>Pong</a:t>
            </a:r>
          </a:p>
        </p:txBody>
      </p:sp>
    </p:spTree>
    <p:extLst>
      <p:ext uri="{BB962C8B-B14F-4D97-AF65-F5344CB8AC3E}">
        <p14:creationId xmlns:p14="http://schemas.microsoft.com/office/powerpoint/2010/main" val="403773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FDE5-9D47-65EC-89C5-91C83959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Admin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10F15-857E-227C-49B3-066DC49BD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L" dirty="0"/>
              <a:t>User / Password defined in </a:t>
            </a:r>
            <a:r>
              <a:rPr lang="en-NL" dirty="0">
                <a:latin typeface="Courier New" panose="02070309020205020404" pitchFamily="49" charset="0"/>
                <a:cs typeface="Courier New" panose="02070309020205020404" pitchFamily="49" charset="0"/>
              </a:rPr>
              <a:t>queue.properties</a:t>
            </a:r>
          </a:p>
          <a:p>
            <a:pPr marL="0" indent="0">
              <a:buNone/>
            </a:pP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admin.user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spadmin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admin.pass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={SSHA256}ZE…Ho=</a:t>
            </a:r>
          </a:p>
          <a:p>
            <a:r>
              <a:rPr lang="en-NL" dirty="0"/>
              <a:t>BASIC authentication</a:t>
            </a:r>
          </a:p>
          <a:p>
            <a:pPr lvl="1"/>
            <a:r>
              <a:rPr lang="en-NL" dirty="0"/>
              <a:t>Use a long password!</a:t>
            </a:r>
          </a:p>
          <a:p>
            <a:r>
              <a:rPr lang="en-NL" dirty="0">
                <a:cs typeface="Courier New" panose="02070309020205020404" pitchFamily="49" charset="0"/>
              </a:rPr>
              <a:t>Generate hash:</a:t>
            </a:r>
          </a:p>
          <a:p>
            <a:pPr lvl="1"/>
            <a:r>
              <a:rPr lang="en-NL" dirty="0">
                <a:cs typeface="Courier New" panose="02070309020205020404" pitchFamily="49" charset="0"/>
              </a:rPr>
              <a:t>Command line (see README)</a:t>
            </a:r>
          </a:p>
          <a:p>
            <a:pPr lvl="1"/>
            <a:r>
              <a:rPr lang="en-NL" dirty="0">
                <a:cs typeface="Courier New" panose="02070309020205020404" pitchFamily="49" charset="0"/>
              </a:rPr>
              <a:t>API: GET {{url}}/rest/admin/hash/{{password}}</a:t>
            </a:r>
          </a:p>
          <a:p>
            <a:pPr marL="0" indent="0">
              <a:buNone/>
            </a:pPr>
            <a:r>
              <a:rPr lang="en-GB" sz="2000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 {{</a:t>
            </a:r>
            <a:r>
              <a:rPr lang="en-GB" sz="2000" b="0" i="0" u="none" strike="noStrike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GB" sz="2000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</a:t>
            </a:r>
            <a:r>
              <a:rPr lang="en-GB" sz="2000" b="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/rest/admin/hash/V3ryS3cr3tP@ssw0rd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{SSHA256}bVNpM0tGcWU=$ovUcqCqc8+Y+EFBAm/Pb5ZALaU97KlgBa4Km+H0dRis=</a:t>
            </a:r>
            <a:endParaRPr lang="en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04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06CD-B58A-AFA9-51FA-705200DA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Admin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689-2051-5CC6-5BA2-E5C7C30B8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List/create/delete queues</a:t>
            </a:r>
          </a:p>
          <a:p>
            <a:r>
              <a:rPr lang="en-NL" dirty="0"/>
              <a:t>List/create/delete users</a:t>
            </a:r>
          </a:p>
          <a:p>
            <a:r>
              <a:rPr lang="en-NL" dirty="0"/>
              <a:t>List/create/delete user tokens</a:t>
            </a:r>
          </a:p>
          <a:p>
            <a:r>
              <a:rPr lang="en-NL" dirty="0"/>
              <a:t>Authorized/de-authorize users to queues (read and/or write)</a:t>
            </a:r>
          </a:p>
        </p:txBody>
      </p:sp>
    </p:spTree>
    <p:extLst>
      <p:ext uri="{BB962C8B-B14F-4D97-AF65-F5344CB8AC3E}">
        <p14:creationId xmlns:p14="http://schemas.microsoft.com/office/powerpoint/2010/main" val="3652712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64D67-9364-8F5F-1BC7-3333F17F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IdentityNow Client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68787-4065-4663-2A12-F4F154BE3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L" dirty="0"/>
              <a:t>Post trigger to queue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POST </a:t>
            </a:r>
            <a:r>
              <a:rPr lang="en-GB" sz="2000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{{</a:t>
            </a:r>
            <a:r>
              <a:rPr lang="en-GB" sz="2000" b="0" i="0" u="none" strike="noStrike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GB" sz="2000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</a:t>
            </a:r>
            <a:r>
              <a:rPr lang="en-GB" sz="2000" b="0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/rest/event/trigger/</a:t>
            </a:r>
            <a:r>
              <a:rPr lang="en-GB" sz="2000" b="0" i="0" u="none" strike="noStrike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{{queue}}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": "Search Export.2020-07-22 12'34 GMT",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"__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hasMore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": true,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ownerName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": "John Doe",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"query": "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attributes.cloudLifecycleState:inactive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AND @accounts(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disabled:false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source.name:LDAP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)",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searchName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": "Inactive Identities with Active Accounts",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7970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01DE-60B4-A376-C1B4-8BEF5127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Receiving Client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32B17-CA6F-964E-5A05-A35BDB00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Peek: check for new message without removing it from the queue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GET {{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}}/rest/event/peek/{{queue}}</a:t>
            </a:r>
            <a:endParaRPr lang="en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NL" dirty="0"/>
              <a:t>Poll: get one message and remove it from the queue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GET {{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}}/rest/event/poll/{{queue}}</a:t>
            </a:r>
            <a:endParaRPr lang="en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Both will return one message, exactly as it was queued. </a:t>
            </a:r>
          </a:p>
          <a:p>
            <a:pPr marL="0" indent="0">
              <a:buNone/>
            </a:pPr>
            <a:r>
              <a:rPr lang="en-NL" dirty="0"/>
              <a:t>First in, first out.</a:t>
            </a:r>
          </a:p>
        </p:txBody>
      </p:sp>
    </p:spTree>
    <p:extLst>
      <p:ext uri="{BB962C8B-B14F-4D97-AF65-F5344CB8AC3E}">
        <p14:creationId xmlns:p14="http://schemas.microsoft.com/office/powerpoint/2010/main" val="208352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C98E-78B3-9280-1897-3E6CA176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DD617-4339-2ECB-CC20-0A16D4720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Postman API</a:t>
            </a:r>
          </a:p>
        </p:txBody>
      </p:sp>
    </p:spTree>
    <p:extLst>
      <p:ext uri="{BB962C8B-B14F-4D97-AF65-F5344CB8AC3E}">
        <p14:creationId xmlns:p14="http://schemas.microsoft.com/office/powerpoint/2010/main" val="3356794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7663E-B316-C577-425B-7DCC93589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NL" dirty="0"/>
              <a:t>Git Repo: </a:t>
            </a:r>
            <a:r>
              <a:rPr lang="en-GB" dirty="0">
                <a:hlinkClick r:id="rId2"/>
              </a:rPr>
              <a:t>https://github.com/menno-pieters-sp/ets-cloud-queue</a:t>
            </a:r>
            <a:endParaRPr lang="en-NL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643D9-92D9-5F38-5A16-979020E9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More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7B53C-F92E-6201-4338-1A000C4C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000" y="2561294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1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3ADC894-EC4D-CA48-B5A2-D445BD6AC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26449"/>
              </p:ext>
            </p:extLst>
          </p:nvPr>
        </p:nvGraphicFramePr>
        <p:xfrm>
          <a:off x="4449170" y="1351128"/>
          <a:ext cx="6591868" cy="4121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4999">
                  <a:extLst>
                    <a:ext uri="{9D8B030D-6E8A-4147-A177-3AD203B41FA5}">
                      <a16:colId xmlns:a16="http://schemas.microsoft.com/office/drawing/2014/main" val="3482971295"/>
                    </a:ext>
                  </a:extLst>
                </a:gridCol>
                <a:gridCol w="3226869">
                  <a:extLst>
                    <a:ext uri="{9D8B030D-6E8A-4147-A177-3AD203B41FA5}">
                      <a16:colId xmlns:a16="http://schemas.microsoft.com/office/drawing/2014/main" val="245915264"/>
                    </a:ext>
                  </a:extLst>
                </a:gridCol>
              </a:tblGrid>
              <a:tr h="512785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Introduction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457309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Usage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2718128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API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531433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 pitchFamily="2" charset="77"/>
                          <a:cs typeface="Poppins SemiBold" pitchFamily="2" charset="77"/>
                        </a:rPr>
                        <a:t>Demo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5622095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5174392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298539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6822824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841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985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62FB3D-DF17-8D27-7E0E-6CA8229B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DC99E-286C-678A-1C61-10D88CC0E7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Graphic 5" descr="SailPoint">
            <a:extLst>
              <a:ext uri="{FF2B5EF4-FFF2-40B4-BE49-F238E27FC236}">
                <a16:creationId xmlns:a16="http://schemas.microsoft.com/office/drawing/2014/main" id="{412E68D0-EED9-3551-5FC0-5C5D56DDD3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2835" y="1715262"/>
            <a:ext cx="2686330" cy="953855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7F51C1E-5126-7A85-CB60-69A7FFA6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072" y="2496662"/>
            <a:ext cx="2163097" cy="1795225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AF7FAFF6-650B-2857-ED7D-3B0B35E6F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407" y="2496662"/>
            <a:ext cx="2163097" cy="1795225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ABF4BD4E-E703-E9BC-B809-876288039522}"/>
              </a:ext>
            </a:extLst>
          </p:cNvPr>
          <p:cNvSpPr txBox="1">
            <a:spLocks/>
          </p:cNvSpPr>
          <p:nvPr/>
        </p:nvSpPr>
        <p:spPr>
          <a:xfrm>
            <a:off x="831850" y="2973010"/>
            <a:ext cx="10515600" cy="10149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8197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65FE8-E7A9-5EE0-D4A2-0D55F91D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8BA48-6763-E4A5-9834-F2A6181A5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C3A8CD-F905-C32E-1D02-08372B83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60D9D-218A-3D06-7D69-6A9B1F094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3204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FFBA-FE4C-29FF-D897-C3E132D4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Business Problem</a:t>
            </a:r>
          </a:p>
        </p:txBody>
      </p:sp>
      <p:pic>
        <p:nvPicPr>
          <p:cNvPr id="4" name="Content Placeholder 3" descr="Cloud">
            <a:extLst>
              <a:ext uri="{FF2B5EF4-FFF2-40B4-BE49-F238E27FC236}">
                <a16:creationId xmlns:a16="http://schemas.microsoft.com/office/drawing/2014/main" id="{4F790C3D-E101-79D3-6F2C-4734ADE1A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196" y="1890832"/>
            <a:ext cx="3600000" cy="3600000"/>
          </a:xfrm>
          <a:prstGeom prst="rect">
            <a:avLst/>
          </a:prstGeom>
        </p:spPr>
      </p:pic>
      <p:pic>
        <p:nvPicPr>
          <p:cNvPr id="5" name="Content Placeholder 3" descr="Cloud">
            <a:extLst>
              <a:ext uri="{FF2B5EF4-FFF2-40B4-BE49-F238E27FC236}">
                <a16:creationId xmlns:a16="http://schemas.microsoft.com/office/drawing/2014/main" id="{DEAF8984-E870-BD13-A328-C8A889CB7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5804" y="1890832"/>
            <a:ext cx="3600000" cy="3600000"/>
          </a:xfrm>
          <a:prstGeom prst="rect">
            <a:avLst/>
          </a:prstGeom>
        </p:spPr>
      </p:pic>
      <p:pic>
        <p:nvPicPr>
          <p:cNvPr id="6" name="Graphic 5" descr="SailPoint Icon">
            <a:extLst>
              <a:ext uri="{FF2B5EF4-FFF2-40B4-BE49-F238E27FC236}">
                <a16:creationId xmlns:a16="http://schemas.microsoft.com/office/drawing/2014/main" id="{C41C87A9-C657-9F56-E05A-B3D45D784B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466" t="20483" r="71644" b="16354"/>
          <a:stretch/>
        </p:blipFill>
        <p:spPr>
          <a:xfrm>
            <a:off x="2004196" y="2971561"/>
            <a:ext cx="1404000" cy="143854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23A396-2745-3563-44DC-B963E456CC37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4506196" y="3690832"/>
            <a:ext cx="3179608" cy="0"/>
          </a:xfrm>
          <a:prstGeom prst="straightConnector1">
            <a:avLst/>
          </a:prstGeom>
          <a:ln w="38100">
            <a:solidFill>
              <a:srgbClr val="CC27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E4E35A-0EB5-35F7-DA40-DA5001CAEA97}"/>
              </a:ext>
            </a:extLst>
          </p:cNvPr>
          <p:cNvSpPr txBox="1"/>
          <p:nvPr/>
        </p:nvSpPr>
        <p:spPr>
          <a:xfrm>
            <a:off x="5737654" y="2906002"/>
            <a:ext cx="7166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9600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55AB2-2C82-068C-6BF0-4B4AB05CF49B}"/>
              </a:ext>
            </a:extLst>
          </p:cNvPr>
          <p:cNvSpPr txBox="1"/>
          <p:nvPr/>
        </p:nvSpPr>
        <p:spPr>
          <a:xfrm>
            <a:off x="838200" y="5645387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dirty="0"/>
              <a:t>IdentityNow Triggers are cloud to cloud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D38250-F3CC-427E-2CA1-A1A4FEA9C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804" y="3482525"/>
            <a:ext cx="1800000" cy="41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7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FFBA-FE4C-29FF-D897-C3E132D4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Business Problem</a:t>
            </a:r>
          </a:p>
        </p:txBody>
      </p:sp>
      <p:pic>
        <p:nvPicPr>
          <p:cNvPr id="4" name="Content Placeholder 3" descr="Cloud">
            <a:extLst>
              <a:ext uri="{FF2B5EF4-FFF2-40B4-BE49-F238E27FC236}">
                <a16:creationId xmlns:a16="http://schemas.microsoft.com/office/drawing/2014/main" id="{4F790C3D-E101-79D3-6F2C-4734ADE1A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196" y="1890832"/>
            <a:ext cx="3600000" cy="3600000"/>
          </a:xfrm>
          <a:prstGeom prst="rect">
            <a:avLst/>
          </a:prstGeom>
        </p:spPr>
      </p:pic>
      <p:pic>
        <p:nvPicPr>
          <p:cNvPr id="5" name="Content Placeholder 3" descr="Cloud">
            <a:extLst>
              <a:ext uri="{FF2B5EF4-FFF2-40B4-BE49-F238E27FC236}">
                <a16:creationId xmlns:a16="http://schemas.microsoft.com/office/drawing/2014/main" id="{DEAF8984-E870-BD13-A328-C8A889CB7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5804" y="1890832"/>
            <a:ext cx="3600000" cy="3600000"/>
          </a:xfrm>
          <a:prstGeom prst="rect">
            <a:avLst/>
          </a:prstGeom>
        </p:spPr>
      </p:pic>
      <p:pic>
        <p:nvPicPr>
          <p:cNvPr id="6" name="Graphic 5" descr="SailPoint Icon">
            <a:extLst>
              <a:ext uri="{FF2B5EF4-FFF2-40B4-BE49-F238E27FC236}">
                <a16:creationId xmlns:a16="http://schemas.microsoft.com/office/drawing/2014/main" id="{C41C87A9-C657-9F56-E05A-B3D45D784B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466" t="20483" r="71644" b="16354"/>
          <a:stretch/>
        </p:blipFill>
        <p:spPr>
          <a:xfrm>
            <a:off x="2004196" y="2971561"/>
            <a:ext cx="1404000" cy="143854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23A396-2745-3563-44DC-B963E456CC37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506196" y="3690832"/>
            <a:ext cx="1462118" cy="0"/>
          </a:xfrm>
          <a:prstGeom prst="straightConnector1">
            <a:avLst/>
          </a:prstGeom>
          <a:ln w="38100">
            <a:solidFill>
              <a:srgbClr val="CC27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E4E35A-0EB5-35F7-DA40-DA5001CAEA97}"/>
              </a:ext>
            </a:extLst>
          </p:cNvPr>
          <p:cNvSpPr txBox="1"/>
          <p:nvPr/>
        </p:nvSpPr>
        <p:spPr>
          <a:xfrm>
            <a:off x="5737654" y="2906002"/>
            <a:ext cx="7166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9600" b="1" dirty="0">
                <a:solidFill>
                  <a:srgbClr val="CC27B0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55AB2-2C82-068C-6BF0-4B4AB05CF49B}"/>
              </a:ext>
            </a:extLst>
          </p:cNvPr>
          <p:cNvSpPr txBox="1"/>
          <p:nvPr/>
        </p:nvSpPr>
        <p:spPr>
          <a:xfrm>
            <a:off x="838200" y="5645387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dirty="0"/>
              <a:t>IdentityNow Triggers are mostly “fire and forget”, no retry.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D38250-F3CC-427E-2CA1-A1A4FEA9C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804" y="3482525"/>
            <a:ext cx="1800000" cy="41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2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ction Button: Beginning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CE764FE-31AB-0BDB-A144-FAB2D7C965C8}"/>
              </a:ext>
            </a:extLst>
          </p:cNvPr>
          <p:cNvSpPr/>
          <p:nvPr/>
        </p:nvSpPr>
        <p:spPr>
          <a:xfrm>
            <a:off x="5372879" y="2938270"/>
            <a:ext cx="1440000" cy="1440000"/>
          </a:xfrm>
          <a:prstGeom prst="actionButtonBeginn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CFFBA-FE4C-29FF-D897-C3E132D4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Business Problem</a:t>
            </a:r>
          </a:p>
        </p:txBody>
      </p:sp>
      <p:pic>
        <p:nvPicPr>
          <p:cNvPr id="4" name="Content Placeholder 3" descr="Cloud">
            <a:extLst>
              <a:ext uri="{FF2B5EF4-FFF2-40B4-BE49-F238E27FC236}">
                <a16:creationId xmlns:a16="http://schemas.microsoft.com/office/drawing/2014/main" id="{4F790C3D-E101-79D3-6F2C-4734ADE1A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196" y="1890832"/>
            <a:ext cx="3600000" cy="3600000"/>
          </a:xfrm>
          <a:prstGeom prst="rect">
            <a:avLst/>
          </a:prstGeom>
        </p:spPr>
      </p:pic>
      <p:pic>
        <p:nvPicPr>
          <p:cNvPr id="6" name="Graphic 5" descr="SailPoint Icon">
            <a:extLst>
              <a:ext uri="{FF2B5EF4-FFF2-40B4-BE49-F238E27FC236}">
                <a16:creationId xmlns:a16="http://schemas.microsoft.com/office/drawing/2014/main" id="{C41C87A9-C657-9F56-E05A-B3D45D784B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466" t="20483" r="71644" b="16354"/>
          <a:stretch/>
        </p:blipFill>
        <p:spPr>
          <a:xfrm>
            <a:off x="2004196" y="2971561"/>
            <a:ext cx="1404000" cy="143854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23A396-2745-3563-44DC-B963E456CC37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506196" y="3690832"/>
            <a:ext cx="3173367" cy="0"/>
          </a:xfrm>
          <a:prstGeom prst="straightConnector1">
            <a:avLst/>
          </a:prstGeom>
          <a:ln w="38100">
            <a:solidFill>
              <a:srgbClr val="CC27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255AB2-2C82-068C-6BF0-4B4AB05CF49B}"/>
              </a:ext>
            </a:extLst>
          </p:cNvPr>
          <p:cNvSpPr txBox="1"/>
          <p:nvPr/>
        </p:nvSpPr>
        <p:spPr>
          <a:xfrm>
            <a:off x="838200" y="5645387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dirty="0"/>
              <a:t>Notifying on-prem systems requires firewalls to be opened</a:t>
            </a:r>
          </a:p>
        </p:txBody>
      </p:sp>
      <p:pic>
        <p:nvPicPr>
          <p:cNvPr id="3" name="Graphic 2" descr="On Premise">
            <a:extLst>
              <a:ext uri="{FF2B5EF4-FFF2-40B4-BE49-F238E27FC236}">
                <a16:creationId xmlns:a16="http://schemas.microsoft.com/office/drawing/2014/main" id="{493CAD9B-5138-C9D2-4367-2D147A244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79563" y="1629000"/>
            <a:ext cx="3600000" cy="36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010F87-FC35-FFE4-AFEE-3E68DF875C7C}"/>
              </a:ext>
            </a:extLst>
          </p:cNvPr>
          <p:cNvSpPr txBox="1"/>
          <p:nvPr/>
        </p:nvSpPr>
        <p:spPr>
          <a:xfrm>
            <a:off x="5372879" y="4404107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/>
              <a:t>Firewall</a:t>
            </a:r>
          </a:p>
        </p:txBody>
      </p:sp>
    </p:spTree>
    <p:extLst>
      <p:ext uri="{BB962C8B-B14F-4D97-AF65-F5344CB8AC3E}">
        <p14:creationId xmlns:p14="http://schemas.microsoft.com/office/powerpoint/2010/main" val="183812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FFBA-FE4C-29FF-D897-C3E132D4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Solution</a:t>
            </a:r>
          </a:p>
        </p:txBody>
      </p:sp>
      <p:pic>
        <p:nvPicPr>
          <p:cNvPr id="4" name="Content Placeholder 3" descr="Cloud">
            <a:extLst>
              <a:ext uri="{FF2B5EF4-FFF2-40B4-BE49-F238E27FC236}">
                <a16:creationId xmlns:a16="http://schemas.microsoft.com/office/drawing/2014/main" id="{4F790C3D-E101-79D3-6F2C-4734ADE1A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933" y="2589224"/>
            <a:ext cx="2160000" cy="2160000"/>
          </a:xfrm>
          <a:prstGeom prst="rect">
            <a:avLst/>
          </a:prstGeom>
        </p:spPr>
      </p:pic>
      <p:pic>
        <p:nvPicPr>
          <p:cNvPr id="6" name="Graphic 5" descr="SailPoint Icon">
            <a:extLst>
              <a:ext uri="{FF2B5EF4-FFF2-40B4-BE49-F238E27FC236}">
                <a16:creationId xmlns:a16="http://schemas.microsoft.com/office/drawing/2014/main" id="{C41C87A9-C657-9F56-E05A-B3D45D784B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466" t="20483" r="71644" b="16354"/>
          <a:stretch/>
        </p:blipFill>
        <p:spPr>
          <a:xfrm>
            <a:off x="1368439" y="3128848"/>
            <a:ext cx="1054800" cy="108075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23A396-2745-3563-44DC-B963E456CC37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 flipV="1">
            <a:off x="3056933" y="3661470"/>
            <a:ext cx="730973" cy="7754"/>
          </a:xfrm>
          <a:prstGeom prst="straightConnector1">
            <a:avLst/>
          </a:prstGeom>
          <a:ln w="38100">
            <a:solidFill>
              <a:srgbClr val="CC27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255AB2-2C82-068C-6BF0-4B4AB05CF49B}"/>
              </a:ext>
            </a:extLst>
          </p:cNvPr>
          <p:cNvSpPr txBox="1"/>
          <p:nvPr/>
        </p:nvSpPr>
        <p:spPr>
          <a:xfrm>
            <a:off x="838200" y="5645387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dirty="0"/>
              <a:t>Trigger Cloud Queue</a:t>
            </a:r>
          </a:p>
        </p:txBody>
      </p:sp>
      <p:pic>
        <p:nvPicPr>
          <p:cNvPr id="3" name="Graphic 2" descr="On Premise">
            <a:extLst>
              <a:ext uri="{FF2B5EF4-FFF2-40B4-BE49-F238E27FC236}">
                <a16:creationId xmlns:a16="http://schemas.microsoft.com/office/drawing/2014/main" id="{493CAD9B-5138-C9D2-4367-2D147A244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35067" y="2428773"/>
            <a:ext cx="2160000" cy="21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010F87-FC35-FFE4-AFEE-3E68DF875C7C}"/>
              </a:ext>
            </a:extLst>
          </p:cNvPr>
          <p:cNvSpPr txBox="1"/>
          <p:nvPr/>
        </p:nvSpPr>
        <p:spPr>
          <a:xfrm>
            <a:off x="7840806" y="3262820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/>
              <a:t>Poll</a:t>
            </a:r>
          </a:p>
        </p:txBody>
      </p:sp>
      <p:sp>
        <p:nvSpPr>
          <p:cNvPr id="11" name="Action Button: Beginning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B4620C3-7AE4-C0DA-9CC6-9494DE1C040A}"/>
              </a:ext>
            </a:extLst>
          </p:cNvPr>
          <p:cNvSpPr/>
          <p:nvPr/>
        </p:nvSpPr>
        <p:spPr>
          <a:xfrm>
            <a:off x="6906545" y="3172848"/>
            <a:ext cx="1080000" cy="1080000"/>
          </a:xfrm>
          <a:prstGeom prst="actionButtonBeginn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FF0000"/>
              </a:solidFill>
            </a:endParaRPr>
          </a:p>
        </p:txBody>
      </p:sp>
      <p:pic>
        <p:nvPicPr>
          <p:cNvPr id="13" name="Content Placeholder 3" descr="Cloud">
            <a:extLst>
              <a:ext uri="{FF2B5EF4-FFF2-40B4-BE49-F238E27FC236}">
                <a16:creationId xmlns:a16="http://schemas.microsoft.com/office/drawing/2014/main" id="{EB6C4A4D-2441-0166-B763-616EF2336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7906" y="2581470"/>
            <a:ext cx="2160000" cy="2160000"/>
          </a:xfrm>
          <a:prstGeom prst="rect">
            <a:avLst/>
          </a:prstGeom>
        </p:spPr>
      </p:pic>
      <p:sp>
        <p:nvSpPr>
          <p:cNvPr id="14" name="Can 13">
            <a:extLst>
              <a:ext uri="{FF2B5EF4-FFF2-40B4-BE49-F238E27FC236}">
                <a16:creationId xmlns:a16="http://schemas.microsoft.com/office/drawing/2014/main" id="{77CD22F1-C4A3-30C2-740A-0E62321CAECC}"/>
              </a:ext>
            </a:extLst>
          </p:cNvPr>
          <p:cNvSpPr/>
          <p:nvPr/>
        </p:nvSpPr>
        <p:spPr>
          <a:xfrm>
            <a:off x="4450357" y="3352848"/>
            <a:ext cx="720000" cy="720000"/>
          </a:xfrm>
          <a:prstGeom prst="can">
            <a:avLst/>
          </a:prstGeom>
          <a:solidFill>
            <a:srgbClr val="CC27B0"/>
          </a:solidFill>
          <a:ln>
            <a:solidFill>
              <a:srgbClr val="003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E5005E-CB0D-56CE-DADC-34FA3E6953BE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5947906" y="3631489"/>
            <a:ext cx="3187161" cy="29981"/>
          </a:xfrm>
          <a:prstGeom prst="straightConnector1">
            <a:avLst/>
          </a:prstGeom>
          <a:ln w="38100">
            <a:solidFill>
              <a:srgbClr val="CC27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0A9CF5-1E01-33E9-8B33-2040E0ADEB2D}"/>
              </a:ext>
            </a:extLst>
          </p:cNvPr>
          <p:cNvSpPr txBox="1"/>
          <p:nvPr/>
        </p:nvSpPr>
        <p:spPr>
          <a:xfrm>
            <a:off x="2702420" y="3274514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/>
              <a:t>Trigger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395602-9A67-1024-08EF-D7EE286DBB2C}"/>
              </a:ext>
            </a:extLst>
          </p:cNvPr>
          <p:cNvSpPr txBox="1"/>
          <p:nvPr/>
        </p:nvSpPr>
        <p:spPr>
          <a:xfrm>
            <a:off x="4090357" y="4355425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/>
              <a:t>Queue</a:t>
            </a:r>
          </a:p>
        </p:txBody>
      </p:sp>
    </p:spTree>
    <p:extLst>
      <p:ext uri="{BB962C8B-B14F-4D97-AF65-F5344CB8AC3E}">
        <p14:creationId xmlns:p14="http://schemas.microsoft.com/office/powerpoint/2010/main" val="329797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7887-0A24-4B77-465C-46A3760D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Solution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997CCB-17D6-B7D4-3FB1-1CDD8A6DAF7D}"/>
              </a:ext>
            </a:extLst>
          </p:cNvPr>
          <p:cNvSpPr/>
          <p:nvPr/>
        </p:nvSpPr>
        <p:spPr>
          <a:xfrm>
            <a:off x="2087321" y="3014612"/>
            <a:ext cx="1440000" cy="900000"/>
          </a:xfrm>
          <a:prstGeom prst="roundRect">
            <a:avLst/>
          </a:prstGeom>
          <a:solidFill>
            <a:schemeClr val="bg1"/>
          </a:solidFill>
          <a:ln>
            <a:solidFill>
              <a:srgbClr val="003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33A1"/>
                </a:solidFill>
              </a:rPr>
              <a:t>Receive Trigger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09B077-A692-DE18-C7A3-3A0678662A34}"/>
              </a:ext>
            </a:extLst>
          </p:cNvPr>
          <p:cNvSpPr/>
          <p:nvPr/>
        </p:nvSpPr>
        <p:spPr>
          <a:xfrm>
            <a:off x="2357321" y="1337987"/>
            <a:ext cx="900000" cy="900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400" dirty="0">
                <a:solidFill>
                  <a:schemeClr val="tx1"/>
                </a:solidFill>
              </a:rPr>
              <a:t>Start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4D91C7-395D-1C21-47BE-D1F31965108E}"/>
              </a:ext>
            </a:extLst>
          </p:cNvPr>
          <p:cNvCxnSpPr>
            <a:stCxn id="5" idx="4"/>
            <a:endCxn id="4" idx="0"/>
          </p:cNvCxnSpPr>
          <p:nvPr/>
        </p:nvCxnSpPr>
        <p:spPr>
          <a:xfrm>
            <a:off x="2807321" y="2237987"/>
            <a:ext cx="0" cy="776625"/>
          </a:xfrm>
          <a:prstGeom prst="straightConnector1">
            <a:avLst/>
          </a:prstGeom>
          <a:ln w="28575">
            <a:solidFill>
              <a:srgbClr val="0033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SailPoint Icon">
            <a:extLst>
              <a:ext uri="{FF2B5EF4-FFF2-40B4-BE49-F238E27FC236}">
                <a16:creationId xmlns:a16="http://schemas.microsoft.com/office/drawing/2014/main" id="{712DD442-F227-AD15-2F34-6E33F813AC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66" t="20483" r="71644" b="16354"/>
          <a:stretch/>
        </p:blipFill>
        <p:spPr>
          <a:xfrm>
            <a:off x="417310" y="2924236"/>
            <a:ext cx="1054800" cy="108075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375E77-CC4E-5C67-AC03-CF75E317C0A4}"/>
              </a:ext>
            </a:extLst>
          </p:cNvPr>
          <p:cNvCxnSpPr>
            <a:cxnSpLocks/>
            <a:stCxn id="8" idx="3"/>
            <a:endCxn id="4" idx="1"/>
          </p:cNvCxnSpPr>
          <p:nvPr/>
        </p:nvCxnSpPr>
        <p:spPr>
          <a:xfrm>
            <a:off x="1472110" y="3464612"/>
            <a:ext cx="615211" cy="0"/>
          </a:xfrm>
          <a:prstGeom prst="straightConnector1">
            <a:avLst/>
          </a:prstGeom>
          <a:ln w="28575">
            <a:solidFill>
              <a:srgbClr val="0033A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n 11">
            <a:extLst>
              <a:ext uri="{FF2B5EF4-FFF2-40B4-BE49-F238E27FC236}">
                <a16:creationId xmlns:a16="http://schemas.microsoft.com/office/drawing/2014/main" id="{B8197719-120B-3B50-38F0-EDAEAE5BDB87}"/>
              </a:ext>
            </a:extLst>
          </p:cNvPr>
          <p:cNvSpPr/>
          <p:nvPr/>
        </p:nvSpPr>
        <p:spPr>
          <a:xfrm>
            <a:off x="4430046" y="4454988"/>
            <a:ext cx="864972" cy="900000"/>
          </a:xfrm>
          <a:prstGeom prst="can">
            <a:avLst/>
          </a:prstGeom>
          <a:solidFill>
            <a:srgbClr val="CC27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435C53-7CA0-3FA5-00F2-C1992477D70B}"/>
              </a:ext>
            </a:extLst>
          </p:cNvPr>
          <p:cNvCxnSpPr>
            <a:cxnSpLocks/>
            <a:stCxn id="16" idx="3"/>
            <a:endCxn id="12" idx="2"/>
          </p:cNvCxnSpPr>
          <p:nvPr/>
        </p:nvCxnSpPr>
        <p:spPr>
          <a:xfrm>
            <a:off x="3527321" y="4904988"/>
            <a:ext cx="902725" cy="0"/>
          </a:xfrm>
          <a:prstGeom prst="straightConnector1">
            <a:avLst/>
          </a:prstGeom>
          <a:ln w="28575">
            <a:solidFill>
              <a:srgbClr val="0033A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BF9C413-5CC8-3CE3-9A84-E27B74C84974}"/>
              </a:ext>
            </a:extLst>
          </p:cNvPr>
          <p:cNvSpPr/>
          <p:nvPr/>
        </p:nvSpPr>
        <p:spPr>
          <a:xfrm>
            <a:off x="2087321" y="4454988"/>
            <a:ext cx="1440000" cy="900000"/>
          </a:xfrm>
          <a:prstGeom prst="roundRect">
            <a:avLst/>
          </a:prstGeom>
          <a:solidFill>
            <a:schemeClr val="bg1"/>
          </a:solidFill>
          <a:ln>
            <a:solidFill>
              <a:srgbClr val="003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33A1"/>
                </a:solidFill>
              </a:rPr>
              <a:t>Store Trigger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1564D5-4D25-3D8B-4A8E-C79C86ED942A}"/>
              </a:ext>
            </a:extLst>
          </p:cNvPr>
          <p:cNvCxnSpPr>
            <a:cxnSpLocks/>
            <a:stCxn id="4" idx="2"/>
            <a:endCxn id="16" idx="0"/>
          </p:cNvCxnSpPr>
          <p:nvPr/>
        </p:nvCxnSpPr>
        <p:spPr>
          <a:xfrm>
            <a:off x="2807321" y="3914612"/>
            <a:ext cx="0" cy="540376"/>
          </a:xfrm>
          <a:prstGeom prst="straightConnector1">
            <a:avLst/>
          </a:prstGeom>
          <a:ln w="28575">
            <a:solidFill>
              <a:srgbClr val="0033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84C61CE-C2AF-53BA-9BA9-00CF26BEC66A}"/>
              </a:ext>
            </a:extLst>
          </p:cNvPr>
          <p:cNvSpPr/>
          <p:nvPr/>
        </p:nvSpPr>
        <p:spPr>
          <a:xfrm>
            <a:off x="6583559" y="3048082"/>
            <a:ext cx="1440000" cy="900000"/>
          </a:xfrm>
          <a:prstGeom prst="roundRect">
            <a:avLst/>
          </a:prstGeom>
          <a:solidFill>
            <a:schemeClr val="bg1"/>
          </a:solidFill>
          <a:ln>
            <a:solidFill>
              <a:srgbClr val="003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33A1"/>
                </a:solidFill>
              </a:rPr>
              <a:t>Poll Trigger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1EE813-8703-0F8E-3A2D-F7C52225EC92}"/>
              </a:ext>
            </a:extLst>
          </p:cNvPr>
          <p:cNvGrpSpPr/>
          <p:nvPr/>
        </p:nvGrpSpPr>
        <p:grpSpPr>
          <a:xfrm>
            <a:off x="10228753" y="1402102"/>
            <a:ext cx="900000" cy="900000"/>
            <a:chOff x="6448606" y="1690688"/>
            <a:chExt cx="900000" cy="90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764ECB-0F3F-0269-1A78-15189A0A048D}"/>
                </a:ext>
              </a:extLst>
            </p:cNvPr>
            <p:cNvSpPr/>
            <p:nvPr/>
          </p:nvSpPr>
          <p:spPr>
            <a:xfrm>
              <a:off x="6448606" y="1690688"/>
              <a:ext cx="900000" cy="9000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400" dirty="0">
                <a:solidFill>
                  <a:schemeClr val="tx1"/>
                </a:solidFill>
              </a:endParaRPr>
            </a:p>
            <a:p>
              <a:pPr algn="ctr"/>
              <a:endParaRPr lang="en-NL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NL" sz="1400" dirty="0">
                  <a:solidFill>
                    <a:schemeClr val="tx1"/>
                  </a:solidFill>
                </a:rPr>
                <a:t>Timer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C4E4771-3AFA-4216-9F59-7E6991AC4CFE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 flipV="1">
              <a:off x="6898606" y="1690688"/>
              <a:ext cx="0" cy="45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2FFDFEE-0170-0F84-B6C7-782F924EB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8606" y="1843088"/>
              <a:ext cx="152400" cy="297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FDDA05-BBFC-257D-D03C-1E5950B8D864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10678753" y="2302102"/>
            <a:ext cx="0" cy="622134"/>
          </a:xfrm>
          <a:prstGeom prst="straightConnector1">
            <a:avLst/>
          </a:prstGeom>
          <a:ln w="28575">
            <a:solidFill>
              <a:srgbClr val="0033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CF34639-3771-88A8-837A-8D40545FF4CC}"/>
              </a:ext>
            </a:extLst>
          </p:cNvPr>
          <p:cNvCxnSpPr>
            <a:cxnSpLocks/>
            <a:stCxn id="22" idx="1"/>
            <a:endCxn id="12" idx="1"/>
          </p:cNvCxnSpPr>
          <p:nvPr/>
        </p:nvCxnSpPr>
        <p:spPr>
          <a:xfrm flipH="1">
            <a:off x="4862532" y="3498082"/>
            <a:ext cx="1721027" cy="956906"/>
          </a:xfrm>
          <a:prstGeom prst="straightConnector1">
            <a:avLst/>
          </a:prstGeom>
          <a:ln w="28575">
            <a:solidFill>
              <a:srgbClr val="0033A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E32F4E88-EFD1-7FD4-7152-AD17248F7DEB}"/>
              </a:ext>
            </a:extLst>
          </p:cNvPr>
          <p:cNvSpPr/>
          <p:nvPr/>
        </p:nvSpPr>
        <p:spPr>
          <a:xfrm>
            <a:off x="6583559" y="4293795"/>
            <a:ext cx="1440000" cy="900000"/>
          </a:xfrm>
          <a:prstGeom prst="roundRect">
            <a:avLst/>
          </a:prstGeom>
          <a:solidFill>
            <a:schemeClr val="bg1"/>
          </a:solidFill>
          <a:ln>
            <a:solidFill>
              <a:srgbClr val="003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33A1"/>
                </a:solidFill>
              </a:rPr>
              <a:t>Retrieve Trigger</a:t>
            </a:r>
          </a:p>
        </p:txBody>
      </p:sp>
      <p:pic>
        <p:nvPicPr>
          <p:cNvPr id="39" name="Graphic 38" descr="On Premise">
            <a:extLst>
              <a:ext uri="{FF2B5EF4-FFF2-40B4-BE49-F238E27FC236}">
                <a16:creationId xmlns:a16="http://schemas.microsoft.com/office/drawing/2014/main" id="{C252A965-3D2A-24E1-F648-21088236F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98753" y="2744988"/>
            <a:ext cx="2160000" cy="2160000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2CF8474-0834-DB5C-0165-BD37C608BFF3}"/>
              </a:ext>
            </a:extLst>
          </p:cNvPr>
          <p:cNvCxnSpPr>
            <a:cxnSpLocks/>
            <a:stCxn id="39" idx="1"/>
            <a:endCxn id="22" idx="3"/>
          </p:cNvCxnSpPr>
          <p:nvPr/>
        </p:nvCxnSpPr>
        <p:spPr>
          <a:xfrm flipH="1" flipV="1">
            <a:off x="8023559" y="3498082"/>
            <a:ext cx="1575194" cy="326906"/>
          </a:xfrm>
          <a:prstGeom prst="straightConnector1">
            <a:avLst/>
          </a:prstGeom>
          <a:ln w="28575">
            <a:solidFill>
              <a:srgbClr val="0033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5009364-5698-9595-DF40-71F15C2D4EEF}"/>
              </a:ext>
            </a:extLst>
          </p:cNvPr>
          <p:cNvCxnSpPr>
            <a:cxnSpLocks/>
            <a:stCxn id="22" idx="2"/>
            <a:endCxn id="38" idx="0"/>
          </p:cNvCxnSpPr>
          <p:nvPr/>
        </p:nvCxnSpPr>
        <p:spPr>
          <a:xfrm>
            <a:off x="7303559" y="3948082"/>
            <a:ext cx="0" cy="345713"/>
          </a:xfrm>
          <a:prstGeom prst="straightConnector1">
            <a:avLst/>
          </a:prstGeom>
          <a:ln w="28575">
            <a:solidFill>
              <a:srgbClr val="0033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83C8F2C-7CD9-4FA1-6059-676B7D020E74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8023559" y="3939289"/>
            <a:ext cx="1575194" cy="804506"/>
          </a:xfrm>
          <a:prstGeom prst="straightConnector1">
            <a:avLst/>
          </a:prstGeom>
          <a:ln w="28575">
            <a:solidFill>
              <a:srgbClr val="0033A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31E4B98-911E-0582-A8C1-2BBE0808AE92}"/>
              </a:ext>
            </a:extLst>
          </p:cNvPr>
          <p:cNvCxnSpPr>
            <a:cxnSpLocks/>
            <a:stCxn id="12" idx="4"/>
            <a:endCxn id="38" idx="1"/>
          </p:cNvCxnSpPr>
          <p:nvPr/>
        </p:nvCxnSpPr>
        <p:spPr>
          <a:xfrm flipV="1">
            <a:off x="5295018" y="4743795"/>
            <a:ext cx="1288541" cy="161193"/>
          </a:xfrm>
          <a:prstGeom prst="straightConnector1">
            <a:avLst/>
          </a:prstGeom>
          <a:ln w="28575">
            <a:solidFill>
              <a:srgbClr val="0033A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4AB135EF-F95F-C980-B859-48478CF8B619}"/>
              </a:ext>
            </a:extLst>
          </p:cNvPr>
          <p:cNvCxnSpPr>
            <a:cxnSpLocks/>
            <a:stCxn id="39" idx="2"/>
            <a:endCxn id="60" idx="3"/>
          </p:cNvCxnSpPr>
          <p:nvPr/>
        </p:nvCxnSpPr>
        <p:spPr>
          <a:xfrm rot="5400000">
            <a:off x="8807952" y="4122477"/>
            <a:ext cx="1088290" cy="2653312"/>
          </a:xfrm>
          <a:prstGeom prst="bentConnector2">
            <a:avLst/>
          </a:prstGeom>
          <a:ln w="28575">
            <a:solidFill>
              <a:srgbClr val="0033A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DF605FB-5A61-B08D-D1AB-96F8A7933D99}"/>
              </a:ext>
            </a:extLst>
          </p:cNvPr>
          <p:cNvSpPr/>
          <p:nvPr/>
        </p:nvSpPr>
        <p:spPr>
          <a:xfrm>
            <a:off x="6585441" y="5543278"/>
            <a:ext cx="1440000" cy="900000"/>
          </a:xfrm>
          <a:prstGeom prst="roundRect">
            <a:avLst/>
          </a:prstGeom>
          <a:solidFill>
            <a:schemeClr val="bg1"/>
          </a:solidFill>
          <a:ln>
            <a:solidFill>
              <a:srgbClr val="003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>
                <a:solidFill>
                  <a:srgbClr val="0033A1"/>
                </a:solidFill>
              </a:rPr>
              <a:t>Answer</a:t>
            </a:r>
          </a:p>
        </p:txBody>
      </p: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DD6B1D12-F091-7A61-EB5C-C3BC075609E8}"/>
              </a:ext>
            </a:extLst>
          </p:cNvPr>
          <p:cNvCxnSpPr>
            <a:stCxn id="60" idx="1"/>
            <a:endCxn id="8" idx="2"/>
          </p:cNvCxnSpPr>
          <p:nvPr/>
        </p:nvCxnSpPr>
        <p:spPr>
          <a:xfrm rot="10800000">
            <a:off x="944711" y="4004988"/>
            <a:ext cx="5640731" cy="1988291"/>
          </a:xfrm>
          <a:prstGeom prst="bentConnector2">
            <a:avLst/>
          </a:prstGeom>
          <a:ln w="28575">
            <a:solidFill>
              <a:srgbClr val="0033A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64D4314-49C3-D322-26A8-81FB0181B230}"/>
              </a:ext>
            </a:extLst>
          </p:cNvPr>
          <p:cNvCxnSpPr>
            <a:cxnSpLocks/>
            <a:stCxn id="38" idx="2"/>
            <a:endCxn id="60" idx="0"/>
          </p:cNvCxnSpPr>
          <p:nvPr/>
        </p:nvCxnSpPr>
        <p:spPr>
          <a:xfrm>
            <a:off x="7303559" y="5193795"/>
            <a:ext cx="1882" cy="349483"/>
          </a:xfrm>
          <a:prstGeom prst="straightConnector1">
            <a:avLst/>
          </a:prstGeom>
          <a:ln w="28575">
            <a:solidFill>
              <a:srgbClr val="0033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64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B5B6-A2B6-44B5-35B2-9DFAAA5B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Usage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575A6-6E82-A7BA-F48E-7F52D6840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87515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ilPoint Brand Refresh 2022">
      <a:dk1>
        <a:srgbClr val="0033A1"/>
      </a:dk1>
      <a:lt1>
        <a:srgbClr val="FFFFFF"/>
      </a:lt1>
      <a:dk2>
        <a:srgbClr val="415364"/>
      </a:dk2>
      <a:lt2>
        <a:srgbClr val="DAE1E9"/>
      </a:lt2>
      <a:accent1>
        <a:srgbClr val="0033A1"/>
      </a:accent1>
      <a:accent2>
        <a:srgbClr val="0071CE"/>
      </a:accent2>
      <a:accent3>
        <a:srgbClr val="CC27B0"/>
      </a:accent3>
      <a:accent4>
        <a:srgbClr val="54C0E8"/>
      </a:accent4>
      <a:accent5>
        <a:srgbClr val="93D500"/>
      </a:accent5>
      <a:accent6>
        <a:srgbClr val="415364"/>
      </a:accent6>
      <a:hlink>
        <a:srgbClr val="0563C1"/>
      </a:hlink>
      <a:folHlink>
        <a:srgbClr val="0071CE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smtClean="0">
            <a:latin typeface="Poppins" pitchFamily="2" charset="77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ilPoint-DeveloperDays2023-Template" id="{1A0B5FA3-D9AD-D54A-A8C8-7F99416F996C}" vid="{E550DC80-20ED-7D45-857F-3298972097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540</Words>
  <Application>Microsoft Macintosh PowerPoint</Application>
  <PresentationFormat>Widescreen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Poppins SemiBold</vt:lpstr>
      <vt:lpstr>Courier New</vt:lpstr>
      <vt:lpstr>Poppins</vt:lpstr>
      <vt:lpstr>Arial</vt:lpstr>
      <vt:lpstr>Office Theme</vt:lpstr>
      <vt:lpstr>Event Triggers to Systems Behind the Firewall</vt:lpstr>
      <vt:lpstr>Agenda</vt:lpstr>
      <vt:lpstr>Introduction</vt:lpstr>
      <vt:lpstr>Business Problem</vt:lpstr>
      <vt:lpstr>Business Problem</vt:lpstr>
      <vt:lpstr>Business Problem</vt:lpstr>
      <vt:lpstr>Solution</vt:lpstr>
      <vt:lpstr>Solution</vt:lpstr>
      <vt:lpstr>Usage</vt:lpstr>
      <vt:lpstr>Deployment</vt:lpstr>
      <vt:lpstr>API</vt:lpstr>
      <vt:lpstr>Terminology</vt:lpstr>
      <vt:lpstr>Ping</vt:lpstr>
      <vt:lpstr>Admin Authentication</vt:lpstr>
      <vt:lpstr>Admin Features</vt:lpstr>
      <vt:lpstr>IdentityNow Client Features</vt:lpstr>
      <vt:lpstr>Receiving Client Features</vt:lpstr>
      <vt:lpstr>Demo</vt:lpstr>
      <vt:lpstr>More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Triggers to Systems Behind the Firewall</dc:title>
  <dc:creator>Menno Pieters</dc:creator>
  <cp:lastModifiedBy>Menno Pieters</cp:lastModifiedBy>
  <cp:revision>1</cp:revision>
  <dcterms:created xsi:type="dcterms:W3CDTF">2023-02-06T18:32:25Z</dcterms:created>
  <dcterms:modified xsi:type="dcterms:W3CDTF">2023-02-06T18:44:39Z</dcterms:modified>
</cp:coreProperties>
</file>