
<file path=[Content_Types].xml><?xml version="1.0" encoding="utf-8"?>
<Types xmlns="http://schemas.openxmlformats.org/package/2006/content-types">
  <Default Extension="jpeg" ContentType="image/jpeg"/>
  <Default Extension="mov" ContentType="video/quicktime"/>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autoCompressPictures="0">
  <p:sldMasterIdLst>
    <p:sldMasterId id="2147483648" r:id="rId1"/>
  </p:sldMasterIdLst>
  <p:notesMasterIdLst>
    <p:notesMasterId r:id="rId37"/>
  </p:notesMasterIdLst>
  <p:handoutMasterIdLst>
    <p:handoutMasterId r:id="rId38"/>
  </p:handoutMasterIdLst>
  <p:sldIdLst>
    <p:sldId id="268" r:id="rId2"/>
    <p:sldId id="279" r:id="rId3"/>
    <p:sldId id="300" r:id="rId4"/>
    <p:sldId id="302" r:id="rId5"/>
    <p:sldId id="301" r:id="rId6"/>
    <p:sldId id="303" r:id="rId7"/>
    <p:sldId id="306" r:id="rId8"/>
    <p:sldId id="304" r:id="rId9"/>
    <p:sldId id="305" r:id="rId10"/>
    <p:sldId id="307" r:id="rId11"/>
    <p:sldId id="308" r:id="rId12"/>
    <p:sldId id="309" r:id="rId13"/>
    <p:sldId id="310" r:id="rId14"/>
    <p:sldId id="311" r:id="rId15"/>
    <p:sldId id="312" r:id="rId16"/>
    <p:sldId id="315" r:id="rId17"/>
    <p:sldId id="316" r:id="rId18"/>
    <p:sldId id="317" r:id="rId19"/>
    <p:sldId id="319" r:id="rId20"/>
    <p:sldId id="320" r:id="rId21"/>
    <p:sldId id="322" r:id="rId22"/>
    <p:sldId id="323" r:id="rId23"/>
    <p:sldId id="324" r:id="rId24"/>
    <p:sldId id="314" r:id="rId25"/>
    <p:sldId id="313" r:id="rId26"/>
    <p:sldId id="325" r:id="rId27"/>
    <p:sldId id="326" r:id="rId28"/>
    <p:sldId id="327" r:id="rId29"/>
    <p:sldId id="330" r:id="rId30"/>
    <p:sldId id="2147327857" r:id="rId31"/>
    <p:sldId id="2147327858" r:id="rId32"/>
    <p:sldId id="2147327859" r:id="rId33"/>
    <p:sldId id="2147327856" r:id="rId34"/>
    <p:sldId id="329" r:id="rId35"/>
    <p:sldId id="328" r:id="rId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3A1"/>
    <a:srgbClr val="012068"/>
    <a:srgbClr val="5B6670"/>
    <a:srgbClr val="587B89"/>
    <a:srgbClr val="DAE1E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9521"/>
    <p:restoredTop sz="73333"/>
  </p:normalViewPr>
  <p:slideViewPr>
    <p:cSldViewPr snapToGrid="0" snapToObjects="1">
      <p:cViewPr varScale="1">
        <p:scale>
          <a:sx n="115" d="100"/>
          <a:sy n="115" d="100"/>
        </p:scale>
        <p:origin x="1554" y="96"/>
      </p:cViewPr>
      <p:guideLst/>
    </p:cSldViewPr>
  </p:slideViewPr>
  <p:outlineViewPr>
    <p:cViewPr>
      <p:scale>
        <a:sx n="33" d="100"/>
        <a:sy n="33" d="100"/>
      </p:scale>
      <p:origin x="0" y="-3464"/>
    </p:cViewPr>
  </p:outlineViewPr>
  <p:notesTextViewPr>
    <p:cViewPr>
      <p:scale>
        <a:sx n="1" d="1"/>
        <a:sy n="1" d="1"/>
      </p:scale>
      <p:origin x="0" y="0"/>
    </p:cViewPr>
  </p:notesTextViewPr>
  <p:sorterViewPr>
    <p:cViewPr>
      <p:scale>
        <a:sx n="80" d="100"/>
        <a:sy n="80" d="100"/>
      </p:scale>
      <p:origin x="0" y="0"/>
    </p:cViewPr>
  </p:sorterViewPr>
  <p:notesViewPr>
    <p:cSldViewPr snapToGrid="0" snapToObjects="1">
      <p:cViewPr varScale="1">
        <p:scale>
          <a:sx n="92" d="100"/>
          <a:sy n="92" d="100"/>
        </p:scale>
        <p:origin x="3784" y="16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handoutMaster" Target="handoutMasters/handoutMaster1.xml"/></Relationships>
</file>

<file path=ppt/diagrams/_rels/data1.xml.rels><?xml version="1.0" encoding="UTF-8" standalone="yes"?>
<Relationships xmlns="http://schemas.openxmlformats.org/package/2006/relationships"><Relationship Id="rId8" Type="http://schemas.openxmlformats.org/officeDocument/2006/relationships/image" Target="../media/image33.svg"/><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image" Target="../media/image27.svg"/><Relationship Id="rId1" Type="http://schemas.openxmlformats.org/officeDocument/2006/relationships/image" Target="../media/image26.png"/><Relationship Id="rId6" Type="http://schemas.openxmlformats.org/officeDocument/2006/relationships/image" Target="../media/image31.svg"/><Relationship Id="rId5" Type="http://schemas.openxmlformats.org/officeDocument/2006/relationships/image" Target="../media/image30.png"/><Relationship Id="rId4" Type="http://schemas.openxmlformats.org/officeDocument/2006/relationships/image" Target="../media/image29.svg"/></Relationships>
</file>

<file path=ppt/diagrams/_rels/drawing1.xml.rels><?xml version="1.0" encoding="UTF-8" standalone="yes"?>
<Relationships xmlns="http://schemas.openxmlformats.org/package/2006/relationships"><Relationship Id="rId8" Type="http://schemas.openxmlformats.org/officeDocument/2006/relationships/image" Target="../media/image33.svg"/><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image" Target="../media/image27.svg"/><Relationship Id="rId1" Type="http://schemas.openxmlformats.org/officeDocument/2006/relationships/image" Target="../media/image26.png"/><Relationship Id="rId6" Type="http://schemas.openxmlformats.org/officeDocument/2006/relationships/image" Target="../media/image31.svg"/><Relationship Id="rId5" Type="http://schemas.openxmlformats.org/officeDocument/2006/relationships/image" Target="../media/image30.png"/><Relationship Id="rId4" Type="http://schemas.openxmlformats.org/officeDocument/2006/relationships/image" Target="../media/image29.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5503400-51DC-41B6-8CF1-9F5ADDA72303}"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383C9E00-BB06-4A47-A90C-B643BC2FAFE6}">
      <dgm:prSet/>
      <dgm:spPr/>
      <dgm:t>
        <a:bodyPr/>
        <a:lstStyle/>
        <a:p>
          <a:r>
            <a:rPr lang="en-US" b="1"/>
            <a:t>Some additional improvements in Q3</a:t>
          </a:r>
          <a:endParaRPr lang="en-US"/>
        </a:p>
      </dgm:t>
    </dgm:pt>
    <dgm:pt modelId="{F5B0E6A2-0A08-4B0A-9A2B-C98F7D2BF6E9}" type="parTrans" cxnId="{EBA9E511-720E-45EF-BA0B-ED279575203C}">
      <dgm:prSet/>
      <dgm:spPr/>
      <dgm:t>
        <a:bodyPr/>
        <a:lstStyle/>
        <a:p>
          <a:endParaRPr lang="en-US"/>
        </a:p>
      </dgm:t>
    </dgm:pt>
    <dgm:pt modelId="{754DFE1B-116B-42F7-87A1-A20636CD3CFA}" type="sibTrans" cxnId="{EBA9E511-720E-45EF-BA0B-ED279575203C}">
      <dgm:prSet/>
      <dgm:spPr/>
      <dgm:t>
        <a:bodyPr/>
        <a:lstStyle/>
        <a:p>
          <a:endParaRPr lang="en-US"/>
        </a:p>
      </dgm:t>
    </dgm:pt>
    <dgm:pt modelId="{EFED57CF-BD28-4976-8559-6862D99BF29E}">
      <dgm:prSet/>
      <dgm:spPr/>
      <dgm:t>
        <a:bodyPr/>
        <a:lstStyle/>
        <a:p>
          <a:r>
            <a:rPr lang="en-US"/>
            <a:t>Improved Operator functions</a:t>
          </a:r>
        </a:p>
      </dgm:t>
    </dgm:pt>
    <dgm:pt modelId="{8D7D9986-6BAC-42B5-A0D8-639873145991}" type="parTrans" cxnId="{C3A2BC77-6624-46F9-8477-17D22578C145}">
      <dgm:prSet/>
      <dgm:spPr/>
      <dgm:t>
        <a:bodyPr/>
        <a:lstStyle/>
        <a:p>
          <a:endParaRPr lang="en-US"/>
        </a:p>
      </dgm:t>
    </dgm:pt>
    <dgm:pt modelId="{B3297DD0-76A3-48EA-BF41-2F729435D6DD}" type="sibTrans" cxnId="{C3A2BC77-6624-46F9-8477-17D22578C145}">
      <dgm:prSet/>
      <dgm:spPr/>
      <dgm:t>
        <a:bodyPr/>
        <a:lstStyle/>
        <a:p>
          <a:endParaRPr lang="en-US"/>
        </a:p>
      </dgm:t>
    </dgm:pt>
    <dgm:pt modelId="{2F15971C-F9A7-4CD4-A775-CFDDD9B8631C}">
      <dgm:prSet/>
      <dgm:spPr/>
      <dgm:t>
        <a:bodyPr/>
        <a:lstStyle/>
        <a:p>
          <a:r>
            <a:rPr lang="en-US"/>
            <a:t>Improved Action capabilities including net-new action version capabilities</a:t>
          </a:r>
        </a:p>
      </dgm:t>
    </dgm:pt>
    <dgm:pt modelId="{A8F988D4-77B8-4EF9-97EB-F1E7861F5F58}" type="parTrans" cxnId="{7B2B7F15-5761-49EA-B238-990F531AA028}">
      <dgm:prSet/>
      <dgm:spPr/>
      <dgm:t>
        <a:bodyPr/>
        <a:lstStyle/>
        <a:p>
          <a:endParaRPr lang="en-US"/>
        </a:p>
      </dgm:t>
    </dgm:pt>
    <dgm:pt modelId="{488D232F-9ED7-44B2-B844-97E25C8C6F5A}" type="sibTrans" cxnId="{7B2B7F15-5761-49EA-B238-990F531AA028}">
      <dgm:prSet/>
      <dgm:spPr/>
      <dgm:t>
        <a:bodyPr/>
        <a:lstStyle/>
        <a:p>
          <a:endParaRPr lang="en-US"/>
        </a:p>
      </dgm:t>
    </dgm:pt>
    <dgm:pt modelId="{32EEE410-B50C-45AF-936B-55A3B272A187}">
      <dgm:prSet/>
      <dgm:spPr/>
      <dgm:t>
        <a:bodyPr/>
        <a:lstStyle/>
        <a:p>
          <a:r>
            <a:rPr lang="en-US"/>
            <a:t>Performance improvements to backend services</a:t>
          </a:r>
        </a:p>
      </dgm:t>
    </dgm:pt>
    <dgm:pt modelId="{52039207-9F37-424F-9316-38F6A14C56B5}" type="parTrans" cxnId="{EB7159DB-D17E-4B57-AFAA-F647E7B845C6}">
      <dgm:prSet/>
      <dgm:spPr/>
      <dgm:t>
        <a:bodyPr/>
        <a:lstStyle/>
        <a:p>
          <a:endParaRPr lang="en-US"/>
        </a:p>
      </dgm:t>
    </dgm:pt>
    <dgm:pt modelId="{15275C14-8709-4873-A2CC-B7563A1202B8}" type="sibTrans" cxnId="{EB7159DB-D17E-4B57-AFAA-F647E7B845C6}">
      <dgm:prSet/>
      <dgm:spPr/>
      <dgm:t>
        <a:bodyPr/>
        <a:lstStyle/>
        <a:p>
          <a:endParaRPr lang="en-US"/>
        </a:p>
      </dgm:t>
    </dgm:pt>
    <dgm:pt modelId="{75A2E369-5F14-4ABD-ABEB-6894A0D50D5A}" type="pres">
      <dgm:prSet presAssocID="{55503400-51DC-41B6-8CF1-9F5ADDA72303}" presName="root" presStyleCnt="0">
        <dgm:presLayoutVars>
          <dgm:dir/>
          <dgm:resizeHandles val="exact"/>
        </dgm:presLayoutVars>
      </dgm:prSet>
      <dgm:spPr/>
    </dgm:pt>
    <dgm:pt modelId="{E6A20B90-6844-4853-926B-D1CCDAE94E88}" type="pres">
      <dgm:prSet presAssocID="{383C9E00-BB06-4A47-A90C-B643BC2FAFE6}" presName="compNode" presStyleCnt="0"/>
      <dgm:spPr/>
    </dgm:pt>
    <dgm:pt modelId="{0B1CC316-8C14-4759-A95B-4299822DA3B3}" type="pres">
      <dgm:prSet presAssocID="{383C9E00-BB06-4A47-A90C-B643BC2FAFE6}" presName="bgRect" presStyleLbl="bgShp" presStyleIdx="0" presStyleCnt="4"/>
      <dgm:spPr/>
    </dgm:pt>
    <dgm:pt modelId="{E361EF71-7AB8-410F-92EA-1825DFD3E56E}" type="pres">
      <dgm:prSet presAssocID="{383C9E00-BB06-4A47-A90C-B643BC2FAFE6}"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Backlog"/>
        </a:ext>
      </dgm:extLst>
    </dgm:pt>
    <dgm:pt modelId="{7F61F0FB-3E8B-471F-96D8-0AD899A5B8DD}" type="pres">
      <dgm:prSet presAssocID="{383C9E00-BB06-4A47-A90C-B643BC2FAFE6}" presName="spaceRect" presStyleCnt="0"/>
      <dgm:spPr/>
    </dgm:pt>
    <dgm:pt modelId="{E3041B8B-3C15-4FA6-9EE2-F90AA25B501B}" type="pres">
      <dgm:prSet presAssocID="{383C9E00-BB06-4A47-A90C-B643BC2FAFE6}" presName="parTx" presStyleLbl="revTx" presStyleIdx="0" presStyleCnt="4">
        <dgm:presLayoutVars>
          <dgm:chMax val="0"/>
          <dgm:chPref val="0"/>
        </dgm:presLayoutVars>
      </dgm:prSet>
      <dgm:spPr/>
    </dgm:pt>
    <dgm:pt modelId="{B9300B6A-DE02-4B83-96BF-583598670D76}" type="pres">
      <dgm:prSet presAssocID="{754DFE1B-116B-42F7-87A1-A20636CD3CFA}" presName="sibTrans" presStyleCnt="0"/>
      <dgm:spPr/>
    </dgm:pt>
    <dgm:pt modelId="{EED8F85D-440D-4369-B22C-1AAB03A0C9DF}" type="pres">
      <dgm:prSet presAssocID="{EFED57CF-BD28-4976-8559-6862D99BF29E}" presName="compNode" presStyleCnt="0"/>
      <dgm:spPr/>
    </dgm:pt>
    <dgm:pt modelId="{D8FCEBA4-F29F-49A4-A86C-74BB1657B806}" type="pres">
      <dgm:prSet presAssocID="{EFED57CF-BD28-4976-8559-6862D99BF29E}" presName="bgRect" presStyleLbl="bgShp" presStyleIdx="1" presStyleCnt="4"/>
      <dgm:spPr/>
    </dgm:pt>
    <dgm:pt modelId="{9268DF35-866A-4C55-8CA3-3F2267FED556}" type="pres">
      <dgm:prSet presAssocID="{EFED57CF-BD28-4976-8559-6862D99BF29E}"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Cell Phone"/>
        </a:ext>
      </dgm:extLst>
    </dgm:pt>
    <dgm:pt modelId="{7698B0F3-2897-49E2-9C0C-7FFD831D951B}" type="pres">
      <dgm:prSet presAssocID="{EFED57CF-BD28-4976-8559-6862D99BF29E}" presName="spaceRect" presStyleCnt="0"/>
      <dgm:spPr/>
    </dgm:pt>
    <dgm:pt modelId="{C3570F08-54E8-4133-9F18-B8B20C78A996}" type="pres">
      <dgm:prSet presAssocID="{EFED57CF-BD28-4976-8559-6862D99BF29E}" presName="parTx" presStyleLbl="revTx" presStyleIdx="1" presStyleCnt="4">
        <dgm:presLayoutVars>
          <dgm:chMax val="0"/>
          <dgm:chPref val="0"/>
        </dgm:presLayoutVars>
      </dgm:prSet>
      <dgm:spPr/>
    </dgm:pt>
    <dgm:pt modelId="{B57BB325-9E6A-4D42-B150-6C33FCE7527F}" type="pres">
      <dgm:prSet presAssocID="{B3297DD0-76A3-48EA-BF41-2F729435D6DD}" presName="sibTrans" presStyleCnt="0"/>
      <dgm:spPr/>
    </dgm:pt>
    <dgm:pt modelId="{4067EAC3-263E-4D2D-84F1-920D81F1FD8E}" type="pres">
      <dgm:prSet presAssocID="{2F15971C-F9A7-4CD4-A775-CFDDD9B8631C}" presName="compNode" presStyleCnt="0"/>
      <dgm:spPr/>
    </dgm:pt>
    <dgm:pt modelId="{38E9F610-88D8-4213-89B7-032ED61CEDF6}" type="pres">
      <dgm:prSet presAssocID="{2F15971C-F9A7-4CD4-A775-CFDDD9B8631C}" presName="bgRect" presStyleLbl="bgShp" presStyleIdx="2" presStyleCnt="4"/>
      <dgm:spPr/>
    </dgm:pt>
    <dgm:pt modelId="{A8234B9B-7AAD-40AA-9016-8A4A009C3D84}" type="pres">
      <dgm:prSet presAssocID="{2F15971C-F9A7-4CD4-A775-CFDDD9B8631C}"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Laptop Secure"/>
        </a:ext>
      </dgm:extLst>
    </dgm:pt>
    <dgm:pt modelId="{05EEDAD3-62FF-4678-A588-39CE2305C5A0}" type="pres">
      <dgm:prSet presAssocID="{2F15971C-F9A7-4CD4-A775-CFDDD9B8631C}" presName="spaceRect" presStyleCnt="0"/>
      <dgm:spPr/>
    </dgm:pt>
    <dgm:pt modelId="{A37860C9-4B24-4EE0-ADE0-334F47A49B0E}" type="pres">
      <dgm:prSet presAssocID="{2F15971C-F9A7-4CD4-A775-CFDDD9B8631C}" presName="parTx" presStyleLbl="revTx" presStyleIdx="2" presStyleCnt="4">
        <dgm:presLayoutVars>
          <dgm:chMax val="0"/>
          <dgm:chPref val="0"/>
        </dgm:presLayoutVars>
      </dgm:prSet>
      <dgm:spPr/>
    </dgm:pt>
    <dgm:pt modelId="{13B03999-433B-403C-9E81-49185947B58E}" type="pres">
      <dgm:prSet presAssocID="{488D232F-9ED7-44B2-B844-97E25C8C6F5A}" presName="sibTrans" presStyleCnt="0"/>
      <dgm:spPr/>
    </dgm:pt>
    <dgm:pt modelId="{FBD96A8E-9A0C-4C04-A3F0-34726C7D4895}" type="pres">
      <dgm:prSet presAssocID="{32EEE410-B50C-45AF-936B-55A3B272A187}" presName="compNode" presStyleCnt="0"/>
      <dgm:spPr/>
    </dgm:pt>
    <dgm:pt modelId="{228F2DC2-553E-4D58-881B-0B6A3F6E1CF6}" type="pres">
      <dgm:prSet presAssocID="{32EEE410-B50C-45AF-936B-55A3B272A187}" presName="bgRect" presStyleLbl="bgShp" presStyleIdx="3" presStyleCnt="4"/>
      <dgm:spPr/>
    </dgm:pt>
    <dgm:pt modelId="{BE8E2358-7FD8-4D88-A009-FEFD86B52DD0}" type="pres">
      <dgm:prSet presAssocID="{32EEE410-B50C-45AF-936B-55A3B272A187}"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CRM Customer Insights App"/>
        </a:ext>
      </dgm:extLst>
    </dgm:pt>
    <dgm:pt modelId="{67C84729-7268-4E3B-9E39-14FC77C3C610}" type="pres">
      <dgm:prSet presAssocID="{32EEE410-B50C-45AF-936B-55A3B272A187}" presName="spaceRect" presStyleCnt="0"/>
      <dgm:spPr/>
    </dgm:pt>
    <dgm:pt modelId="{60CF9CCA-2ACA-4ABD-960E-10B13AC3F6E8}" type="pres">
      <dgm:prSet presAssocID="{32EEE410-B50C-45AF-936B-55A3B272A187}" presName="parTx" presStyleLbl="revTx" presStyleIdx="3" presStyleCnt="4">
        <dgm:presLayoutVars>
          <dgm:chMax val="0"/>
          <dgm:chPref val="0"/>
        </dgm:presLayoutVars>
      </dgm:prSet>
      <dgm:spPr/>
    </dgm:pt>
  </dgm:ptLst>
  <dgm:cxnLst>
    <dgm:cxn modelId="{51A84405-E586-42BE-AF64-A7A751AE505A}" type="presOf" srcId="{55503400-51DC-41B6-8CF1-9F5ADDA72303}" destId="{75A2E369-5F14-4ABD-ABEB-6894A0D50D5A}" srcOrd="0" destOrd="0" presId="urn:microsoft.com/office/officeart/2018/2/layout/IconVerticalSolidList"/>
    <dgm:cxn modelId="{EBA9E511-720E-45EF-BA0B-ED279575203C}" srcId="{55503400-51DC-41B6-8CF1-9F5ADDA72303}" destId="{383C9E00-BB06-4A47-A90C-B643BC2FAFE6}" srcOrd="0" destOrd="0" parTransId="{F5B0E6A2-0A08-4B0A-9A2B-C98F7D2BF6E9}" sibTransId="{754DFE1B-116B-42F7-87A1-A20636CD3CFA}"/>
    <dgm:cxn modelId="{7B2B7F15-5761-49EA-B238-990F531AA028}" srcId="{55503400-51DC-41B6-8CF1-9F5ADDA72303}" destId="{2F15971C-F9A7-4CD4-A775-CFDDD9B8631C}" srcOrd="2" destOrd="0" parTransId="{A8F988D4-77B8-4EF9-97EB-F1E7861F5F58}" sibTransId="{488D232F-9ED7-44B2-B844-97E25C8C6F5A}"/>
    <dgm:cxn modelId="{EA6B4F43-B6F5-4C4B-B36B-92077E4A88F6}" type="presOf" srcId="{EFED57CF-BD28-4976-8559-6862D99BF29E}" destId="{C3570F08-54E8-4133-9F18-B8B20C78A996}" srcOrd="0" destOrd="0" presId="urn:microsoft.com/office/officeart/2018/2/layout/IconVerticalSolidList"/>
    <dgm:cxn modelId="{8C7B9455-B421-4220-80A4-46C3DAC6EEAB}" type="presOf" srcId="{383C9E00-BB06-4A47-A90C-B643BC2FAFE6}" destId="{E3041B8B-3C15-4FA6-9EE2-F90AA25B501B}" srcOrd="0" destOrd="0" presId="urn:microsoft.com/office/officeart/2018/2/layout/IconVerticalSolidList"/>
    <dgm:cxn modelId="{C3A2BC77-6624-46F9-8477-17D22578C145}" srcId="{55503400-51DC-41B6-8CF1-9F5ADDA72303}" destId="{EFED57CF-BD28-4976-8559-6862D99BF29E}" srcOrd="1" destOrd="0" parTransId="{8D7D9986-6BAC-42B5-A0D8-639873145991}" sibTransId="{B3297DD0-76A3-48EA-BF41-2F729435D6DD}"/>
    <dgm:cxn modelId="{012D2184-DD03-47D2-90FB-DEF00F0C8DEB}" type="presOf" srcId="{32EEE410-B50C-45AF-936B-55A3B272A187}" destId="{60CF9CCA-2ACA-4ABD-960E-10B13AC3F6E8}" srcOrd="0" destOrd="0" presId="urn:microsoft.com/office/officeart/2018/2/layout/IconVerticalSolidList"/>
    <dgm:cxn modelId="{0A42D390-FA85-493E-AAEC-ED111DABA286}" type="presOf" srcId="{2F15971C-F9A7-4CD4-A775-CFDDD9B8631C}" destId="{A37860C9-4B24-4EE0-ADE0-334F47A49B0E}" srcOrd="0" destOrd="0" presId="urn:microsoft.com/office/officeart/2018/2/layout/IconVerticalSolidList"/>
    <dgm:cxn modelId="{EB7159DB-D17E-4B57-AFAA-F647E7B845C6}" srcId="{55503400-51DC-41B6-8CF1-9F5ADDA72303}" destId="{32EEE410-B50C-45AF-936B-55A3B272A187}" srcOrd="3" destOrd="0" parTransId="{52039207-9F37-424F-9316-38F6A14C56B5}" sibTransId="{15275C14-8709-4873-A2CC-B7563A1202B8}"/>
    <dgm:cxn modelId="{18746AF8-89EF-4B7A-998B-0493892F1A17}" type="presParOf" srcId="{75A2E369-5F14-4ABD-ABEB-6894A0D50D5A}" destId="{E6A20B90-6844-4853-926B-D1CCDAE94E88}" srcOrd="0" destOrd="0" presId="urn:microsoft.com/office/officeart/2018/2/layout/IconVerticalSolidList"/>
    <dgm:cxn modelId="{D8EF52B3-525E-4523-BD7B-E598D75BAB79}" type="presParOf" srcId="{E6A20B90-6844-4853-926B-D1CCDAE94E88}" destId="{0B1CC316-8C14-4759-A95B-4299822DA3B3}" srcOrd="0" destOrd="0" presId="urn:microsoft.com/office/officeart/2018/2/layout/IconVerticalSolidList"/>
    <dgm:cxn modelId="{D3FDF612-C7A9-4FFC-AAF0-98E25BE31772}" type="presParOf" srcId="{E6A20B90-6844-4853-926B-D1CCDAE94E88}" destId="{E361EF71-7AB8-410F-92EA-1825DFD3E56E}" srcOrd="1" destOrd="0" presId="urn:microsoft.com/office/officeart/2018/2/layout/IconVerticalSolidList"/>
    <dgm:cxn modelId="{7735AB77-1A1F-4133-8A36-A19400538357}" type="presParOf" srcId="{E6A20B90-6844-4853-926B-D1CCDAE94E88}" destId="{7F61F0FB-3E8B-471F-96D8-0AD899A5B8DD}" srcOrd="2" destOrd="0" presId="urn:microsoft.com/office/officeart/2018/2/layout/IconVerticalSolidList"/>
    <dgm:cxn modelId="{2666A00C-C5CA-4F65-A58E-57570B608BE0}" type="presParOf" srcId="{E6A20B90-6844-4853-926B-D1CCDAE94E88}" destId="{E3041B8B-3C15-4FA6-9EE2-F90AA25B501B}" srcOrd="3" destOrd="0" presId="urn:microsoft.com/office/officeart/2018/2/layout/IconVerticalSolidList"/>
    <dgm:cxn modelId="{C3CBE571-5AAE-4EB3-B923-D1CDABE4B547}" type="presParOf" srcId="{75A2E369-5F14-4ABD-ABEB-6894A0D50D5A}" destId="{B9300B6A-DE02-4B83-96BF-583598670D76}" srcOrd="1" destOrd="0" presId="urn:microsoft.com/office/officeart/2018/2/layout/IconVerticalSolidList"/>
    <dgm:cxn modelId="{1C31F690-D29E-45B1-8B2B-9A94354838C6}" type="presParOf" srcId="{75A2E369-5F14-4ABD-ABEB-6894A0D50D5A}" destId="{EED8F85D-440D-4369-B22C-1AAB03A0C9DF}" srcOrd="2" destOrd="0" presId="urn:microsoft.com/office/officeart/2018/2/layout/IconVerticalSolidList"/>
    <dgm:cxn modelId="{4953DFFC-5FF8-41B6-882C-7F2CBEFB876A}" type="presParOf" srcId="{EED8F85D-440D-4369-B22C-1AAB03A0C9DF}" destId="{D8FCEBA4-F29F-49A4-A86C-74BB1657B806}" srcOrd="0" destOrd="0" presId="urn:microsoft.com/office/officeart/2018/2/layout/IconVerticalSolidList"/>
    <dgm:cxn modelId="{F6269F1F-F67B-4A32-A1D2-8A27AC45C2A5}" type="presParOf" srcId="{EED8F85D-440D-4369-B22C-1AAB03A0C9DF}" destId="{9268DF35-866A-4C55-8CA3-3F2267FED556}" srcOrd="1" destOrd="0" presId="urn:microsoft.com/office/officeart/2018/2/layout/IconVerticalSolidList"/>
    <dgm:cxn modelId="{E1FBF1C6-1DE1-421F-B9B3-4993D89E3F00}" type="presParOf" srcId="{EED8F85D-440D-4369-B22C-1AAB03A0C9DF}" destId="{7698B0F3-2897-49E2-9C0C-7FFD831D951B}" srcOrd="2" destOrd="0" presId="urn:microsoft.com/office/officeart/2018/2/layout/IconVerticalSolidList"/>
    <dgm:cxn modelId="{78F4E00F-6914-4FBE-9D58-0430227AD29B}" type="presParOf" srcId="{EED8F85D-440D-4369-B22C-1AAB03A0C9DF}" destId="{C3570F08-54E8-4133-9F18-B8B20C78A996}" srcOrd="3" destOrd="0" presId="urn:microsoft.com/office/officeart/2018/2/layout/IconVerticalSolidList"/>
    <dgm:cxn modelId="{A970FDF8-C1F3-4403-B7B6-79683CDE37A4}" type="presParOf" srcId="{75A2E369-5F14-4ABD-ABEB-6894A0D50D5A}" destId="{B57BB325-9E6A-4D42-B150-6C33FCE7527F}" srcOrd="3" destOrd="0" presId="urn:microsoft.com/office/officeart/2018/2/layout/IconVerticalSolidList"/>
    <dgm:cxn modelId="{86B4D43F-5060-4189-B0E9-1E32F3B6CA2B}" type="presParOf" srcId="{75A2E369-5F14-4ABD-ABEB-6894A0D50D5A}" destId="{4067EAC3-263E-4D2D-84F1-920D81F1FD8E}" srcOrd="4" destOrd="0" presId="urn:microsoft.com/office/officeart/2018/2/layout/IconVerticalSolidList"/>
    <dgm:cxn modelId="{C1EBEA66-2E7A-40ED-BDEC-58BDEDD36EA3}" type="presParOf" srcId="{4067EAC3-263E-4D2D-84F1-920D81F1FD8E}" destId="{38E9F610-88D8-4213-89B7-032ED61CEDF6}" srcOrd="0" destOrd="0" presId="urn:microsoft.com/office/officeart/2018/2/layout/IconVerticalSolidList"/>
    <dgm:cxn modelId="{0A0EB57E-90E3-4B3A-BEF3-5A850E24D515}" type="presParOf" srcId="{4067EAC3-263E-4D2D-84F1-920D81F1FD8E}" destId="{A8234B9B-7AAD-40AA-9016-8A4A009C3D84}" srcOrd="1" destOrd="0" presId="urn:microsoft.com/office/officeart/2018/2/layout/IconVerticalSolidList"/>
    <dgm:cxn modelId="{AC3ACF1E-9421-445E-8571-1F29DDAFF527}" type="presParOf" srcId="{4067EAC3-263E-4D2D-84F1-920D81F1FD8E}" destId="{05EEDAD3-62FF-4678-A588-39CE2305C5A0}" srcOrd="2" destOrd="0" presId="urn:microsoft.com/office/officeart/2018/2/layout/IconVerticalSolidList"/>
    <dgm:cxn modelId="{4EBFA6D3-2DCF-4AF9-A7CE-052C26592C83}" type="presParOf" srcId="{4067EAC3-263E-4D2D-84F1-920D81F1FD8E}" destId="{A37860C9-4B24-4EE0-ADE0-334F47A49B0E}" srcOrd="3" destOrd="0" presId="urn:microsoft.com/office/officeart/2018/2/layout/IconVerticalSolidList"/>
    <dgm:cxn modelId="{A6918F07-98DF-4DC8-A204-769BDBF1541D}" type="presParOf" srcId="{75A2E369-5F14-4ABD-ABEB-6894A0D50D5A}" destId="{13B03999-433B-403C-9E81-49185947B58E}" srcOrd="5" destOrd="0" presId="urn:microsoft.com/office/officeart/2018/2/layout/IconVerticalSolidList"/>
    <dgm:cxn modelId="{67061376-AC0D-4757-9BFD-0FC2E2266275}" type="presParOf" srcId="{75A2E369-5F14-4ABD-ABEB-6894A0D50D5A}" destId="{FBD96A8E-9A0C-4C04-A3F0-34726C7D4895}" srcOrd="6" destOrd="0" presId="urn:microsoft.com/office/officeart/2018/2/layout/IconVerticalSolidList"/>
    <dgm:cxn modelId="{7501C68A-89C2-4F61-8C26-8B01FFB1185E}" type="presParOf" srcId="{FBD96A8E-9A0C-4C04-A3F0-34726C7D4895}" destId="{228F2DC2-553E-4D58-881B-0B6A3F6E1CF6}" srcOrd="0" destOrd="0" presId="urn:microsoft.com/office/officeart/2018/2/layout/IconVerticalSolidList"/>
    <dgm:cxn modelId="{381ED840-E309-4ECC-BB44-EDB94B3F26E6}" type="presParOf" srcId="{FBD96A8E-9A0C-4C04-A3F0-34726C7D4895}" destId="{BE8E2358-7FD8-4D88-A009-FEFD86B52DD0}" srcOrd="1" destOrd="0" presId="urn:microsoft.com/office/officeart/2018/2/layout/IconVerticalSolidList"/>
    <dgm:cxn modelId="{C10ECE0E-3914-4700-A06F-BFC4B32405C6}" type="presParOf" srcId="{FBD96A8E-9A0C-4C04-A3F0-34726C7D4895}" destId="{67C84729-7268-4E3B-9E39-14FC77C3C610}" srcOrd="2" destOrd="0" presId="urn:microsoft.com/office/officeart/2018/2/layout/IconVerticalSolidList"/>
    <dgm:cxn modelId="{9982834E-BE61-4028-A720-046F03268198}" type="presParOf" srcId="{FBD96A8E-9A0C-4C04-A3F0-34726C7D4895}" destId="{60CF9CCA-2ACA-4ABD-960E-10B13AC3F6E8}"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B1CC316-8C14-4759-A95B-4299822DA3B3}">
      <dsp:nvSpPr>
        <dsp:cNvPr id="0" name=""/>
        <dsp:cNvSpPr/>
      </dsp:nvSpPr>
      <dsp:spPr>
        <a:xfrm>
          <a:off x="0" y="1776"/>
          <a:ext cx="11430000" cy="900417"/>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361EF71-7AB8-410F-92EA-1825DFD3E56E}">
      <dsp:nvSpPr>
        <dsp:cNvPr id="0" name=""/>
        <dsp:cNvSpPr/>
      </dsp:nvSpPr>
      <dsp:spPr>
        <a:xfrm>
          <a:off x="272376" y="204370"/>
          <a:ext cx="495229" cy="495229"/>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3041B8B-3C15-4FA6-9EE2-F90AA25B501B}">
      <dsp:nvSpPr>
        <dsp:cNvPr id="0" name=""/>
        <dsp:cNvSpPr/>
      </dsp:nvSpPr>
      <dsp:spPr>
        <a:xfrm>
          <a:off x="1039981" y="1776"/>
          <a:ext cx="10390018" cy="9004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94" tIns="95294" rIns="95294" bIns="95294" numCol="1" spcCol="1270" anchor="ctr" anchorCtr="0">
          <a:noAutofit/>
        </a:bodyPr>
        <a:lstStyle/>
        <a:p>
          <a:pPr marL="0" lvl="0" indent="0" algn="l" defTabSz="933450">
            <a:lnSpc>
              <a:spcPct val="90000"/>
            </a:lnSpc>
            <a:spcBef>
              <a:spcPct val="0"/>
            </a:spcBef>
            <a:spcAft>
              <a:spcPct val="35000"/>
            </a:spcAft>
            <a:buNone/>
          </a:pPr>
          <a:r>
            <a:rPr lang="en-US" sz="2100" b="1" kern="1200"/>
            <a:t>Some additional improvements in Q3</a:t>
          </a:r>
          <a:endParaRPr lang="en-US" sz="2100" kern="1200"/>
        </a:p>
      </dsp:txBody>
      <dsp:txXfrm>
        <a:off x="1039981" y="1776"/>
        <a:ext cx="10390018" cy="900417"/>
      </dsp:txXfrm>
    </dsp:sp>
    <dsp:sp modelId="{D8FCEBA4-F29F-49A4-A86C-74BB1657B806}">
      <dsp:nvSpPr>
        <dsp:cNvPr id="0" name=""/>
        <dsp:cNvSpPr/>
      </dsp:nvSpPr>
      <dsp:spPr>
        <a:xfrm>
          <a:off x="0" y="1127298"/>
          <a:ext cx="11430000" cy="900417"/>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268DF35-866A-4C55-8CA3-3F2267FED556}">
      <dsp:nvSpPr>
        <dsp:cNvPr id="0" name=""/>
        <dsp:cNvSpPr/>
      </dsp:nvSpPr>
      <dsp:spPr>
        <a:xfrm>
          <a:off x="272376" y="1329891"/>
          <a:ext cx="495229" cy="495229"/>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3570F08-54E8-4133-9F18-B8B20C78A996}">
      <dsp:nvSpPr>
        <dsp:cNvPr id="0" name=""/>
        <dsp:cNvSpPr/>
      </dsp:nvSpPr>
      <dsp:spPr>
        <a:xfrm>
          <a:off x="1039981" y="1127298"/>
          <a:ext cx="10390018" cy="9004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94" tIns="95294" rIns="95294" bIns="95294" numCol="1" spcCol="1270" anchor="ctr" anchorCtr="0">
          <a:noAutofit/>
        </a:bodyPr>
        <a:lstStyle/>
        <a:p>
          <a:pPr marL="0" lvl="0" indent="0" algn="l" defTabSz="933450">
            <a:lnSpc>
              <a:spcPct val="90000"/>
            </a:lnSpc>
            <a:spcBef>
              <a:spcPct val="0"/>
            </a:spcBef>
            <a:spcAft>
              <a:spcPct val="35000"/>
            </a:spcAft>
            <a:buNone/>
          </a:pPr>
          <a:r>
            <a:rPr lang="en-US" sz="2100" kern="1200"/>
            <a:t>Improved Operator functions</a:t>
          </a:r>
        </a:p>
      </dsp:txBody>
      <dsp:txXfrm>
        <a:off x="1039981" y="1127298"/>
        <a:ext cx="10390018" cy="900417"/>
      </dsp:txXfrm>
    </dsp:sp>
    <dsp:sp modelId="{38E9F610-88D8-4213-89B7-032ED61CEDF6}">
      <dsp:nvSpPr>
        <dsp:cNvPr id="0" name=""/>
        <dsp:cNvSpPr/>
      </dsp:nvSpPr>
      <dsp:spPr>
        <a:xfrm>
          <a:off x="0" y="2252819"/>
          <a:ext cx="11430000" cy="900417"/>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8234B9B-7AAD-40AA-9016-8A4A009C3D84}">
      <dsp:nvSpPr>
        <dsp:cNvPr id="0" name=""/>
        <dsp:cNvSpPr/>
      </dsp:nvSpPr>
      <dsp:spPr>
        <a:xfrm>
          <a:off x="272376" y="2455413"/>
          <a:ext cx="495229" cy="495229"/>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37860C9-4B24-4EE0-ADE0-334F47A49B0E}">
      <dsp:nvSpPr>
        <dsp:cNvPr id="0" name=""/>
        <dsp:cNvSpPr/>
      </dsp:nvSpPr>
      <dsp:spPr>
        <a:xfrm>
          <a:off x="1039981" y="2252819"/>
          <a:ext cx="10390018" cy="9004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94" tIns="95294" rIns="95294" bIns="95294" numCol="1" spcCol="1270" anchor="ctr" anchorCtr="0">
          <a:noAutofit/>
        </a:bodyPr>
        <a:lstStyle/>
        <a:p>
          <a:pPr marL="0" lvl="0" indent="0" algn="l" defTabSz="933450">
            <a:lnSpc>
              <a:spcPct val="90000"/>
            </a:lnSpc>
            <a:spcBef>
              <a:spcPct val="0"/>
            </a:spcBef>
            <a:spcAft>
              <a:spcPct val="35000"/>
            </a:spcAft>
            <a:buNone/>
          </a:pPr>
          <a:r>
            <a:rPr lang="en-US" sz="2100" kern="1200"/>
            <a:t>Improved Action capabilities including net-new action version capabilities</a:t>
          </a:r>
        </a:p>
      </dsp:txBody>
      <dsp:txXfrm>
        <a:off x="1039981" y="2252819"/>
        <a:ext cx="10390018" cy="900417"/>
      </dsp:txXfrm>
    </dsp:sp>
    <dsp:sp modelId="{228F2DC2-553E-4D58-881B-0B6A3F6E1CF6}">
      <dsp:nvSpPr>
        <dsp:cNvPr id="0" name=""/>
        <dsp:cNvSpPr/>
      </dsp:nvSpPr>
      <dsp:spPr>
        <a:xfrm>
          <a:off x="0" y="3378341"/>
          <a:ext cx="11430000" cy="900417"/>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E8E2358-7FD8-4D88-A009-FEFD86B52DD0}">
      <dsp:nvSpPr>
        <dsp:cNvPr id="0" name=""/>
        <dsp:cNvSpPr/>
      </dsp:nvSpPr>
      <dsp:spPr>
        <a:xfrm>
          <a:off x="272376" y="3580935"/>
          <a:ext cx="495229" cy="495229"/>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0CF9CCA-2ACA-4ABD-960E-10B13AC3F6E8}">
      <dsp:nvSpPr>
        <dsp:cNvPr id="0" name=""/>
        <dsp:cNvSpPr/>
      </dsp:nvSpPr>
      <dsp:spPr>
        <a:xfrm>
          <a:off x="1039981" y="3378341"/>
          <a:ext cx="10390018" cy="9004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94" tIns="95294" rIns="95294" bIns="95294" numCol="1" spcCol="1270" anchor="ctr" anchorCtr="0">
          <a:noAutofit/>
        </a:bodyPr>
        <a:lstStyle/>
        <a:p>
          <a:pPr marL="0" lvl="0" indent="0" algn="l" defTabSz="933450">
            <a:lnSpc>
              <a:spcPct val="90000"/>
            </a:lnSpc>
            <a:spcBef>
              <a:spcPct val="0"/>
            </a:spcBef>
            <a:spcAft>
              <a:spcPct val="35000"/>
            </a:spcAft>
            <a:buNone/>
          </a:pPr>
          <a:r>
            <a:rPr lang="en-US" sz="2100" kern="1200"/>
            <a:t>Performance improvements to backend services</a:t>
          </a:r>
        </a:p>
      </dsp:txBody>
      <dsp:txXfrm>
        <a:off x="1039981" y="3378341"/>
        <a:ext cx="10390018" cy="900417"/>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26576F3D-F7CA-8F48-BB6D-A84A1A1F0042}"/>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latin typeface="Poppins" pitchFamily="2" charset="77"/>
              <a:cs typeface="Poppins" pitchFamily="2" charset="77"/>
            </a:endParaRPr>
          </a:p>
        </p:txBody>
      </p:sp>
      <p:sp>
        <p:nvSpPr>
          <p:cNvPr id="3" name="Date Placeholder 2">
            <a:extLst>
              <a:ext uri="{FF2B5EF4-FFF2-40B4-BE49-F238E27FC236}">
                <a16:creationId xmlns:a16="http://schemas.microsoft.com/office/drawing/2014/main" id="{2F6829F4-7E59-B74C-925A-DE36CB4AEA11}"/>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4F7CF1F4-0991-B84C-861D-B7370011C2A1}" type="datetimeFigureOut">
              <a:rPr lang="en-US" smtClean="0">
                <a:latin typeface="Poppins" pitchFamily="2" charset="77"/>
                <a:cs typeface="Poppins" pitchFamily="2" charset="77"/>
              </a:rPr>
              <a:t>3/11/2023</a:t>
            </a:fld>
            <a:endParaRPr lang="en-US">
              <a:latin typeface="Poppins" pitchFamily="2" charset="77"/>
              <a:cs typeface="Poppins" pitchFamily="2" charset="77"/>
            </a:endParaRPr>
          </a:p>
        </p:txBody>
      </p:sp>
      <p:sp>
        <p:nvSpPr>
          <p:cNvPr id="4" name="Footer Placeholder 3">
            <a:extLst>
              <a:ext uri="{FF2B5EF4-FFF2-40B4-BE49-F238E27FC236}">
                <a16:creationId xmlns:a16="http://schemas.microsoft.com/office/drawing/2014/main" id="{40F8E14B-56F1-E847-8D25-81CE45DBECDE}"/>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latin typeface="Poppins" pitchFamily="2" charset="77"/>
              <a:cs typeface="Poppins" pitchFamily="2" charset="77"/>
            </a:endParaRPr>
          </a:p>
        </p:txBody>
      </p:sp>
      <p:sp>
        <p:nvSpPr>
          <p:cNvPr id="5" name="Slide Number Placeholder 4">
            <a:extLst>
              <a:ext uri="{FF2B5EF4-FFF2-40B4-BE49-F238E27FC236}">
                <a16:creationId xmlns:a16="http://schemas.microsoft.com/office/drawing/2014/main" id="{96D6A38F-CFEE-D940-814D-75B3AE80F5C8}"/>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3744C0E-60FE-554E-B446-8FC7FA553C40}" type="slidenum">
              <a:rPr lang="en-US" smtClean="0">
                <a:latin typeface="Poppins" pitchFamily="2" charset="77"/>
                <a:cs typeface="Poppins" pitchFamily="2" charset="77"/>
              </a:rPr>
              <a:t>‹#›</a:t>
            </a:fld>
            <a:endParaRPr lang="en-US">
              <a:latin typeface="Poppins" pitchFamily="2" charset="77"/>
              <a:cs typeface="Poppins" pitchFamily="2" charset="77"/>
            </a:endParaRPr>
          </a:p>
        </p:txBody>
      </p:sp>
    </p:spTree>
    <p:extLst>
      <p:ext uri="{BB962C8B-B14F-4D97-AF65-F5344CB8AC3E}">
        <p14:creationId xmlns:p14="http://schemas.microsoft.com/office/powerpoint/2010/main" val="103685120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Poppins" pitchFamily="2" charset="77"/>
                <a:cs typeface="Poppins" pitchFamily="2" charset="77"/>
              </a:defRPr>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Poppins" pitchFamily="2" charset="77"/>
                <a:cs typeface="Poppins" pitchFamily="2" charset="77"/>
              </a:defRPr>
            </a:lvl1pPr>
          </a:lstStyle>
          <a:p>
            <a:fld id="{BE072110-F8D0-154E-BEDF-E5762DEB8768}" type="datetimeFigureOut">
              <a:rPr lang="en-US" smtClean="0"/>
              <a:pPr/>
              <a:t>3/11/2023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Poppins" pitchFamily="2" charset="77"/>
                <a:cs typeface="Poppins" pitchFamily="2" charset="77"/>
              </a:defRPr>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Poppins" pitchFamily="2" charset="77"/>
                <a:cs typeface="Poppins" pitchFamily="2" charset="77"/>
              </a:defRPr>
            </a:lvl1pPr>
          </a:lstStyle>
          <a:p>
            <a:fld id="{E90EEE40-52B4-CA4C-9ED3-F79CB806389C}" type="slidenum">
              <a:rPr lang="en-US" smtClean="0"/>
              <a:pPr/>
              <a:t>‹#›</a:t>
            </a:fld>
            <a:endParaRPr lang="en-US"/>
          </a:p>
        </p:txBody>
      </p:sp>
    </p:spTree>
    <p:extLst>
      <p:ext uri="{BB962C8B-B14F-4D97-AF65-F5344CB8AC3E}">
        <p14:creationId xmlns:p14="http://schemas.microsoft.com/office/powerpoint/2010/main" val="33585634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Poppins" pitchFamily="2" charset="77"/>
        <a:ea typeface="+mn-ea"/>
        <a:cs typeface="Poppins" pitchFamily="2" charset="77"/>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90EEE40-52B4-CA4C-9ED3-F79CB806389C}" type="slidenum">
              <a:rPr lang="en-US" smtClean="0"/>
              <a:pPr/>
              <a:t>1</a:t>
            </a:fld>
            <a:endParaRPr lang="en-US"/>
          </a:p>
        </p:txBody>
      </p:sp>
    </p:spTree>
    <p:extLst>
      <p:ext uri="{BB962C8B-B14F-4D97-AF65-F5344CB8AC3E}">
        <p14:creationId xmlns:p14="http://schemas.microsoft.com/office/powerpoint/2010/main" val="171709130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90EEE40-52B4-CA4C-9ED3-F79CB806389C}" type="slidenum">
              <a:rPr lang="en-US" smtClean="0"/>
              <a:pPr/>
              <a:t>13</a:t>
            </a:fld>
            <a:endParaRPr lang="en-US"/>
          </a:p>
        </p:txBody>
      </p:sp>
    </p:spTree>
    <p:extLst>
      <p:ext uri="{BB962C8B-B14F-4D97-AF65-F5344CB8AC3E}">
        <p14:creationId xmlns:p14="http://schemas.microsoft.com/office/powerpoint/2010/main" val="405445217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effectLst/>
                <a:latin typeface="Calibri" panose="020F0502020204030204" pitchFamily="34" charset="0"/>
                <a:ea typeface="Calibri" panose="020F0502020204030204" pitchFamily="34" charset="0"/>
                <a:cs typeface="Times New Roman" panose="02020603050405020304" pitchFamily="18" charset="0"/>
              </a:rPr>
              <a:t>Actions </a:t>
            </a:r>
            <a:r>
              <a:rPr lang="en-US" sz="1200" dirty="0">
                <a:effectLst/>
                <a:latin typeface="Calibri" panose="020F0502020204030204" pitchFamily="34" charset="0"/>
                <a:ea typeface="Calibri" panose="020F0502020204030204" pitchFamily="34" charset="0"/>
                <a:cs typeface="Times New Roman" panose="02020603050405020304" pitchFamily="18" charset="0"/>
              </a:rPr>
              <a:t>are the real meat of the workflow and are the core building blocks you will use to initiate operations based on the </a:t>
            </a:r>
            <a:r>
              <a:rPr lang="en-US" sz="1200" dirty="0" err="1">
                <a:effectLst/>
                <a:latin typeface="Calibri" panose="020F0502020204030204" pitchFamily="34" charset="0"/>
                <a:ea typeface="Calibri" panose="020F0502020204030204" pitchFamily="34" charset="0"/>
                <a:cs typeface="Times New Roman" panose="02020603050405020304" pitchFamily="18" charset="0"/>
              </a:rPr>
              <a:t>flowdata</a:t>
            </a:r>
            <a:r>
              <a:rPr lang="en-US" sz="1200" dirty="0">
                <a:effectLst/>
                <a:latin typeface="Calibri" panose="020F0502020204030204" pitchFamily="34" charset="0"/>
                <a:ea typeface="Calibri" panose="020F0502020204030204" pitchFamily="34" charset="0"/>
                <a:cs typeface="Times New Roman" panose="02020603050405020304" pitchFamily="18" charset="0"/>
              </a:rPr>
              <a:t>. Examples include notifications (email, slack, other) creating certification campaigns, managing accounts and access, integrating with non-managed applications such as ITSM tools and more.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Calibri" panose="020F0502020204030204" pitchFamily="34" charset="0"/>
                <a:ea typeface="Calibri" panose="020F0502020204030204" pitchFamily="34" charset="0"/>
                <a:cs typeface="Times New Roman" panose="02020603050405020304" pitchFamily="18" charset="0"/>
              </a:rPr>
              <a:t>Each action has its own user-friendly guided configuration. </a:t>
            </a:r>
            <a:br>
              <a:rPr lang="en-US" sz="1200" dirty="0">
                <a:effectLst/>
                <a:latin typeface="Calibri" panose="020F0502020204030204" pitchFamily="34" charset="0"/>
                <a:ea typeface="Calibri" panose="020F0502020204030204" pitchFamily="34" charset="0"/>
                <a:cs typeface="Times New Roman" panose="02020603050405020304" pitchFamily="18" charset="0"/>
              </a:rPr>
            </a:br>
            <a:br>
              <a:rPr lang="en-US" sz="1200" dirty="0">
                <a:effectLst/>
                <a:latin typeface="Calibri" panose="020F0502020204030204" pitchFamily="34" charset="0"/>
                <a:ea typeface="Calibri" panose="020F0502020204030204" pitchFamily="34" charset="0"/>
                <a:cs typeface="Times New Roman" panose="02020603050405020304" pitchFamily="18" charset="0"/>
              </a:rPr>
            </a:br>
            <a:r>
              <a:rPr lang="en-US" sz="1200" dirty="0">
                <a:effectLst/>
                <a:latin typeface="Calibri" panose="020F0502020204030204" pitchFamily="34" charset="0"/>
                <a:ea typeface="Calibri" panose="020F0502020204030204" pitchFamily="34" charset="0"/>
                <a:cs typeface="Times New Roman" panose="02020603050405020304" pitchFamily="18" charset="0"/>
              </a:rPr>
              <a:t>Similar to triggers and operators, each workflow must have at least one action. </a:t>
            </a:r>
            <a:br>
              <a:rPr lang="en-US" sz="1200" dirty="0">
                <a:effectLst/>
                <a:latin typeface="Calibri" panose="020F0502020204030204" pitchFamily="34" charset="0"/>
                <a:ea typeface="Calibri" panose="020F0502020204030204" pitchFamily="34" charset="0"/>
                <a:cs typeface="Times New Roman" panose="02020603050405020304" pitchFamily="18" charset="0"/>
              </a:rPr>
            </a:br>
            <a:br>
              <a:rPr lang="en-US" sz="1200" dirty="0">
                <a:effectLst/>
                <a:latin typeface="Calibri" panose="020F0502020204030204" pitchFamily="34" charset="0"/>
                <a:ea typeface="Calibri" panose="020F0502020204030204" pitchFamily="34" charset="0"/>
                <a:cs typeface="Times New Roman" panose="02020603050405020304" pitchFamily="18" charset="0"/>
              </a:rPr>
            </a:br>
            <a:r>
              <a:rPr lang="en-US" sz="1200" dirty="0">
                <a:effectLst/>
                <a:latin typeface="Calibri" panose="020F0502020204030204" pitchFamily="34" charset="0"/>
                <a:ea typeface="Calibri" panose="020F0502020204030204" pitchFamily="34" charset="0"/>
                <a:cs typeface="Times New Roman" panose="02020603050405020304" pitchFamily="18" charset="0"/>
              </a:rPr>
              <a:t>Each Action can interact with the data in an additive approach meaning actions that add new data to the dataflow can enrich follow on actions in the workflow</a:t>
            </a:r>
            <a:br>
              <a:rPr lang="en-US" sz="1200" dirty="0">
                <a:effectLst/>
                <a:latin typeface="Calibri" panose="020F0502020204030204" pitchFamily="34" charset="0"/>
                <a:ea typeface="Calibri" panose="020F0502020204030204" pitchFamily="34" charset="0"/>
                <a:cs typeface="Times New Roman" panose="02020603050405020304" pitchFamily="18" charset="0"/>
              </a:rPr>
            </a:br>
            <a:br>
              <a:rPr lang="en-US" sz="1200" dirty="0">
                <a:effectLst/>
                <a:latin typeface="Calibri" panose="020F0502020204030204" pitchFamily="34" charset="0"/>
                <a:ea typeface="Calibri" panose="020F0502020204030204" pitchFamily="34" charset="0"/>
                <a:cs typeface="Times New Roman" panose="02020603050405020304" pitchFamily="18" charset="0"/>
              </a:rPr>
            </a:br>
            <a:r>
              <a:rPr lang="en-US" sz="1200" dirty="0">
                <a:effectLst/>
                <a:latin typeface="Calibri" panose="020F0502020204030204" pitchFamily="34" charset="0"/>
                <a:ea typeface="Calibri" panose="020F0502020204030204" pitchFamily="34" charset="0"/>
                <a:cs typeface="Times New Roman" panose="02020603050405020304" pitchFamily="18" charset="0"/>
              </a:rPr>
              <a:t>Each action has configuration related to its specific behavior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E90EEE40-52B4-CA4C-9ED3-F79CB806389C}" type="slidenum">
              <a:rPr lang="en-US" smtClean="0"/>
              <a:pPr/>
              <a:t>14</a:t>
            </a:fld>
            <a:endParaRPr lang="en-US"/>
          </a:p>
        </p:txBody>
      </p:sp>
    </p:spTree>
    <p:extLst>
      <p:ext uri="{BB962C8B-B14F-4D97-AF65-F5344CB8AC3E}">
        <p14:creationId xmlns:p14="http://schemas.microsoft.com/office/powerpoint/2010/main" val="349396790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made a significant pivot in the beginning of 2022 to focus on capabilities but also usability. The prior focus required a deep knowledge of JSON Path which most customers were not adept enough to build meaningful workflows. While we knew we needed to continue to add additional capabilities, beta feedback clearly indicated we needed to pivot to a focus on Usability. </a:t>
            </a:r>
          </a:p>
          <a:p>
            <a:endParaRPr lang="en-US" dirty="0"/>
          </a:p>
          <a:p>
            <a:r>
              <a:rPr lang="en-US" dirty="0"/>
              <a:t>In Q2, we continued our usability improvements while focusing our efforts on the minimum viable capabilities for JML </a:t>
            </a:r>
            <a:r>
              <a:rPr lang="en-US" dirty="0" err="1"/>
              <a:t>worklflows</a:t>
            </a:r>
            <a:r>
              <a:rPr lang="en-US" dirty="0"/>
              <a:t> to meet our deadline for GA at the beginning of Q3. We closed the open beta and opted for a more personalized “Closed Beta” where we were in direct contact with participants to ensure the changes and focus for JML would be met in time for GA. </a:t>
            </a:r>
          </a:p>
          <a:p>
            <a:endParaRPr lang="en-US" dirty="0"/>
          </a:p>
          <a:p>
            <a:r>
              <a:rPr lang="en-US" dirty="0"/>
              <a:t>In Q3 we released workflows to GA with a primary focus on the JML workflows that saw actions such as notifications, certification campaign activities, and some access capabilities Q3 was a very production quarter that also focused on adding more capabilities like testing improvements, allowing for Trigger filtering with complex operators, adding support and building templates starting first with JML then following quickly with cross product templates such as Outlier detection. We also added support for all schema in the identity cube including custom schema. </a:t>
            </a:r>
          </a:p>
          <a:p>
            <a:endParaRPr lang="en-US" dirty="0"/>
          </a:p>
          <a:p>
            <a:r>
              <a:rPr lang="en-US" dirty="0"/>
              <a:t>Q4 was primarily focused on shoring up backend capabilities around performance and resiliency however we also completed work to shore up use cases that required looping capabilities, inline variable support, and new actions. </a:t>
            </a:r>
          </a:p>
        </p:txBody>
      </p:sp>
      <p:sp>
        <p:nvSpPr>
          <p:cNvPr id="4" name="Slide Number Placeholder 3"/>
          <p:cNvSpPr>
            <a:spLocks noGrp="1"/>
          </p:cNvSpPr>
          <p:nvPr>
            <p:ph type="sldNum" sz="quarter" idx="5"/>
          </p:nvPr>
        </p:nvSpPr>
        <p:spPr/>
        <p:txBody>
          <a:bodyPr/>
          <a:lstStyle/>
          <a:p>
            <a:fld id="{E90EEE40-52B4-CA4C-9ED3-F79CB806389C}" type="slidenum">
              <a:rPr lang="en-US" smtClean="0"/>
              <a:pPr/>
              <a:t>16</a:t>
            </a:fld>
            <a:endParaRPr lang="en-US"/>
          </a:p>
        </p:txBody>
      </p:sp>
    </p:spTree>
    <p:extLst>
      <p:ext uri="{BB962C8B-B14F-4D97-AF65-F5344CB8AC3E}">
        <p14:creationId xmlns:p14="http://schemas.microsoft.com/office/powerpoint/2010/main" val="140612253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Templates were added with the intent of giving customers a guide to follow for specific use problems. </a:t>
            </a:r>
          </a:p>
          <a:p>
            <a:endParaRPr lang="en-US" dirty="0"/>
          </a:p>
          <a:p>
            <a:r>
              <a:rPr lang="en-US" dirty="0"/>
              <a:t>Our first set of templates were focused on JML</a:t>
            </a:r>
          </a:p>
          <a:p>
            <a:br>
              <a:rPr lang="en-US" dirty="0"/>
            </a:br>
            <a:r>
              <a:rPr lang="en-US" dirty="0"/>
              <a:t>Follow on templates include 3 for Outlier detection integration as well as SaaS management</a:t>
            </a:r>
          </a:p>
        </p:txBody>
      </p:sp>
      <p:sp>
        <p:nvSpPr>
          <p:cNvPr id="4" name="Slide Number Placeholder 3"/>
          <p:cNvSpPr>
            <a:spLocks noGrp="1"/>
          </p:cNvSpPr>
          <p:nvPr>
            <p:ph type="sldNum" sz="quarter" idx="5"/>
          </p:nvPr>
        </p:nvSpPr>
        <p:spPr/>
        <p:txBody>
          <a:bodyPr/>
          <a:lstStyle/>
          <a:p>
            <a:fld id="{E90EEE40-52B4-CA4C-9ED3-F79CB806389C}" type="slidenum">
              <a:rPr lang="en-US" smtClean="0"/>
              <a:t>17</a:t>
            </a:fld>
            <a:endParaRPr lang="en-US"/>
          </a:p>
        </p:txBody>
      </p:sp>
    </p:spTree>
    <p:extLst>
      <p:ext uri="{BB962C8B-B14F-4D97-AF65-F5344CB8AC3E}">
        <p14:creationId xmlns:p14="http://schemas.microsoft.com/office/powerpoint/2010/main" val="403263190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Testing improvements included a guide to tell you where in the test the workflow is, improvements to manage the test input, improvements to the Workflow Input &amp; Output. </a:t>
            </a:r>
          </a:p>
        </p:txBody>
      </p:sp>
      <p:sp>
        <p:nvSpPr>
          <p:cNvPr id="4" name="Slide Number Placeholder 3"/>
          <p:cNvSpPr>
            <a:spLocks noGrp="1"/>
          </p:cNvSpPr>
          <p:nvPr>
            <p:ph type="sldNum" sz="quarter" idx="5"/>
          </p:nvPr>
        </p:nvSpPr>
        <p:spPr/>
        <p:txBody>
          <a:bodyPr/>
          <a:lstStyle/>
          <a:p>
            <a:fld id="{E90EEE40-52B4-CA4C-9ED3-F79CB806389C}" type="slidenum">
              <a:rPr lang="en-US" smtClean="0"/>
              <a:t>18</a:t>
            </a:fld>
            <a:endParaRPr lang="en-US"/>
          </a:p>
        </p:txBody>
      </p:sp>
    </p:spTree>
    <p:extLst>
      <p:ext uri="{BB962C8B-B14F-4D97-AF65-F5344CB8AC3E}">
        <p14:creationId xmlns:p14="http://schemas.microsoft.com/office/powerpoint/2010/main" val="349470531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Testing improvements included a guide to tell you where in the test the workflow is, improvements to manage the test input, improvements to the Workflow Input &amp; Output. </a:t>
            </a:r>
          </a:p>
        </p:txBody>
      </p:sp>
      <p:sp>
        <p:nvSpPr>
          <p:cNvPr id="4" name="Slide Number Placeholder 3"/>
          <p:cNvSpPr>
            <a:spLocks noGrp="1"/>
          </p:cNvSpPr>
          <p:nvPr>
            <p:ph type="sldNum" sz="quarter" idx="5"/>
          </p:nvPr>
        </p:nvSpPr>
        <p:spPr/>
        <p:txBody>
          <a:bodyPr/>
          <a:lstStyle/>
          <a:p>
            <a:fld id="{E90EEE40-52B4-CA4C-9ED3-F79CB806389C}" type="slidenum">
              <a:rPr lang="en-US" smtClean="0"/>
              <a:t>19</a:t>
            </a:fld>
            <a:endParaRPr lang="en-US"/>
          </a:p>
        </p:txBody>
      </p:sp>
    </p:spTree>
    <p:extLst>
      <p:ext uri="{BB962C8B-B14F-4D97-AF65-F5344CB8AC3E}">
        <p14:creationId xmlns:p14="http://schemas.microsoft.com/office/powerpoint/2010/main" val="219374428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added the ability to select all schema attributes from the identity cube (prior to this it was standard schema only) including custom schema attributes. If it exists, we can select it in the UI/UX</a:t>
            </a:r>
          </a:p>
        </p:txBody>
      </p:sp>
      <p:sp>
        <p:nvSpPr>
          <p:cNvPr id="4" name="Slide Number Placeholder 3"/>
          <p:cNvSpPr>
            <a:spLocks noGrp="1"/>
          </p:cNvSpPr>
          <p:nvPr>
            <p:ph type="sldNum" sz="quarter" idx="5"/>
          </p:nvPr>
        </p:nvSpPr>
        <p:spPr/>
        <p:txBody>
          <a:bodyPr/>
          <a:lstStyle/>
          <a:p>
            <a:fld id="{E90EEE40-52B4-CA4C-9ED3-F79CB806389C}" type="slidenum">
              <a:rPr lang="en-US" smtClean="0"/>
              <a:pPr/>
              <a:t>20</a:t>
            </a:fld>
            <a:endParaRPr lang="en-US"/>
          </a:p>
        </p:txBody>
      </p:sp>
    </p:spTree>
    <p:extLst>
      <p:ext uri="{BB962C8B-B14F-4D97-AF65-F5344CB8AC3E}">
        <p14:creationId xmlns:p14="http://schemas.microsoft.com/office/powerpoint/2010/main" val="85072035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Most fields in workflow steps and actions required you to enter a static value or choose a variable from a prior step to use as the complete value for the field. In fields that accept text values, you can choose to </a:t>
            </a:r>
            <a:r>
              <a:rPr lang="en-US" dirty="0" err="1"/>
              <a:t>inclue</a:t>
            </a:r>
            <a:r>
              <a:rPr lang="en-US" dirty="0"/>
              <a:t> a variable from the data in the workflow data flow in your static text value using Inline variables. </a:t>
            </a:r>
          </a:p>
          <a:p>
            <a:endParaRPr lang="en-US" dirty="0"/>
          </a:p>
          <a:p>
            <a:r>
              <a:rPr lang="en-US" dirty="0"/>
              <a:t>You can add inline variables to any field that uses a string input. </a:t>
            </a:r>
          </a:p>
          <a:p>
            <a:endParaRPr lang="en-US" dirty="0"/>
          </a:p>
          <a:p>
            <a:r>
              <a:rPr lang="en-US" dirty="0"/>
              <a:t>Examples: Use an inline variable to reference the users name in an email or the values returned from Get Access. You can also add an account name to the body of a HTTP request step. </a:t>
            </a:r>
          </a:p>
          <a:p>
            <a:endParaRPr lang="en-US" dirty="0"/>
          </a:p>
          <a:p>
            <a:endParaRPr lang="en-US" dirty="0"/>
          </a:p>
        </p:txBody>
      </p:sp>
      <p:sp>
        <p:nvSpPr>
          <p:cNvPr id="4" name="Slide Number Placeholder 3"/>
          <p:cNvSpPr>
            <a:spLocks noGrp="1"/>
          </p:cNvSpPr>
          <p:nvPr>
            <p:ph type="sldNum" sz="quarter" idx="5"/>
          </p:nvPr>
        </p:nvSpPr>
        <p:spPr/>
        <p:txBody>
          <a:bodyPr/>
          <a:lstStyle/>
          <a:p>
            <a:fld id="{E90EEE40-52B4-CA4C-9ED3-F79CB806389C}" type="slidenum">
              <a:rPr lang="en-US" smtClean="0"/>
              <a:t>22</a:t>
            </a:fld>
            <a:endParaRPr lang="en-US"/>
          </a:p>
        </p:txBody>
      </p:sp>
    </p:spTree>
    <p:extLst>
      <p:ext uri="{BB962C8B-B14F-4D97-AF65-F5344CB8AC3E}">
        <p14:creationId xmlns:p14="http://schemas.microsoft.com/office/powerpoint/2010/main" val="368966050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certain actions where there are numerous results like Get Access, Get Accounts, Get List of Identities, or even external actions like the data sent from an external source, customers needed the ability to apply logic and flow for each one of the items in the array or list. Looping solves this problem by allowing you to define data flows and actions based on the uniqueness of each item passed into the loop. </a:t>
            </a:r>
          </a:p>
          <a:p>
            <a:endParaRPr lang="en-US" dirty="0"/>
          </a:p>
        </p:txBody>
      </p:sp>
      <p:sp>
        <p:nvSpPr>
          <p:cNvPr id="4" name="Slide Number Placeholder 3"/>
          <p:cNvSpPr>
            <a:spLocks noGrp="1"/>
          </p:cNvSpPr>
          <p:nvPr>
            <p:ph type="sldNum" sz="quarter" idx="5"/>
          </p:nvPr>
        </p:nvSpPr>
        <p:spPr/>
        <p:txBody>
          <a:bodyPr/>
          <a:lstStyle/>
          <a:p>
            <a:fld id="{E90EEE40-52B4-CA4C-9ED3-F79CB806389C}" type="slidenum">
              <a:rPr lang="en-US" smtClean="0"/>
              <a:t>23</a:t>
            </a:fld>
            <a:endParaRPr lang="en-US"/>
          </a:p>
        </p:txBody>
      </p:sp>
    </p:spTree>
    <p:extLst>
      <p:ext uri="{BB962C8B-B14F-4D97-AF65-F5344CB8AC3E}">
        <p14:creationId xmlns:p14="http://schemas.microsoft.com/office/powerpoint/2010/main" val="254976249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90EEE40-52B4-CA4C-9ED3-F79CB806389C}" type="slidenum">
              <a:rPr lang="en-US" smtClean="0"/>
              <a:pPr/>
              <a:t>25</a:t>
            </a:fld>
            <a:endParaRPr lang="en-US"/>
          </a:p>
        </p:txBody>
      </p:sp>
    </p:spTree>
    <p:extLst>
      <p:ext uri="{BB962C8B-B14F-4D97-AF65-F5344CB8AC3E}">
        <p14:creationId xmlns:p14="http://schemas.microsoft.com/office/powerpoint/2010/main" val="26749537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effectLst/>
                <a:latin typeface="Calibri" panose="020F0502020204030204" pitchFamily="34" charset="0"/>
                <a:ea typeface="Calibri" panose="020F0502020204030204" pitchFamily="34" charset="0"/>
                <a:cs typeface="Times New Roman" panose="02020603050405020304" pitchFamily="18" charset="0"/>
              </a:rPr>
              <a:t>SaaS -Workflows:</a:t>
            </a:r>
            <a:br>
              <a:rPr lang="en-US" sz="1200" dirty="0">
                <a:effectLst/>
                <a:latin typeface="Calibri" panose="020F0502020204030204" pitchFamily="34" charset="0"/>
                <a:ea typeface="Calibri" panose="020F0502020204030204" pitchFamily="34" charset="0"/>
                <a:cs typeface="Times New Roman" panose="02020603050405020304" pitchFamily="18" charset="0"/>
              </a:rPr>
            </a:br>
            <a:r>
              <a:rPr lang="en-US" sz="1200" dirty="0">
                <a:effectLst/>
                <a:latin typeface="Calibri" panose="020F0502020204030204" pitchFamily="34" charset="0"/>
                <a:ea typeface="Calibri" panose="020F0502020204030204" pitchFamily="34" charset="0"/>
                <a:cs typeface="Times New Roman" panose="02020603050405020304" pitchFamily="18" charset="0"/>
              </a:rPr>
              <a:t>When we say workflows, what we are talking about is applying security and governance to automation. Workflows, at its core, is an orchestration process that is initiated by some triggering event or change, consists of actions and choices based on the uniqueness of the data or events within the flow. </a:t>
            </a:r>
            <a:r>
              <a:rPr lang="en-US" sz="1200" dirty="0" err="1">
                <a:effectLst/>
                <a:latin typeface="Calibri" panose="020F0502020204030204" pitchFamily="34" charset="0"/>
                <a:ea typeface="Calibri" panose="020F0502020204030204" pitchFamily="34" charset="0"/>
                <a:cs typeface="Times New Roman" panose="02020603050405020304" pitchFamily="18" charset="0"/>
              </a:rPr>
              <a:t>IdentityNow</a:t>
            </a:r>
            <a:r>
              <a:rPr lang="en-US" sz="1200" dirty="0">
                <a:effectLst/>
                <a:latin typeface="Calibri" panose="020F0502020204030204" pitchFamily="34" charset="0"/>
                <a:ea typeface="Calibri" panose="020F0502020204030204" pitchFamily="34" charset="0"/>
                <a:cs typeface="Times New Roman" panose="02020603050405020304" pitchFamily="18" charset="0"/>
              </a:rPr>
              <a:t> already has the capability to automate tasks such as lifecycle management and access provisioning. These tasks are typically focused on clearly definable inputs. Workflows exponentially increase your value add by enabling the automation of tasks that are not as clearly definable. Tasks that require additional inputs, logic, external integrations and more. Workflows are a lynchpin in building out your autonomous IAM solution which is the foundation of Zero Trust practices. </a:t>
            </a:r>
          </a:p>
          <a:p>
            <a:endParaRPr lang="en-US" dirty="0"/>
          </a:p>
        </p:txBody>
      </p:sp>
      <p:sp>
        <p:nvSpPr>
          <p:cNvPr id="4" name="Slide Number Placeholder 3"/>
          <p:cNvSpPr>
            <a:spLocks noGrp="1"/>
          </p:cNvSpPr>
          <p:nvPr>
            <p:ph type="sldNum" sz="quarter" idx="5"/>
          </p:nvPr>
        </p:nvSpPr>
        <p:spPr/>
        <p:txBody>
          <a:bodyPr/>
          <a:lstStyle/>
          <a:p>
            <a:fld id="{E90EEE40-52B4-CA4C-9ED3-F79CB806389C}" type="slidenum">
              <a:rPr lang="en-US" smtClean="0"/>
              <a:pPr/>
              <a:t>4</a:t>
            </a:fld>
            <a:endParaRPr lang="en-US"/>
          </a:p>
        </p:txBody>
      </p:sp>
    </p:spTree>
    <p:extLst>
      <p:ext uri="{BB962C8B-B14F-4D97-AF65-F5344CB8AC3E}">
        <p14:creationId xmlns:p14="http://schemas.microsoft.com/office/powerpoint/2010/main" val="371346349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Loop operator takes the input from the action immediately prior to the Loop operator. This loop input is specific to the last action, i.e. Get List of Identities above. In January we released a code option to specify additional context to pass into the loop. </a:t>
            </a:r>
          </a:p>
          <a:p>
            <a:endParaRPr lang="en-US" dirty="0"/>
          </a:p>
          <a:p>
            <a:r>
              <a:rPr lang="en-US" dirty="0"/>
              <a:t>End of Q1, we will have a UI component to edit the context. Currently the editing requires that you edit the JSON directly </a:t>
            </a:r>
          </a:p>
        </p:txBody>
      </p:sp>
      <p:sp>
        <p:nvSpPr>
          <p:cNvPr id="4" name="Slide Number Placeholder 3"/>
          <p:cNvSpPr>
            <a:spLocks noGrp="1"/>
          </p:cNvSpPr>
          <p:nvPr>
            <p:ph type="sldNum" sz="quarter" idx="5"/>
          </p:nvPr>
        </p:nvSpPr>
        <p:spPr/>
        <p:txBody>
          <a:bodyPr/>
          <a:lstStyle/>
          <a:p>
            <a:fld id="{E90EEE40-52B4-CA4C-9ED3-F79CB806389C}" type="slidenum">
              <a:rPr lang="en-US" smtClean="0"/>
              <a:t>26</a:t>
            </a:fld>
            <a:endParaRPr lang="en-US"/>
          </a:p>
        </p:txBody>
      </p:sp>
    </p:spTree>
    <p:extLst>
      <p:ext uri="{BB962C8B-B14F-4D97-AF65-F5344CB8AC3E}">
        <p14:creationId xmlns:p14="http://schemas.microsoft.com/office/powerpoint/2010/main" val="99105428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mentioned earlier, we utilize </a:t>
            </a:r>
            <a:r>
              <a:rPr lang="en-US" dirty="0" err="1"/>
              <a:t>temporal.io</a:t>
            </a:r>
            <a:r>
              <a:rPr lang="en-US" dirty="0"/>
              <a:t> as the resiliency and orchestration layer for </a:t>
            </a:r>
            <a:r>
              <a:rPr lang="en-US" dirty="0" err="1"/>
              <a:t>worklfows</a:t>
            </a:r>
            <a:r>
              <a:rPr lang="en-US" dirty="0"/>
              <a:t>. One piece of that is managing the execution logging. </a:t>
            </a:r>
            <a:r>
              <a:rPr lang="en-US" dirty="0" err="1"/>
              <a:t>Temporal.io</a:t>
            </a:r>
            <a:r>
              <a:rPr lang="en-US" dirty="0"/>
              <a:t> limits persistence of these execution logs to 48 hours which presents problems for customers that have need to review a workflow that failed past 48 hours. </a:t>
            </a:r>
            <a:br>
              <a:rPr lang="en-US" dirty="0"/>
            </a:br>
            <a:br>
              <a:rPr lang="en-US" dirty="0"/>
            </a:br>
            <a:r>
              <a:rPr lang="en-US" dirty="0"/>
              <a:t>We have created an enhancement to the execution logging where we can store and persist these logs for 90 days thus ensuring customers have time to review the logs of any workflow execution. This capability will be live by the end of February with a follow on UI/UX update that allows you to paginate and filter on the execution logs. </a:t>
            </a:r>
          </a:p>
        </p:txBody>
      </p:sp>
      <p:sp>
        <p:nvSpPr>
          <p:cNvPr id="4" name="Slide Number Placeholder 3"/>
          <p:cNvSpPr>
            <a:spLocks noGrp="1"/>
          </p:cNvSpPr>
          <p:nvPr>
            <p:ph type="sldNum" sz="quarter" idx="5"/>
          </p:nvPr>
        </p:nvSpPr>
        <p:spPr/>
        <p:txBody>
          <a:bodyPr/>
          <a:lstStyle/>
          <a:p>
            <a:fld id="{E90EEE40-52B4-CA4C-9ED3-F79CB806389C}" type="slidenum">
              <a:rPr lang="en-US" smtClean="0"/>
              <a:t>27</a:t>
            </a:fld>
            <a:endParaRPr lang="en-US"/>
          </a:p>
        </p:txBody>
      </p:sp>
    </p:spTree>
    <p:extLst>
      <p:ext uri="{BB962C8B-B14F-4D97-AF65-F5344CB8AC3E}">
        <p14:creationId xmlns:p14="http://schemas.microsoft.com/office/powerpoint/2010/main" val="173775470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Test Workflow is a means of ensuring the workflow logic and configurations work as expected. One downside to the Test Workflow is that it currently executes the actions. Actions like Manage Access and Manage Accounts could potentially cause unwanted outcomes if, by example, you are testing a workflow and accidentally remove all access or delete an account. Loops could potentially cause the Test Workflow to take longer than wanted. </a:t>
            </a:r>
          </a:p>
          <a:p>
            <a:endParaRPr lang="en-US" dirty="0"/>
          </a:p>
          <a:p>
            <a:r>
              <a:rPr lang="en-US" dirty="0"/>
              <a:t>In Q1, we will provide a means for users to select whether or not to execute the actions as part of a test. If the user decides to “Simulate” the action, they will have sample dummy data that can be edited/modified and pass into the rest of the workflow. </a:t>
            </a:r>
          </a:p>
          <a:p>
            <a:endParaRPr lang="en-US" dirty="0"/>
          </a:p>
          <a:p>
            <a:r>
              <a:rPr lang="en-US" dirty="0"/>
              <a:t>We took the choice to add simulation to all actions first with an initial focus on Manage Access, Manage Accounts, and Create Certification Campaign. Follow on actions will come in the future. In addition, we will eventually add the ability to skip the Loop in the test action. </a:t>
            </a:r>
          </a:p>
        </p:txBody>
      </p:sp>
      <p:sp>
        <p:nvSpPr>
          <p:cNvPr id="4" name="Slide Number Placeholder 3"/>
          <p:cNvSpPr>
            <a:spLocks noGrp="1"/>
          </p:cNvSpPr>
          <p:nvPr>
            <p:ph type="sldNum" sz="quarter" idx="5"/>
          </p:nvPr>
        </p:nvSpPr>
        <p:spPr/>
        <p:txBody>
          <a:bodyPr/>
          <a:lstStyle/>
          <a:p>
            <a:fld id="{E90EEE40-52B4-CA4C-9ED3-F79CB806389C}" type="slidenum">
              <a:rPr lang="en-US" smtClean="0"/>
              <a:t>28</a:t>
            </a:fld>
            <a:endParaRPr lang="en-US"/>
          </a:p>
        </p:txBody>
      </p:sp>
    </p:spTree>
    <p:extLst>
      <p:ext uri="{BB962C8B-B14F-4D97-AF65-F5344CB8AC3E}">
        <p14:creationId xmlns:p14="http://schemas.microsoft.com/office/powerpoint/2010/main" val="315141947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Building on the ability to define and reference data in variables, we are building the capability to define custom variables. The first target is string data followed quickly by date variables that can be used and referenced anywhere in the data flow. </a:t>
            </a:r>
          </a:p>
          <a:p>
            <a:endParaRPr lang="en-US" dirty="0"/>
          </a:p>
          <a:p>
            <a:r>
              <a:rPr lang="en-US" dirty="0"/>
              <a:t>Examples – String I want to build an email address out of existing values. Using Get Identity, I gather the users first name and last name. In the custom variable builder, I choose the data values and apply operators such as “First letter of FirstName”, Plus Static text of a dot, </a:t>
            </a:r>
            <a:r>
              <a:rPr lang="en-US" dirty="0" err="1"/>
              <a:t>Plust</a:t>
            </a:r>
            <a:r>
              <a:rPr lang="en-US" dirty="0"/>
              <a:t> “Full </a:t>
            </a:r>
            <a:r>
              <a:rPr lang="en-US" dirty="0" err="1"/>
              <a:t>lastName</a:t>
            </a:r>
            <a:r>
              <a:rPr lang="en-US" dirty="0"/>
              <a:t>” Plus static text such as @</a:t>
            </a:r>
            <a:r>
              <a:rPr lang="en-US" dirty="0" err="1"/>
              <a:t>domain.com</a:t>
            </a:r>
            <a:endParaRPr lang="en-US" dirty="0"/>
          </a:p>
          <a:p>
            <a:endParaRPr lang="en-US" dirty="0"/>
          </a:p>
          <a:p>
            <a:r>
              <a:rPr lang="en-US" dirty="0"/>
              <a:t>This value can then be used to “eventually” write back to a new attribute in IDN or used in other actions. </a:t>
            </a:r>
          </a:p>
          <a:p>
            <a:endParaRPr lang="en-US" dirty="0"/>
          </a:p>
          <a:p>
            <a:r>
              <a:rPr lang="en-US" dirty="0"/>
              <a:t>Date – I have a workflow that will create a certification campaign and notify the owner via slack, email or teams. In that notification, I want the user to know that they have X days to complete. While the Campaign deadline can be referenced, I want the reviewer to make sure they complete at least 1 week prior to the deadline. I create a custom variable to take the deadline date and subtract 1 week. The notification then references the new value and adds it to the message. </a:t>
            </a:r>
          </a:p>
        </p:txBody>
      </p:sp>
      <p:sp>
        <p:nvSpPr>
          <p:cNvPr id="4" name="Slide Number Placeholder 3"/>
          <p:cNvSpPr>
            <a:spLocks noGrp="1"/>
          </p:cNvSpPr>
          <p:nvPr>
            <p:ph type="sldNum" sz="quarter" idx="5"/>
          </p:nvPr>
        </p:nvSpPr>
        <p:spPr/>
        <p:txBody>
          <a:bodyPr/>
          <a:lstStyle/>
          <a:p>
            <a:fld id="{E90EEE40-52B4-CA4C-9ED3-F79CB806389C}" type="slidenum">
              <a:rPr lang="en-US" smtClean="0"/>
              <a:t>29</a:t>
            </a:fld>
            <a:endParaRPr lang="en-US"/>
          </a:p>
        </p:txBody>
      </p:sp>
    </p:spTree>
    <p:extLst>
      <p:ext uri="{BB962C8B-B14F-4D97-AF65-F5344CB8AC3E}">
        <p14:creationId xmlns:p14="http://schemas.microsoft.com/office/powerpoint/2010/main" val="73418511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Custom Forms are being developed for cross product capabilities including Access Requests, Workflows, other….The first consumer of custom forms will be workflows. </a:t>
            </a:r>
          </a:p>
          <a:p>
            <a:endParaRPr lang="en-US" dirty="0"/>
          </a:p>
          <a:p>
            <a:r>
              <a:rPr lang="en-US" dirty="0"/>
              <a:t>We plan to ingestion points Triggers &amp; Actions</a:t>
            </a:r>
          </a:p>
          <a:p>
            <a:endParaRPr lang="en-US" dirty="0"/>
          </a:p>
          <a:p>
            <a:r>
              <a:rPr lang="en-US" dirty="0"/>
              <a:t>By the end of Q1 workflows will have the ability to reference a form, send that form as part of a workflow action via notifications including deadlines and reminders, pause the workflow until the form is submitted or the deadline is reached, and reference the data submitted as part of the form for use in the data-flow of the workflow. </a:t>
            </a:r>
          </a:p>
          <a:p>
            <a:endParaRPr lang="en-US" dirty="0"/>
          </a:p>
          <a:p>
            <a:endParaRPr lang="en-US" dirty="0"/>
          </a:p>
        </p:txBody>
      </p:sp>
      <p:sp>
        <p:nvSpPr>
          <p:cNvPr id="4" name="Slide Number Placeholder 3"/>
          <p:cNvSpPr>
            <a:spLocks noGrp="1"/>
          </p:cNvSpPr>
          <p:nvPr>
            <p:ph type="sldNum" sz="quarter" idx="5"/>
          </p:nvPr>
        </p:nvSpPr>
        <p:spPr/>
        <p:txBody>
          <a:bodyPr/>
          <a:lstStyle/>
          <a:p>
            <a:fld id="{E90EEE40-52B4-CA4C-9ED3-F79CB806389C}" type="slidenum">
              <a:rPr lang="en-US" smtClean="0"/>
              <a:t>30</a:t>
            </a:fld>
            <a:endParaRPr lang="en-US"/>
          </a:p>
        </p:txBody>
      </p:sp>
    </p:spTree>
    <p:extLst>
      <p:ext uri="{BB962C8B-B14F-4D97-AF65-F5344CB8AC3E}">
        <p14:creationId xmlns:p14="http://schemas.microsoft.com/office/powerpoint/2010/main" val="152577432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Workflow versioning is intended to add value by ensuring you can track changes in workflows including the ability to revert to a know working version. </a:t>
            </a:r>
            <a:br>
              <a:rPr lang="en-US" dirty="0"/>
            </a:br>
            <a:br>
              <a:rPr lang="en-US" dirty="0"/>
            </a:br>
            <a:r>
              <a:rPr lang="en-US" dirty="0"/>
              <a:t>Currently, if you want to modify a workflow you need to disable that workflow (Potentially missing events) make your changes, and re-enable. One problem versioning solves is to enable customers to create a new version of a currently enabled workflow thus ensuring no events are missed. </a:t>
            </a:r>
          </a:p>
          <a:p>
            <a:endParaRPr lang="en-US" dirty="0"/>
          </a:p>
          <a:p>
            <a:endParaRPr lang="en-US" dirty="0"/>
          </a:p>
        </p:txBody>
      </p:sp>
      <p:sp>
        <p:nvSpPr>
          <p:cNvPr id="4" name="Slide Number Placeholder 3"/>
          <p:cNvSpPr>
            <a:spLocks noGrp="1"/>
          </p:cNvSpPr>
          <p:nvPr>
            <p:ph type="sldNum" sz="quarter" idx="5"/>
          </p:nvPr>
        </p:nvSpPr>
        <p:spPr/>
        <p:txBody>
          <a:bodyPr/>
          <a:lstStyle/>
          <a:p>
            <a:fld id="{E90EEE40-52B4-CA4C-9ED3-F79CB806389C}" type="slidenum">
              <a:rPr lang="en-US" smtClean="0"/>
              <a:t>31</a:t>
            </a:fld>
            <a:endParaRPr lang="en-US"/>
          </a:p>
        </p:txBody>
      </p:sp>
    </p:spTree>
    <p:extLst>
      <p:ext uri="{BB962C8B-B14F-4D97-AF65-F5344CB8AC3E}">
        <p14:creationId xmlns:p14="http://schemas.microsoft.com/office/powerpoint/2010/main" val="19386356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E90EEE40-52B4-CA4C-9ED3-F79CB806389C}" type="slidenum">
              <a:rPr lang="en-US" smtClean="0"/>
              <a:t>32</a:t>
            </a:fld>
            <a:endParaRPr lang="en-US"/>
          </a:p>
        </p:txBody>
      </p:sp>
    </p:spTree>
    <p:extLst>
      <p:ext uri="{BB962C8B-B14F-4D97-AF65-F5344CB8AC3E}">
        <p14:creationId xmlns:p14="http://schemas.microsoft.com/office/powerpoint/2010/main" val="80411495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dirty="0">
                <a:effectLst/>
                <a:latin typeface="Calibri" panose="020F0502020204030204" pitchFamily="34" charset="0"/>
                <a:ea typeface="Calibri" panose="020F0502020204030204" pitchFamily="34" charset="0"/>
                <a:cs typeface="Times New Roman" panose="02020603050405020304" pitchFamily="18" charset="0"/>
              </a:rPr>
              <a:t>The future of workflows and IAM is Autonomous IAM:</a:t>
            </a:r>
            <a:r>
              <a:rPr lang="en-US" sz="1800" dirty="0">
                <a:effectLst/>
                <a:latin typeface="Calibri" panose="020F0502020204030204" pitchFamily="34" charset="0"/>
                <a:ea typeface="Calibri" panose="020F0502020204030204" pitchFamily="34" charset="0"/>
                <a:cs typeface="Times New Roman" panose="02020603050405020304" pitchFamily="18" charset="0"/>
              </a:rPr>
              <a:t> Zero trust practice is built on a foundation of Identity and Access Management. Autonomous IAM is the means of automating manual tasks reducing the risk and cost of manual processes. SaaS Workflows coupled with Data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Intellligence</a:t>
            </a:r>
            <a:r>
              <a:rPr lang="en-US" sz="1800" dirty="0">
                <a:effectLst/>
                <a:latin typeface="Calibri" panose="020F0502020204030204" pitchFamily="34" charset="0"/>
                <a:ea typeface="Calibri" panose="020F0502020204030204" pitchFamily="34" charset="0"/>
                <a:cs typeface="Times New Roman" panose="02020603050405020304" pitchFamily="18" charset="0"/>
              </a:rPr>
              <a:t>, other suites products, SIEM/CIAM tools, and more means you can quickly move towards Autonomous IAM freeing your IT staff to focus on higher risk challenges or high impact projects.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The future is wide open, any repeatable manual task can and should be automated to reduce risk and ensure compliance. </a:t>
            </a:r>
          </a:p>
          <a:p>
            <a:endParaRPr lang="en-US" dirty="0"/>
          </a:p>
        </p:txBody>
      </p:sp>
      <p:sp>
        <p:nvSpPr>
          <p:cNvPr id="4" name="Slide Number Placeholder 3"/>
          <p:cNvSpPr>
            <a:spLocks noGrp="1"/>
          </p:cNvSpPr>
          <p:nvPr>
            <p:ph type="sldNum" sz="quarter" idx="5"/>
          </p:nvPr>
        </p:nvSpPr>
        <p:spPr/>
        <p:txBody>
          <a:bodyPr/>
          <a:lstStyle/>
          <a:p>
            <a:fld id="{E90EEE40-52B4-CA4C-9ED3-F79CB806389C}" type="slidenum">
              <a:rPr lang="en-US" smtClean="0"/>
              <a:pPr/>
              <a:t>33</a:t>
            </a:fld>
            <a:endParaRPr lang="en-US"/>
          </a:p>
        </p:txBody>
      </p:sp>
    </p:spTree>
    <p:extLst>
      <p:ext uri="{BB962C8B-B14F-4D97-AF65-F5344CB8AC3E}">
        <p14:creationId xmlns:p14="http://schemas.microsoft.com/office/powerpoint/2010/main" val="367153586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90EEE40-52B4-CA4C-9ED3-F79CB806389C}" type="slidenum">
              <a:rPr lang="en-US" smtClean="0"/>
              <a:pPr/>
              <a:t>34</a:t>
            </a:fld>
            <a:endParaRPr lang="en-US"/>
          </a:p>
        </p:txBody>
      </p:sp>
    </p:spTree>
    <p:extLst>
      <p:ext uri="{BB962C8B-B14F-4D97-AF65-F5344CB8AC3E}">
        <p14:creationId xmlns:p14="http://schemas.microsoft.com/office/powerpoint/2010/main" val="6933616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effectLst/>
                <a:latin typeface="Calibri" panose="020F0502020204030204" pitchFamily="34" charset="0"/>
                <a:ea typeface="Calibri" panose="020F0502020204030204" pitchFamily="34" charset="0"/>
                <a:cs typeface="Times New Roman" panose="02020603050405020304" pitchFamily="18" charset="0"/>
              </a:rPr>
              <a:t>Manual tasks can be extremely costly. In 2020, One of the major analyst firms investigated the average ROI for automating manual tasks specific to Identity and access management. This analysis was done by surveying a variety IAM customers across different industry verticals and assessing value based on the time and cost of IT admins. Their analysis found that, conservatively, automation of manual tasks produced quantified </a:t>
            </a:r>
            <a:r>
              <a:rPr lang="en-US" sz="1200" dirty="0" err="1">
                <a:effectLst/>
                <a:latin typeface="Calibri" panose="020F0502020204030204" pitchFamily="34" charset="0"/>
                <a:ea typeface="Calibri" panose="020F0502020204030204" pitchFamily="34" charset="0"/>
                <a:cs typeface="Times New Roman" panose="02020603050405020304" pitchFamily="18" charset="0"/>
              </a:rPr>
              <a:t>benfits</a:t>
            </a:r>
            <a:r>
              <a:rPr lang="en-US" sz="1200" dirty="0">
                <a:effectLst/>
                <a:latin typeface="Calibri" panose="020F0502020204030204" pitchFamily="34" charset="0"/>
                <a:ea typeface="Calibri" panose="020F0502020204030204" pitchFamily="34" charset="0"/>
                <a:cs typeface="Times New Roman" panose="02020603050405020304" pitchFamily="18" charset="0"/>
              </a:rPr>
              <a:t> with risk-adjusted present value of $10Million in the first 3 years alone. This included such benefits as moving to event/change based micro certifications, access tasks, and license cost reductions, just to name a few. An unstated cost was the benefit derived from refocusing  IT teams on high priority projects that had been delayed due to time and resourcing diverted to manual tasks. </a:t>
            </a:r>
          </a:p>
          <a:p>
            <a:endParaRPr lang="en-US" sz="1200" dirty="0">
              <a:effectLst/>
              <a:latin typeface="Calibri" panose="020F0502020204030204" pitchFamily="34" charset="0"/>
              <a:cs typeface="Times New Roman" panose="02020603050405020304" pitchFamily="18" charset="0"/>
            </a:endParaRPr>
          </a:p>
          <a:p>
            <a:r>
              <a:rPr lang="en-US" sz="1200" dirty="0">
                <a:effectLst/>
                <a:latin typeface="Calibri" panose="020F0502020204030204" pitchFamily="34" charset="0"/>
                <a:ea typeface="Calibri" panose="020F0502020204030204" pitchFamily="34" charset="0"/>
                <a:cs typeface="Times New Roman" panose="02020603050405020304" pitchFamily="18" charset="0"/>
              </a:rPr>
              <a:t>From a risk perspective, removing the human factor inherently reduces risk. Performing the same tasks repeatedly can lead to complacency. Overburdened IT departments tend to make riskier decisions in favor of productivity. Automating such tasks ensures your teams can focus on the high-risk IAM needs, eliminate “Rubber Stamping” through micro-certifications, and detect and automate the removal of outlier access risk. </a:t>
            </a:r>
            <a:br>
              <a:rPr lang="en-US" sz="1200" dirty="0">
                <a:effectLst/>
                <a:latin typeface="Calibri" panose="020F0502020204030204" pitchFamily="34" charset="0"/>
                <a:ea typeface="Calibri" panose="020F0502020204030204" pitchFamily="34" charset="0"/>
                <a:cs typeface="Times New Roman" panose="02020603050405020304" pitchFamily="18" charset="0"/>
              </a:rPr>
            </a:br>
            <a:br>
              <a:rPr lang="en-US" sz="1200" dirty="0">
                <a:effectLst/>
                <a:latin typeface="Calibri" panose="020F0502020204030204" pitchFamily="34" charset="0"/>
                <a:ea typeface="Calibri" panose="020F0502020204030204" pitchFamily="34" charset="0"/>
                <a:cs typeface="Times New Roman" panose="02020603050405020304" pitchFamily="18" charset="0"/>
              </a:rPr>
            </a:br>
            <a:r>
              <a:rPr lang="en-US" sz="1200" dirty="0">
                <a:effectLst/>
                <a:latin typeface="Calibri" panose="020F0502020204030204" pitchFamily="34" charset="0"/>
                <a:ea typeface="Calibri" panose="020F0502020204030204" pitchFamily="34" charset="0"/>
                <a:cs typeface="Times New Roman" panose="02020603050405020304" pitchFamily="18" charset="0"/>
              </a:rPr>
              <a:t>All of this leads to reduced friction in your organization by ensuring identities have Just Enough and Just in time access with focus on “Least Privilege”. Managers should be focused on your organizations productivity and goals, not on ensuring their direct reports have the right access. </a:t>
            </a:r>
            <a:br>
              <a:rPr lang="en-US" sz="1200" dirty="0">
                <a:effectLst/>
                <a:latin typeface="Calibri" panose="020F0502020204030204" pitchFamily="34" charset="0"/>
                <a:ea typeface="Calibri" panose="020F0502020204030204" pitchFamily="34" charset="0"/>
                <a:cs typeface="Times New Roman" panose="02020603050405020304" pitchFamily="18" charset="0"/>
              </a:rPr>
            </a:br>
            <a:br>
              <a:rPr lang="en-US" sz="1200" dirty="0">
                <a:effectLst/>
                <a:latin typeface="Calibri" panose="020F0502020204030204" pitchFamily="34" charset="0"/>
                <a:ea typeface="Calibri" panose="020F0502020204030204" pitchFamily="34" charset="0"/>
                <a:cs typeface="Times New Roman" panose="02020603050405020304" pitchFamily="18" charset="0"/>
              </a:rPr>
            </a:br>
            <a:r>
              <a:rPr lang="en-US" sz="1200" dirty="0">
                <a:effectLst/>
                <a:latin typeface="Calibri" panose="020F0502020204030204" pitchFamily="34" charset="0"/>
                <a:ea typeface="Calibri" panose="020F0502020204030204" pitchFamily="34" charset="0"/>
                <a:cs typeface="Times New Roman" panose="02020603050405020304" pitchFamily="18" charset="0"/>
              </a:rPr>
              <a:t>Certifications can be extremely time consuming. Focusing your teams on reviewing changes to access helps to reduce that workload. And finally, adding the ability to interoperate with non-managed applications, ITSM tools, and messaging services help ensure your focus is on your business not managing identities. </a:t>
            </a:r>
            <a:endParaRPr lang="en-US" dirty="0"/>
          </a:p>
        </p:txBody>
      </p:sp>
      <p:sp>
        <p:nvSpPr>
          <p:cNvPr id="4" name="Slide Number Placeholder 3"/>
          <p:cNvSpPr>
            <a:spLocks noGrp="1"/>
          </p:cNvSpPr>
          <p:nvPr>
            <p:ph type="sldNum" sz="quarter" idx="5"/>
          </p:nvPr>
        </p:nvSpPr>
        <p:spPr/>
        <p:txBody>
          <a:bodyPr/>
          <a:lstStyle/>
          <a:p>
            <a:fld id="{E90EEE40-52B4-CA4C-9ED3-F79CB806389C}" type="slidenum">
              <a:rPr lang="en-US" smtClean="0"/>
              <a:pPr/>
              <a:t>5</a:t>
            </a:fld>
            <a:endParaRPr lang="en-US"/>
          </a:p>
        </p:txBody>
      </p:sp>
    </p:spTree>
    <p:extLst>
      <p:ext uri="{BB962C8B-B14F-4D97-AF65-F5344CB8AC3E}">
        <p14:creationId xmlns:p14="http://schemas.microsoft.com/office/powerpoint/2010/main" val="20148006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Workflow Service Group which consists of</a:t>
            </a:r>
          </a:p>
          <a:p>
            <a:endParaRPr lang="en-US" dirty="0"/>
          </a:p>
          <a:p>
            <a:r>
              <a:rPr lang="en-US" b="1" dirty="0"/>
              <a:t>Workflow Config </a:t>
            </a:r>
            <a:r>
              <a:rPr lang="en-US" dirty="0"/>
              <a:t>– The Workflow config service provides the CRUD operations for workflow definitions. Its primary purpose is to manage definitions for each tenant and support the validation logic that verifies workflow definitions syntactically and semantically. The workflow config service manages the subscriptions and filtering on triggers which provide the initial input to a workflow. The service is also responsible for managing the workflow definition lifecycle for things like version control and enabling or disabling a workflow</a:t>
            </a:r>
          </a:p>
          <a:p>
            <a:endParaRPr lang="en-US" dirty="0"/>
          </a:p>
          <a:p>
            <a:r>
              <a:rPr lang="en-US" b="1" dirty="0"/>
              <a:t>Workflow Engine </a:t>
            </a:r>
            <a:r>
              <a:rPr lang="en-US" dirty="0"/>
              <a:t>– The workflow engine is responsible for the execution of workflow definitions. The engine contains the interpreter that walks the workflow and executes the instructions provided. This service is mostly a headless cluster that handles events from our </a:t>
            </a:r>
            <a:r>
              <a:rPr lang="en-US" dirty="0" err="1"/>
              <a:t>kafka</a:t>
            </a:r>
            <a:r>
              <a:rPr lang="en-US" dirty="0"/>
              <a:t> topics but it also supports a couple of endpoints where you can retrieve execution history and metrics for prior executions.</a:t>
            </a:r>
          </a:p>
          <a:p>
            <a:endParaRPr lang="en-US" dirty="0"/>
          </a:p>
          <a:p>
            <a:r>
              <a:rPr lang="en-US" b="1" dirty="0" err="1"/>
              <a:t>Temporal.io</a:t>
            </a:r>
            <a:r>
              <a:rPr lang="en-US" b="1" dirty="0"/>
              <a:t> </a:t>
            </a:r>
            <a:r>
              <a:rPr lang="en-US" dirty="0"/>
              <a:t>is the resiliency layer for the microservice orchestration. </a:t>
            </a:r>
          </a:p>
        </p:txBody>
      </p:sp>
      <p:sp>
        <p:nvSpPr>
          <p:cNvPr id="4" name="Slide Number Placeholder 3"/>
          <p:cNvSpPr>
            <a:spLocks noGrp="1"/>
          </p:cNvSpPr>
          <p:nvPr>
            <p:ph type="sldNum" sz="quarter" idx="5"/>
          </p:nvPr>
        </p:nvSpPr>
        <p:spPr/>
        <p:txBody>
          <a:bodyPr/>
          <a:lstStyle/>
          <a:p>
            <a:fld id="{E90EEE40-52B4-CA4C-9ED3-F79CB806389C}" type="slidenum">
              <a:rPr lang="en-US" smtClean="0"/>
              <a:pPr/>
              <a:t>7</a:t>
            </a:fld>
            <a:endParaRPr lang="en-US"/>
          </a:p>
        </p:txBody>
      </p:sp>
    </p:spTree>
    <p:extLst>
      <p:ext uri="{BB962C8B-B14F-4D97-AF65-F5344CB8AC3E}">
        <p14:creationId xmlns:p14="http://schemas.microsoft.com/office/powerpoint/2010/main" val="24270077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use this chart, right click and edit </a:t>
            </a:r>
            <a:r>
              <a:rPr lang="en-US" dirty="0" err="1"/>
              <a:t>th</a:t>
            </a:r>
            <a:endParaRPr lang="en-US" dirty="0"/>
          </a:p>
        </p:txBody>
      </p:sp>
      <p:sp>
        <p:nvSpPr>
          <p:cNvPr id="4" name="Slide Number Placeholder 3"/>
          <p:cNvSpPr>
            <a:spLocks noGrp="1"/>
          </p:cNvSpPr>
          <p:nvPr>
            <p:ph type="sldNum" sz="quarter" idx="5"/>
          </p:nvPr>
        </p:nvSpPr>
        <p:spPr/>
        <p:txBody>
          <a:bodyPr/>
          <a:lstStyle/>
          <a:p>
            <a:fld id="{E90EEE40-52B4-CA4C-9ED3-F79CB806389C}" type="slidenum">
              <a:rPr lang="en-US" smtClean="0"/>
              <a:pPr/>
              <a:t>8</a:t>
            </a:fld>
            <a:endParaRPr lang="en-US"/>
          </a:p>
        </p:txBody>
      </p:sp>
    </p:spTree>
    <p:extLst>
      <p:ext uri="{BB962C8B-B14F-4D97-AF65-F5344CB8AC3E}">
        <p14:creationId xmlns:p14="http://schemas.microsoft.com/office/powerpoint/2010/main" val="27786871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be succinct Event triggers are the result of any activity performed in a service.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Workflows primarily use Fire &amp; Forget Triggers due to the inability, pre-forms, to interact and provide a response to the service.</a:t>
            </a:r>
          </a:p>
          <a:p>
            <a:endParaRPr lang="en-US" dirty="0"/>
          </a:p>
          <a:p>
            <a:endParaRPr lang="en-US" dirty="0"/>
          </a:p>
          <a:p>
            <a:r>
              <a:rPr lang="en-US" b="1" dirty="0"/>
              <a:t>Examples of Fire &amp; Forget</a:t>
            </a:r>
            <a:br>
              <a:rPr lang="en-US" dirty="0"/>
            </a:br>
            <a:r>
              <a:rPr lang="en-US" dirty="0"/>
              <a:t>Identity Created</a:t>
            </a:r>
            <a:br>
              <a:rPr lang="en-US" dirty="0"/>
            </a:br>
            <a:r>
              <a:rPr lang="en-US" dirty="0"/>
              <a:t>Identity Deleted</a:t>
            </a:r>
            <a:br>
              <a:rPr lang="en-US" dirty="0"/>
            </a:br>
            <a:r>
              <a:rPr lang="en-US" dirty="0"/>
              <a:t>Provisioning Completed</a:t>
            </a:r>
          </a:p>
          <a:p>
            <a:r>
              <a:rPr lang="en-US" dirty="0"/>
              <a:t>Aggregation Completed</a:t>
            </a:r>
          </a:p>
          <a:p>
            <a:r>
              <a:rPr lang="en-US" dirty="0"/>
              <a:t>Campaign activated </a:t>
            </a:r>
          </a:p>
          <a:p>
            <a:endParaRPr lang="en-US" dirty="0"/>
          </a:p>
          <a:p>
            <a:endParaRPr lang="en-US" dirty="0"/>
          </a:p>
          <a:p>
            <a:r>
              <a:rPr lang="en-US" b="1" dirty="0"/>
              <a:t>Examples of Request Response</a:t>
            </a:r>
          </a:p>
          <a:p>
            <a:r>
              <a:rPr lang="en-US" dirty="0"/>
              <a:t>Access Request Dynamic Approval</a:t>
            </a:r>
          </a:p>
          <a:p>
            <a:r>
              <a:rPr lang="en-US" dirty="0"/>
              <a:t>Access Request </a:t>
            </a:r>
            <a:r>
              <a:rPr lang="en-US" dirty="0" err="1"/>
              <a:t>PrApproval</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E90EEE40-52B4-CA4C-9ED3-F79CB806389C}" type="slidenum">
              <a:rPr lang="en-US" smtClean="0"/>
              <a:pPr/>
              <a:t>9</a:t>
            </a:fld>
            <a:endParaRPr lang="en-US"/>
          </a:p>
        </p:txBody>
      </p:sp>
    </p:spTree>
    <p:extLst>
      <p:ext uri="{BB962C8B-B14F-4D97-AF65-F5344CB8AC3E}">
        <p14:creationId xmlns:p14="http://schemas.microsoft.com/office/powerpoint/2010/main" val="398168787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effectLst/>
                <a:latin typeface="Calibri" panose="020F0502020204030204" pitchFamily="34" charset="0"/>
                <a:ea typeface="Calibri" panose="020F0502020204030204" pitchFamily="34" charset="0"/>
                <a:cs typeface="Times New Roman" panose="02020603050405020304" pitchFamily="18" charset="0"/>
              </a:rPr>
              <a:t>Operators </a:t>
            </a:r>
            <a:r>
              <a:rPr lang="en-US" sz="1200" dirty="0">
                <a:effectLst/>
                <a:latin typeface="Calibri" panose="020F0502020204030204" pitchFamily="34" charset="0"/>
                <a:ea typeface="Calibri" panose="020F0502020204030204" pitchFamily="34" charset="0"/>
                <a:cs typeface="Times New Roman" panose="02020603050405020304" pitchFamily="18" charset="0"/>
              </a:rPr>
              <a:t>are basically choice steps that enable you to control the flow and branching of a workflow as the flow-data changes. Operators provide flexibility in comparing data that is in the data flow and making choices based on that data.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Calibri" panose="020F0502020204030204" pitchFamily="34" charset="0"/>
                <a:ea typeface="Calibri" panose="020F0502020204030204" pitchFamily="34" charset="0"/>
                <a:cs typeface="Times New Roman" panose="02020603050405020304" pitchFamily="18" charset="0"/>
              </a:rPr>
              <a:t>Every Workflow must have at least one operator, such as the "End Step" which terminates the workflow</a:t>
            </a:r>
          </a:p>
        </p:txBody>
      </p:sp>
      <p:sp>
        <p:nvSpPr>
          <p:cNvPr id="4" name="Slide Number Placeholder 3"/>
          <p:cNvSpPr>
            <a:spLocks noGrp="1"/>
          </p:cNvSpPr>
          <p:nvPr>
            <p:ph type="sldNum" sz="quarter" idx="5"/>
          </p:nvPr>
        </p:nvSpPr>
        <p:spPr/>
        <p:txBody>
          <a:bodyPr/>
          <a:lstStyle/>
          <a:p>
            <a:fld id="{E90EEE40-52B4-CA4C-9ED3-F79CB806389C}" type="slidenum">
              <a:rPr lang="en-US" smtClean="0"/>
              <a:pPr/>
              <a:t>10</a:t>
            </a:fld>
            <a:endParaRPr lang="en-US"/>
          </a:p>
        </p:txBody>
      </p:sp>
    </p:spTree>
    <p:extLst>
      <p:ext uri="{BB962C8B-B14F-4D97-AF65-F5344CB8AC3E}">
        <p14:creationId xmlns:p14="http://schemas.microsoft.com/office/powerpoint/2010/main" val="39813135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 </a:t>
            </a:r>
          </a:p>
        </p:txBody>
      </p:sp>
      <p:sp>
        <p:nvSpPr>
          <p:cNvPr id="4" name="Slide Number Placeholder 3"/>
          <p:cNvSpPr>
            <a:spLocks noGrp="1"/>
          </p:cNvSpPr>
          <p:nvPr>
            <p:ph type="sldNum" sz="quarter" idx="5"/>
          </p:nvPr>
        </p:nvSpPr>
        <p:spPr/>
        <p:txBody>
          <a:bodyPr/>
          <a:lstStyle/>
          <a:p>
            <a:fld id="{E90EEE40-52B4-CA4C-9ED3-F79CB806389C}" type="slidenum">
              <a:rPr lang="en-US" smtClean="0"/>
              <a:pPr/>
              <a:t>11</a:t>
            </a:fld>
            <a:endParaRPr lang="en-US"/>
          </a:p>
        </p:txBody>
      </p:sp>
    </p:spTree>
    <p:extLst>
      <p:ext uri="{BB962C8B-B14F-4D97-AF65-F5344CB8AC3E}">
        <p14:creationId xmlns:p14="http://schemas.microsoft.com/office/powerpoint/2010/main" val="37518200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90EEE40-52B4-CA4C-9ED3-F79CB806389C}" type="slidenum">
              <a:rPr lang="en-US" smtClean="0"/>
              <a:pPr/>
              <a:t>12</a:t>
            </a:fld>
            <a:endParaRPr lang="en-US"/>
          </a:p>
        </p:txBody>
      </p:sp>
    </p:spTree>
    <p:extLst>
      <p:ext uri="{BB962C8B-B14F-4D97-AF65-F5344CB8AC3E}">
        <p14:creationId xmlns:p14="http://schemas.microsoft.com/office/powerpoint/2010/main" val="367971685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 Developer Days">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3457D7FF-BC93-6043-BCA7-E61AE511315B}"/>
              </a:ext>
            </a:extLst>
          </p:cNvPr>
          <p:cNvSpPr>
            <a:spLocks noGrp="1"/>
          </p:cNvSpPr>
          <p:nvPr>
            <p:ph type="ctrTitle" hasCustomPrompt="1"/>
          </p:nvPr>
        </p:nvSpPr>
        <p:spPr>
          <a:xfrm>
            <a:off x="3854370" y="2455502"/>
            <a:ext cx="7691636" cy="1960559"/>
          </a:xfrm>
        </p:spPr>
        <p:txBody>
          <a:bodyPr anchor="b">
            <a:normAutofit/>
          </a:bodyPr>
          <a:lstStyle>
            <a:lvl1pPr algn="l">
              <a:defRPr sz="6000"/>
            </a:lvl1pPr>
          </a:lstStyle>
          <a:p>
            <a:r>
              <a:rPr lang="en-US" dirty="0"/>
              <a:t>Click to edit master title style</a:t>
            </a:r>
          </a:p>
        </p:txBody>
      </p:sp>
      <p:sp>
        <p:nvSpPr>
          <p:cNvPr id="5" name="Text Placeholder 11">
            <a:extLst>
              <a:ext uri="{FF2B5EF4-FFF2-40B4-BE49-F238E27FC236}">
                <a16:creationId xmlns:a16="http://schemas.microsoft.com/office/drawing/2014/main" id="{85E8DEEE-81AE-BFAB-2D33-82685E11EC44}"/>
              </a:ext>
            </a:extLst>
          </p:cNvPr>
          <p:cNvSpPr>
            <a:spLocks noGrp="1"/>
          </p:cNvSpPr>
          <p:nvPr>
            <p:ph type="body" sz="quarter" idx="11" hasCustomPrompt="1"/>
          </p:nvPr>
        </p:nvSpPr>
        <p:spPr>
          <a:xfrm>
            <a:off x="3867494" y="5142631"/>
            <a:ext cx="7692042" cy="1198916"/>
          </a:xfrm>
        </p:spPr>
        <p:txBody>
          <a:bodyPr>
            <a:normAutofit/>
          </a:bodyPr>
          <a:lstStyle>
            <a:lvl1pPr marL="0" indent="0">
              <a:buNone/>
              <a:defRPr sz="1600">
                <a:solidFill>
                  <a:schemeClr val="tx2"/>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speaker: Name;</a:t>
            </a:r>
            <a:br>
              <a:rPr lang="en-US" dirty="0"/>
            </a:br>
            <a:r>
              <a:rPr lang="en-US" dirty="0"/>
              <a:t>title: Name;</a:t>
            </a:r>
            <a:br>
              <a:rPr lang="en-US" dirty="0"/>
            </a:br>
            <a:r>
              <a:rPr lang="en-US" dirty="0"/>
              <a:t>company: Name;</a:t>
            </a:r>
          </a:p>
        </p:txBody>
      </p:sp>
      <p:pic>
        <p:nvPicPr>
          <p:cNvPr id="10" name="Picture 9" descr="Logo&#10;&#10;Description automatically generated">
            <a:extLst>
              <a:ext uri="{FF2B5EF4-FFF2-40B4-BE49-F238E27FC236}">
                <a16:creationId xmlns:a16="http://schemas.microsoft.com/office/drawing/2014/main" id="{050491DA-02FA-B5CF-32A2-2BD46A76FC5C}"/>
              </a:ext>
            </a:extLst>
          </p:cNvPr>
          <p:cNvPicPr>
            <a:picLocks noChangeAspect="1"/>
          </p:cNvPicPr>
          <p:nvPr userDrawn="1"/>
        </p:nvPicPr>
        <p:blipFill>
          <a:blip r:embed="rId2"/>
          <a:stretch>
            <a:fillRect/>
          </a:stretch>
        </p:blipFill>
        <p:spPr>
          <a:xfrm>
            <a:off x="0" y="0"/>
            <a:ext cx="3483025" cy="6858000"/>
          </a:xfrm>
          <a:prstGeom prst="rect">
            <a:avLst/>
          </a:prstGeom>
        </p:spPr>
      </p:pic>
      <p:pic>
        <p:nvPicPr>
          <p:cNvPr id="11" name="Picture 10" descr="A picture containing graphical user interface&#10;&#10;Description automatically generated">
            <a:extLst>
              <a:ext uri="{FF2B5EF4-FFF2-40B4-BE49-F238E27FC236}">
                <a16:creationId xmlns:a16="http://schemas.microsoft.com/office/drawing/2014/main" id="{AB467448-CC20-E4FC-DD87-27628C816A08}"/>
              </a:ext>
            </a:extLst>
          </p:cNvPr>
          <p:cNvPicPr>
            <a:picLocks noChangeAspect="1"/>
          </p:cNvPicPr>
          <p:nvPr userDrawn="1"/>
        </p:nvPicPr>
        <p:blipFill>
          <a:blip r:embed="rId3"/>
          <a:stretch>
            <a:fillRect/>
          </a:stretch>
        </p:blipFill>
        <p:spPr>
          <a:xfrm>
            <a:off x="3847055" y="331086"/>
            <a:ext cx="3315745" cy="1484480"/>
          </a:xfrm>
          <a:prstGeom prst="rect">
            <a:avLst/>
          </a:prstGeom>
        </p:spPr>
      </p:pic>
      <p:sp>
        <p:nvSpPr>
          <p:cNvPr id="13" name="TextBox 12">
            <a:extLst>
              <a:ext uri="{FF2B5EF4-FFF2-40B4-BE49-F238E27FC236}">
                <a16:creationId xmlns:a16="http://schemas.microsoft.com/office/drawing/2014/main" id="{32D271C3-CF48-68C9-45E5-9AB4AC6CB3E7}"/>
              </a:ext>
            </a:extLst>
          </p:cNvPr>
          <p:cNvSpPr txBox="1"/>
          <p:nvPr userDrawn="1"/>
        </p:nvSpPr>
        <p:spPr>
          <a:xfrm>
            <a:off x="8432800" y="-292100"/>
            <a:ext cx="184731" cy="369332"/>
          </a:xfrm>
          <a:prstGeom prst="rect">
            <a:avLst/>
          </a:prstGeom>
          <a:noFill/>
        </p:spPr>
        <p:txBody>
          <a:bodyPr wrap="none" rtlCol="0">
            <a:spAutoFit/>
          </a:bodyPr>
          <a:lstStyle/>
          <a:p>
            <a:pPr algn="l"/>
            <a:endParaRPr lang="en-US" dirty="0">
              <a:solidFill>
                <a:schemeClr val="accent6"/>
              </a:solidFill>
            </a:endParaRPr>
          </a:p>
        </p:txBody>
      </p:sp>
      <p:sp>
        <p:nvSpPr>
          <p:cNvPr id="2" name="Text Placeholder 11">
            <a:extLst>
              <a:ext uri="{FF2B5EF4-FFF2-40B4-BE49-F238E27FC236}">
                <a16:creationId xmlns:a16="http://schemas.microsoft.com/office/drawing/2014/main" id="{70AE2D81-AC4F-183C-9F40-1DE2F0923A1A}"/>
              </a:ext>
            </a:extLst>
          </p:cNvPr>
          <p:cNvSpPr txBox="1">
            <a:spLocks/>
          </p:cNvSpPr>
          <p:nvPr userDrawn="1"/>
        </p:nvSpPr>
        <p:spPr>
          <a:xfrm>
            <a:off x="3867494" y="4258102"/>
            <a:ext cx="7692042" cy="464369"/>
          </a:xfrm>
          <a:prstGeom prst="rect">
            <a:avLst/>
          </a:prstGeom>
        </p:spPr>
        <p:txBody>
          <a:bodyPr vert="horz" lIns="91440" tIns="45720" rIns="91440" bIns="45720" rtlCol="0">
            <a:normAutofit/>
          </a:bodyPr>
          <a:lstStyle>
            <a:lvl1pPr marL="0" indent="0" algn="l" defTabSz="914400" rtl="0" eaLnBrk="1" latinLnBrk="0" hangingPunct="1">
              <a:lnSpc>
                <a:spcPct val="100000"/>
              </a:lnSpc>
              <a:spcBef>
                <a:spcPts val="1000"/>
              </a:spcBef>
              <a:spcAft>
                <a:spcPts val="300"/>
              </a:spcAft>
              <a:buFont typeface="Arial" panose="020B0604020202020204" pitchFamily="34" charset="0"/>
              <a:buNone/>
              <a:defRPr sz="2200" b="0" i="0" kern="1200">
                <a:solidFill>
                  <a:schemeClr val="bg2"/>
                </a:solidFill>
                <a:latin typeface="Poppins" pitchFamily="2" charset="77"/>
                <a:ea typeface="+mn-ea"/>
                <a:cs typeface="Poppins" pitchFamily="2" charset="77"/>
              </a:defRPr>
            </a:lvl1pPr>
            <a:lvl2pPr marL="457200" indent="0" algn="l" defTabSz="914400" rtl="0" eaLnBrk="1" latinLnBrk="0" hangingPunct="1">
              <a:lnSpc>
                <a:spcPct val="100000"/>
              </a:lnSpc>
              <a:spcBef>
                <a:spcPts val="500"/>
              </a:spcBef>
              <a:spcAft>
                <a:spcPts val="300"/>
              </a:spcAft>
              <a:buFont typeface="Arial" panose="020B0604020202020204" pitchFamily="34" charset="0"/>
              <a:buNone/>
              <a:defRPr sz="1800" b="0" i="0" kern="1200">
                <a:solidFill>
                  <a:schemeClr val="tx2"/>
                </a:solidFill>
                <a:latin typeface="Poppins" pitchFamily="2" charset="77"/>
                <a:ea typeface="+mn-ea"/>
                <a:cs typeface="Poppins" pitchFamily="2" charset="77"/>
              </a:defRPr>
            </a:lvl2pPr>
            <a:lvl3pPr marL="914400" indent="0" algn="l" defTabSz="914400" rtl="0" eaLnBrk="1" latinLnBrk="0" hangingPunct="1">
              <a:lnSpc>
                <a:spcPct val="100000"/>
              </a:lnSpc>
              <a:spcBef>
                <a:spcPts val="500"/>
              </a:spcBef>
              <a:spcAft>
                <a:spcPts val="300"/>
              </a:spcAft>
              <a:buFont typeface="Arial" panose="020B0604020202020204" pitchFamily="34" charset="0"/>
              <a:buNone/>
              <a:defRPr sz="1600" b="0" i="0" kern="1200">
                <a:solidFill>
                  <a:schemeClr val="tx2"/>
                </a:solidFill>
                <a:latin typeface="Poppins" pitchFamily="2" charset="77"/>
                <a:ea typeface="+mn-ea"/>
                <a:cs typeface="Poppins" pitchFamily="2" charset="77"/>
              </a:defRPr>
            </a:lvl3pPr>
            <a:lvl4pPr marL="1371600" indent="0" algn="l" defTabSz="914400" rtl="0" eaLnBrk="1" latinLnBrk="0" hangingPunct="1">
              <a:lnSpc>
                <a:spcPct val="100000"/>
              </a:lnSpc>
              <a:spcBef>
                <a:spcPts val="500"/>
              </a:spcBef>
              <a:spcAft>
                <a:spcPts val="300"/>
              </a:spcAft>
              <a:buFont typeface="Arial" panose="020B0604020202020204" pitchFamily="34" charset="0"/>
              <a:buNone/>
              <a:defRPr sz="1400" b="0" i="0" kern="1200">
                <a:solidFill>
                  <a:schemeClr val="tx2"/>
                </a:solidFill>
                <a:latin typeface="Poppins" pitchFamily="2" charset="77"/>
                <a:ea typeface="+mn-ea"/>
                <a:cs typeface="Poppins" pitchFamily="2" charset="77"/>
              </a:defRPr>
            </a:lvl4pPr>
            <a:lvl5pPr marL="1828800" indent="0" algn="l" defTabSz="914400" rtl="0" eaLnBrk="1" latinLnBrk="0" hangingPunct="1">
              <a:lnSpc>
                <a:spcPct val="100000"/>
              </a:lnSpc>
              <a:spcBef>
                <a:spcPts val="500"/>
              </a:spcBef>
              <a:spcAft>
                <a:spcPts val="300"/>
              </a:spcAft>
              <a:buFont typeface="Arial" panose="020B0604020202020204" pitchFamily="34" charset="0"/>
              <a:buNone/>
              <a:defRPr sz="1400" b="0" i="0" kern="1200">
                <a:solidFill>
                  <a:schemeClr val="tx2"/>
                </a:solidFill>
                <a:latin typeface="Poppins" pitchFamily="2" charset="77"/>
                <a:ea typeface="+mn-ea"/>
                <a:cs typeface="Poppins" pitchFamily="2"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&lt;/title&gt;</a:t>
            </a:r>
          </a:p>
        </p:txBody>
      </p:sp>
      <p:sp>
        <p:nvSpPr>
          <p:cNvPr id="4" name="Text Placeholder 11">
            <a:extLst>
              <a:ext uri="{FF2B5EF4-FFF2-40B4-BE49-F238E27FC236}">
                <a16:creationId xmlns:a16="http://schemas.microsoft.com/office/drawing/2014/main" id="{385D1AE4-D85B-EAA6-5922-7B3E6422DBFB}"/>
              </a:ext>
            </a:extLst>
          </p:cNvPr>
          <p:cNvSpPr txBox="1">
            <a:spLocks/>
          </p:cNvSpPr>
          <p:nvPr userDrawn="1"/>
        </p:nvSpPr>
        <p:spPr>
          <a:xfrm>
            <a:off x="3867494" y="2013238"/>
            <a:ext cx="7692042" cy="464369"/>
          </a:xfrm>
          <a:prstGeom prst="rect">
            <a:avLst/>
          </a:prstGeom>
        </p:spPr>
        <p:txBody>
          <a:bodyPr vert="horz" lIns="91440" tIns="45720" rIns="91440" bIns="45720" rtlCol="0">
            <a:normAutofit/>
          </a:bodyPr>
          <a:lstStyle>
            <a:lvl1pPr marL="0" indent="0" algn="l" defTabSz="914400" rtl="0" eaLnBrk="1" latinLnBrk="0" hangingPunct="1">
              <a:lnSpc>
                <a:spcPct val="100000"/>
              </a:lnSpc>
              <a:spcBef>
                <a:spcPts val="1000"/>
              </a:spcBef>
              <a:spcAft>
                <a:spcPts val="300"/>
              </a:spcAft>
              <a:buFont typeface="Arial" panose="020B0604020202020204" pitchFamily="34" charset="0"/>
              <a:buNone/>
              <a:defRPr sz="2200" b="0" i="0" kern="1200">
                <a:solidFill>
                  <a:schemeClr val="bg2"/>
                </a:solidFill>
                <a:latin typeface="Poppins" pitchFamily="2" charset="77"/>
                <a:ea typeface="+mn-ea"/>
                <a:cs typeface="Poppins" pitchFamily="2" charset="77"/>
              </a:defRPr>
            </a:lvl1pPr>
            <a:lvl2pPr marL="457200" indent="0" algn="l" defTabSz="914400" rtl="0" eaLnBrk="1" latinLnBrk="0" hangingPunct="1">
              <a:lnSpc>
                <a:spcPct val="100000"/>
              </a:lnSpc>
              <a:spcBef>
                <a:spcPts val="500"/>
              </a:spcBef>
              <a:spcAft>
                <a:spcPts val="300"/>
              </a:spcAft>
              <a:buFont typeface="Arial" panose="020B0604020202020204" pitchFamily="34" charset="0"/>
              <a:buNone/>
              <a:defRPr sz="1800" b="0" i="0" kern="1200">
                <a:solidFill>
                  <a:schemeClr val="tx2"/>
                </a:solidFill>
                <a:latin typeface="Poppins" pitchFamily="2" charset="77"/>
                <a:ea typeface="+mn-ea"/>
                <a:cs typeface="Poppins" pitchFamily="2" charset="77"/>
              </a:defRPr>
            </a:lvl2pPr>
            <a:lvl3pPr marL="914400" indent="0" algn="l" defTabSz="914400" rtl="0" eaLnBrk="1" latinLnBrk="0" hangingPunct="1">
              <a:lnSpc>
                <a:spcPct val="100000"/>
              </a:lnSpc>
              <a:spcBef>
                <a:spcPts val="500"/>
              </a:spcBef>
              <a:spcAft>
                <a:spcPts val="300"/>
              </a:spcAft>
              <a:buFont typeface="Arial" panose="020B0604020202020204" pitchFamily="34" charset="0"/>
              <a:buNone/>
              <a:defRPr sz="1600" b="0" i="0" kern="1200">
                <a:solidFill>
                  <a:schemeClr val="tx2"/>
                </a:solidFill>
                <a:latin typeface="Poppins" pitchFamily="2" charset="77"/>
                <a:ea typeface="+mn-ea"/>
                <a:cs typeface="Poppins" pitchFamily="2" charset="77"/>
              </a:defRPr>
            </a:lvl3pPr>
            <a:lvl4pPr marL="1371600" indent="0" algn="l" defTabSz="914400" rtl="0" eaLnBrk="1" latinLnBrk="0" hangingPunct="1">
              <a:lnSpc>
                <a:spcPct val="100000"/>
              </a:lnSpc>
              <a:spcBef>
                <a:spcPts val="500"/>
              </a:spcBef>
              <a:spcAft>
                <a:spcPts val="300"/>
              </a:spcAft>
              <a:buFont typeface="Arial" panose="020B0604020202020204" pitchFamily="34" charset="0"/>
              <a:buNone/>
              <a:defRPr sz="1400" b="0" i="0" kern="1200">
                <a:solidFill>
                  <a:schemeClr val="tx2"/>
                </a:solidFill>
                <a:latin typeface="Poppins" pitchFamily="2" charset="77"/>
                <a:ea typeface="+mn-ea"/>
                <a:cs typeface="Poppins" pitchFamily="2" charset="77"/>
              </a:defRPr>
            </a:lvl4pPr>
            <a:lvl5pPr marL="1828800" indent="0" algn="l" defTabSz="914400" rtl="0" eaLnBrk="1" latinLnBrk="0" hangingPunct="1">
              <a:lnSpc>
                <a:spcPct val="100000"/>
              </a:lnSpc>
              <a:spcBef>
                <a:spcPts val="500"/>
              </a:spcBef>
              <a:spcAft>
                <a:spcPts val="300"/>
              </a:spcAft>
              <a:buFont typeface="Arial" panose="020B0604020202020204" pitchFamily="34" charset="0"/>
              <a:buNone/>
              <a:defRPr sz="1400" b="0" i="0" kern="1200">
                <a:solidFill>
                  <a:schemeClr val="tx2"/>
                </a:solidFill>
                <a:latin typeface="Poppins" pitchFamily="2" charset="77"/>
                <a:ea typeface="+mn-ea"/>
                <a:cs typeface="Poppins" pitchFamily="2"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&lt;/title&gt;</a:t>
            </a:r>
          </a:p>
        </p:txBody>
      </p:sp>
    </p:spTree>
    <p:extLst>
      <p:ext uri="{BB962C8B-B14F-4D97-AF65-F5344CB8AC3E}">
        <p14:creationId xmlns:p14="http://schemas.microsoft.com/office/powerpoint/2010/main" val="10252324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Four Tiles">
    <p:spTree>
      <p:nvGrpSpPr>
        <p:cNvPr id="1" name=""/>
        <p:cNvGrpSpPr/>
        <p:nvPr/>
      </p:nvGrpSpPr>
      <p:grpSpPr>
        <a:xfrm>
          <a:off x="0" y="0"/>
          <a:ext cx="0" cy="0"/>
          <a:chOff x="0" y="0"/>
          <a:chExt cx="0" cy="0"/>
        </a:xfrm>
      </p:grpSpPr>
      <p:pic>
        <p:nvPicPr>
          <p:cNvPr id="6" name="Picture 5" descr="Shape&#10;&#10;Description automatically generated">
            <a:extLst>
              <a:ext uri="{FF2B5EF4-FFF2-40B4-BE49-F238E27FC236}">
                <a16:creationId xmlns:a16="http://schemas.microsoft.com/office/drawing/2014/main" id="{F69A54AF-4A96-BDBC-DA01-1F592F9C36F2}"/>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468F61B9-CCEB-B640-96F9-C9D3B548E9D6}"/>
              </a:ext>
            </a:extLst>
          </p:cNvPr>
          <p:cNvSpPr>
            <a:spLocks noGrp="1"/>
          </p:cNvSpPr>
          <p:nvPr>
            <p:ph type="title" hasCustomPrompt="1"/>
          </p:nvPr>
        </p:nvSpPr>
        <p:spPr>
          <a:xfrm>
            <a:off x="406400" y="457200"/>
            <a:ext cx="4365625" cy="1600200"/>
          </a:xfrm>
        </p:spPr>
        <p:txBody>
          <a:bodyPr anchor="t">
            <a:normAutofit/>
          </a:bodyPr>
          <a:lstStyle>
            <a:lvl1pPr>
              <a:defRPr sz="3600"/>
            </a:lvl1pPr>
          </a:lstStyle>
          <a:p>
            <a:r>
              <a:rPr lang="en-US" dirty="0"/>
              <a:t>Click to edit master title style</a:t>
            </a:r>
          </a:p>
        </p:txBody>
      </p:sp>
      <p:sp>
        <p:nvSpPr>
          <p:cNvPr id="7" name="Slide Number Placeholder 6">
            <a:extLst>
              <a:ext uri="{FF2B5EF4-FFF2-40B4-BE49-F238E27FC236}">
                <a16:creationId xmlns:a16="http://schemas.microsoft.com/office/drawing/2014/main" id="{CF27887C-7323-CA40-A9F4-63472FB95B76}"/>
              </a:ext>
            </a:extLst>
          </p:cNvPr>
          <p:cNvSpPr>
            <a:spLocks noGrp="1"/>
          </p:cNvSpPr>
          <p:nvPr>
            <p:ph type="sldNum" sz="quarter" idx="12"/>
          </p:nvPr>
        </p:nvSpPr>
        <p:spPr/>
        <p:txBody>
          <a:bodyPr/>
          <a:lstStyle/>
          <a:p>
            <a:fld id="{679D2152-1C30-894C-9781-951D3C9748DF}" type="slidenum">
              <a:rPr lang="en-US" smtClean="0"/>
              <a:t>‹#›</a:t>
            </a:fld>
            <a:endParaRPr lang="en-US"/>
          </a:p>
        </p:txBody>
      </p:sp>
      <p:sp>
        <p:nvSpPr>
          <p:cNvPr id="8" name="Footer Placeholder 4">
            <a:extLst>
              <a:ext uri="{FF2B5EF4-FFF2-40B4-BE49-F238E27FC236}">
                <a16:creationId xmlns:a16="http://schemas.microsoft.com/office/drawing/2014/main" id="{5729B740-78D6-8D48-BA6D-8881485B9324}"/>
              </a:ext>
            </a:extLst>
          </p:cNvPr>
          <p:cNvSpPr>
            <a:spLocks noGrp="1"/>
          </p:cNvSpPr>
          <p:nvPr>
            <p:ph type="ftr" sz="quarter" idx="13"/>
          </p:nvPr>
        </p:nvSpPr>
        <p:spPr>
          <a:xfrm>
            <a:off x="406400" y="6345555"/>
            <a:ext cx="3878997" cy="228600"/>
          </a:xfrm>
          <a:prstGeom prst="rect">
            <a:avLst/>
          </a:prstGeom>
        </p:spPr>
        <p:txBody>
          <a:bodyPr vert="horz" lIns="91440" tIns="45720" rIns="91440" bIns="45720" rtlCol="0" anchor="ctr"/>
          <a:lstStyle>
            <a:lvl1pPr algn="l" eaLnBrk="1" hangingPunct="1">
              <a:defRPr sz="700">
                <a:solidFill>
                  <a:schemeClr val="tx2">
                    <a:lumMod val="40000"/>
                    <a:lumOff val="60000"/>
                  </a:schemeClr>
                </a:solidFill>
                <a:latin typeface="Poppins" pitchFamily="2" charset="77"/>
                <a:cs typeface="Poppins" pitchFamily="2" charset="77"/>
              </a:defRPr>
            </a:lvl1pPr>
          </a:lstStyle>
          <a:p>
            <a:r>
              <a:rPr lang="en-US" altLang="en-US">
                <a:ea typeface="ＭＳ Ｐゴシック" panose="020B0600070205080204" pitchFamily="34" charset="-128"/>
              </a:rPr>
              <a:t>© 2023 SailPoint Technologies, Inc. All rights reserved.</a:t>
            </a:r>
            <a:endParaRPr lang="en-US" altLang="en-US" dirty="0">
              <a:ea typeface="ＭＳ Ｐゴシック" panose="020B0600070205080204" pitchFamily="34" charset="-128"/>
            </a:endParaRPr>
          </a:p>
        </p:txBody>
      </p:sp>
      <p:sp>
        <p:nvSpPr>
          <p:cNvPr id="10" name="Text Placeholder 3">
            <a:extLst>
              <a:ext uri="{FF2B5EF4-FFF2-40B4-BE49-F238E27FC236}">
                <a16:creationId xmlns:a16="http://schemas.microsoft.com/office/drawing/2014/main" id="{81D623AB-66A3-974E-987E-157F5444EC3F}"/>
              </a:ext>
            </a:extLst>
          </p:cNvPr>
          <p:cNvSpPr>
            <a:spLocks noGrp="1"/>
          </p:cNvSpPr>
          <p:nvPr>
            <p:ph type="body" sz="half" idx="2" hasCustomPrompt="1"/>
          </p:nvPr>
        </p:nvSpPr>
        <p:spPr>
          <a:xfrm>
            <a:off x="406400" y="2336800"/>
            <a:ext cx="4365625" cy="3532188"/>
          </a:xfrm>
        </p:spPr>
        <p:txBody>
          <a:bodyPr>
            <a:normAutofit/>
          </a:bodyPr>
          <a:lstStyle>
            <a:lvl1pPr marL="0" indent="0">
              <a:spcBef>
                <a:spcPts val="0"/>
              </a:spcBef>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11" name="Rounded Rectangle 10">
            <a:extLst>
              <a:ext uri="{FF2B5EF4-FFF2-40B4-BE49-F238E27FC236}">
                <a16:creationId xmlns:a16="http://schemas.microsoft.com/office/drawing/2014/main" id="{1349EA51-1543-3345-8636-E87878D8F2C9}"/>
              </a:ext>
            </a:extLst>
          </p:cNvPr>
          <p:cNvSpPr/>
          <p:nvPr userDrawn="1"/>
        </p:nvSpPr>
        <p:spPr>
          <a:xfrm>
            <a:off x="5510664" y="941695"/>
            <a:ext cx="2910005" cy="2374710"/>
          </a:xfrm>
          <a:prstGeom prst="roundRect">
            <a:avLst/>
          </a:prstGeom>
          <a:solidFill>
            <a:schemeClr val="bg1"/>
          </a:solidFill>
          <a:ln>
            <a:noFill/>
          </a:ln>
          <a:effectLst>
            <a:outerShdw blurRad="233933" dist="38100" dir="2700000" algn="tl" rotWithShape="0">
              <a:schemeClr val="accent6">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Text Placeholder 22">
            <a:extLst>
              <a:ext uri="{FF2B5EF4-FFF2-40B4-BE49-F238E27FC236}">
                <a16:creationId xmlns:a16="http://schemas.microsoft.com/office/drawing/2014/main" id="{01E99BA0-834A-814D-AB72-0B55285FDAE2}"/>
              </a:ext>
            </a:extLst>
          </p:cNvPr>
          <p:cNvSpPr>
            <a:spLocks noGrp="1"/>
          </p:cNvSpPr>
          <p:nvPr>
            <p:ph type="body" sz="quarter" idx="14" hasCustomPrompt="1"/>
          </p:nvPr>
        </p:nvSpPr>
        <p:spPr>
          <a:xfrm>
            <a:off x="5831556" y="1263699"/>
            <a:ext cx="2329805" cy="531813"/>
          </a:xfrm>
        </p:spPr>
        <p:txBody>
          <a:bodyPr>
            <a:normAutofit/>
          </a:bodyPr>
          <a:lstStyle>
            <a:lvl1pPr marL="0" indent="0">
              <a:buNone/>
              <a:defRPr sz="1600" b="1" i="0">
                <a:latin typeface="Poppins SemiBold" pitchFamily="2" charset="77"/>
                <a:cs typeface="Poppins SemiBold" pitchFamily="2" charset="77"/>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Bolded text</a:t>
            </a:r>
          </a:p>
        </p:txBody>
      </p:sp>
      <p:sp>
        <p:nvSpPr>
          <p:cNvPr id="24" name="Text Placeholder 22">
            <a:extLst>
              <a:ext uri="{FF2B5EF4-FFF2-40B4-BE49-F238E27FC236}">
                <a16:creationId xmlns:a16="http://schemas.microsoft.com/office/drawing/2014/main" id="{4610D3C1-FA59-BC4E-8ECB-4C207D938D0B}"/>
              </a:ext>
            </a:extLst>
          </p:cNvPr>
          <p:cNvSpPr>
            <a:spLocks noGrp="1"/>
          </p:cNvSpPr>
          <p:nvPr>
            <p:ph type="body" sz="quarter" idx="15" hasCustomPrompt="1"/>
          </p:nvPr>
        </p:nvSpPr>
        <p:spPr>
          <a:xfrm>
            <a:off x="5831556" y="1821388"/>
            <a:ext cx="2329805" cy="1136176"/>
          </a:xfrm>
        </p:spPr>
        <p:txBody>
          <a:bodyPr>
            <a:noAutofit/>
          </a:bodyPr>
          <a:lstStyle>
            <a:lvl1pPr marL="0" indent="0">
              <a:lnSpc>
                <a:spcPct val="100000"/>
              </a:lnSpc>
              <a:buNone/>
              <a:defRPr sz="1400" b="0" i="0">
                <a:latin typeface="+mn-lt"/>
                <a:cs typeface="Poppins SemiBold" pitchFamily="2" charset="77"/>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Duis at ante </a:t>
            </a:r>
            <a:r>
              <a:rPr lang="en-US" dirty="0" err="1"/>
              <a:t>quis</a:t>
            </a:r>
            <a:r>
              <a:rPr lang="en-US" dirty="0"/>
              <a:t> </a:t>
            </a:r>
            <a:r>
              <a:rPr lang="en-US" dirty="0" err="1"/>
              <a:t>sem</a:t>
            </a:r>
            <a:r>
              <a:rPr lang="en-US" dirty="0"/>
              <a:t> </a:t>
            </a:r>
            <a:r>
              <a:rPr lang="en-US" dirty="0" err="1"/>
              <a:t>accumsan</a:t>
            </a:r>
            <a:r>
              <a:rPr lang="en-US" dirty="0"/>
              <a:t> </a:t>
            </a:r>
            <a:r>
              <a:rPr lang="en-US" dirty="0" err="1"/>
              <a:t>dapibus</a:t>
            </a:r>
            <a:r>
              <a:rPr lang="en-US" dirty="0"/>
              <a:t>.</a:t>
            </a:r>
          </a:p>
        </p:txBody>
      </p:sp>
      <p:sp>
        <p:nvSpPr>
          <p:cNvPr id="25" name="Rounded Rectangle 24">
            <a:extLst>
              <a:ext uri="{FF2B5EF4-FFF2-40B4-BE49-F238E27FC236}">
                <a16:creationId xmlns:a16="http://schemas.microsoft.com/office/drawing/2014/main" id="{521950D0-95A1-1B4C-BBE5-5F29D9D7CB0A}"/>
              </a:ext>
            </a:extLst>
          </p:cNvPr>
          <p:cNvSpPr/>
          <p:nvPr userDrawn="1"/>
        </p:nvSpPr>
        <p:spPr>
          <a:xfrm>
            <a:off x="8741561" y="941695"/>
            <a:ext cx="2910005" cy="2374710"/>
          </a:xfrm>
          <a:prstGeom prst="roundRect">
            <a:avLst/>
          </a:prstGeom>
          <a:solidFill>
            <a:schemeClr val="bg1"/>
          </a:solidFill>
          <a:ln>
            <a:noFill/>
          </a:ln>
          <a:effectLst>
            <a:outerShdw blurRad="233933" dist="38100" dir="2700000" algn="tl" rotWithShape="0">
              <a:schemeClr val="accent6">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Text Placeholder 22">
            <a:extLst>
              <a:ext uri="{FF2B5EF4-FFF2-40B4-BE49-F238E27FC236}">
                <a16:creationId xmlns:a16="http://schemas.microsoft.com/office/drawing/2014/main" id="{CB673210-ACDE-D244-83C0-C058C1CB0127}"/>
              </a:ext>
            </a:extLst>
          </p:cNvPr>
          <p:cNvSpPr>
            <a:spLocks noGrp="1"/>
          </p:cNvSpPr>
          <p:nvPr>
            <p:ph type="body" sz="quarter" idx="16" hasCustomPrompt="1"/>
          </p:nvPr>
        </p:nvSpPr>
        <p:spPr>
          <a:xfrm>
            <a:off x="9062453" y="1263699"/>
            <a:ext cx="2329805" cy="531813"/>
          </a:xfrm>
        </p:spPr>
        <p:txBody>
          <a:bodyPr>
            <a:normAutofit/>
          </a:bodyPr>
          <a:lstStyle>
            <a:lvl1pPr marL="0" indent="0">
              <a:buNone/>
              <a:defRPr sz="1600" b="1" i="0">
                <a:latin typeface="Poppins SemiBold" pitchFamily="2" charset="77"/>
                <a:cs typeface="Poppins SemiBold" pitchFamily="2" charset="77"/>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Bolded text</a:t>
            </a:r>
          </a:p>
        </p:txBody>
      </p:sp>
      <p:sp>
        <p:nvSpPr>
          <p:cNvPr id="27" name="Text Placeholder 22">
            <a:extLst>
              <a:ext uri="{FF2B5EF4-FFF2-40B4-BE49-F238E27FC236}">
                <a16:creationId xmlns:a16="http://schemas.microsoft.com/office/drawing/2014/main" id="{60098562-9766-A343-AAE4-2AA5CA62890C}"/>
              </a:ext>
            </a:extLst>
          </p:cNvPr>
          <p:cNvSpPr>
            <a:spLocks noGrp="1"/>
          </p:cNvSpPr>
          <p:nvPr>
            <p:ph type="body" sz="quarter" idx="17" hasCustomPrompt="1"/>
          </p:nvPr>
        </p:nvSpPr>
        <p:spPr>
          <a:xfrm>
            <a:off x="9062453" y="1821388"/>
            <a:ext cx="2329805" cy="1136176"/>
          </a:xfrm>
        </p:spPr>
        <p:txBody>
          <a:bodyPr>
            <a:noAutofit/>
          </a:bodyPr>
          <a:lstStyle>
            <a:lvl1pPr marL="0" indent="0">
              <a:lnSpc>
                <a:spcPct val="100000"/>
              </a:lnSpc>
              <a:buNone/>
              <a:defRPr sz="1400" b="0" i="0">
                <a:latin typeface="+mn-lt"/>
                <a:cs typeface="Poppins SemiBold" pitchFamily="2" charset="77"/>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Duis at ante </a:t>
            </a:r>
            <a:r>
              <a:rPr lang="en-US" dirty="0" err="1"/>
              <a:t>quis</a:t>
            </a:r>
            <a:r>
              <a:rPr lang="en-US" dirty="0"/>
              <a:t> </a:t>
            </a:r>
            <a:r>
              <a:rPr lang="en-US" dirty="0" err="1"/>
              <a:t>sem</a:t>
            </a:r>
            <a:r>
              <a:rPr lang="en-US" dirty="0"/>
              <a:t> </a:t>
            </a:r>
            <a:r>
              <a:rPr lang="en-US" dirty="0" err="1"/>
              <a:t>accumsan</a:t>
            </a:r>
            <a:r>
              <a:rPr lang="en-US" dirty="0"/>
              <a:t> </a:t>
            </a:r>
            <a:r>
              <a:rPr lang="en-US" dirty="0" err="1"/>
              <a:t>dapibus</a:t>
            </a:r>
            <a:r>
              <a:rPr lang="en-US" dirty="0"/>
              <a:t>.</a:t>
            </a:r>
          </a:p>
        </p:txBody>
      </p:sp>
      <p:sp>
        <p:nvSpPr>
          <p:cNvPr id="28" name="Rounded Rectangle 27">
            <a:extLst>
              <a:ext uri="{FF2B5EF4-FFF2-40B4-BE49-F238E27FC236}">
                <a16:creationId xmlns:a16="http://schemas.microsoft.com/office/drawing/2014/main" id="{EB87A9B0-1ACB-8F41-9053-0C6FEBEDA5D2}"/>
              </a:ext>
            </a:extLst>
          </p:cNvPr>
          <p:cNvSpPr/>
          <p:nvPr userDrawn="1"/>
        </p:nvSpPr>
        <p:spPr>
          <a:xfrm>
            <a:off x="5510664" y="3612004"/>
            <a:ext cx="2910005" cy="2374710"/>
          </a:xfrm>
          <a:prstGeom prst="roundRect">
            <a:avLst/>
          </a:prstGeom>
          <a:solidFill>
            <a:schemeClr val="bg1"/>
          </a:solidFill>
          <a:ln>
            <a:noFill/>
          </a:ln>
          <a:effectLst>
            <a:outerShdw blurRad="233933" dist="38100" dir="2700000" algn="tl" rotWithShape="0">
              <a:schemeClr val="accent6">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Text Placeholder 22">
            <a:extLst>
              <a:ext uri="{FF2B5EF4-FFF2-40B4-BE49-F238E27FC236}">
                <a16:creationId xmlns:a16="http://schemas.microsoft.com/office/drawing/2014/main" id="{00A7A5B1-1256-2D45-BD31-9E0142636223}"/>
              </a:ext>
            </a:extLst>
          </p:cNvPr>
          <p:cNvSpPr>
            <a:spLocks noGrp="1"/>
          </p:cNvSpPr>
          <p:nvPr>
            <p:ph type="body" sz="quarter" idx="18" hasCustomPrompt="1"/>
          </p:nvPr>
        </p:nvSpPr>
        <p:spPr>
          <a:xfrm>
            <a:off x="5831556" y="3934008"/>
            <a:ext cx="2329805" cy="531813"/>
          </a:xfrm>
        </p:spPr>
        <p:txBody>
          <a:bodyPr>
            <a:normAutofit/>
          </a:bodyPr>
          <a:lstStyle>
            <a:lvl1pPr marL="0" indent="0">
              <a:buNone/>
              <a:defRPr sz="1600" b="1" i="0">
                <a:latin typeface="Poppins SemiBold" pitchFamily="2" charset="77"/>
                <a:cs typeface="Poppins SemiBold" pitchFamily="2" charset="77"/>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Bolded text</a:t>
            </a:r>
          </a:p>
        </p:txBody>
      </p:sp>
      <p:sp>
        <p:nvSpPr>
          <p:cNvPr id="30" name="Text Placeholder 22">
            <a:extLst>
              <a:ext uri="{FF2B5EF4-FFF2-40B4-BE49-F238E27FC236}">
                <a16:creationId xmlns:a16="http://schemas.microsoft.com/office/drawing/2014/main" id="{2DB52A9D-0173-7E44-9574-913A69EC987E}"/>
              </a:ext>
            </a:extLst>
          </p:cNvPr>
          <p:cNvSpPr>
            <a:spLocks noGrp="1"/>
          </p:cNvSpPr>
          <p:nvPr>
            <p:ph type="body" sz="quarter" idx="19" hasCustomPrompt="1"/>
          </p:nvPr>
        </p:nvSpPr>
        <p:spPr>
          <a:xfrm>
            <a:off x="5831556" y="4491697"/>
            <a:ext cx="2329805" cy="1136176"/>
          </a:xfrm>
        </p:spPr>
        <p:txBody>
          <a:bodyPr>
            <a:noAutofit/>
          </a:bodyPr>
          <a:lstStyle>
            <a:lvl1pPr marL="0" indent="0">
              <a:lnSpc>
                <a:spcPct val="100000"/>
              </a:lnSpc>
              <a:buNone/>
              <a:defRPr sz="1400" b="0" i="0">
                <a:latin typeface="+mn-lt"/>
                <a:cs typeface="Poppins SemiBold" pitchFamily="2" charset="77"/>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Duis at ante </a:t>
            </a:r>
            <a:r>
              <a:rPr lang="en-US" dirty="0" err="1"/>
              <a:t>quis</a:t>
            </a:r>
            <a:r>
              <a:rPr lang="en-US" dirty="0"/>
              <a:t> </a:t>
            </a:r>
            <a:r>
              <a:rPr lang="en-US" dirty="0" err="1"/>
              <a:t>sem</a:t>
            </a:r>
            <a:r>
              <a:rPr lang="en-US" dirty="0"/>
              <a:t> </a:t>
            </a:r>
            <a:r>
              <a:rPr lang="en-US" dirty="0" err="1"/>
              <a:t>accumsan</a:t>
            </a:r>
            <a:r>
              <a:rPr lang="en-US" dirty="0"/>
              <a:t> </a:t>
            </a:r>
            <a:r>
              <a:rPr lang="en-US" dirty="0" err="1"/>
              <a:t>dapibus</a:t>
            </a:r>
            <a:r>
              <a:rPr lang="en-US" dirty="0"/>
              <a:t>.</a:t>
            </a:r>
          </a:p>
        </p:txBody>
      </p:sp>
      <p:sp>
        <p:nvSpPr>
          <p:cNvPr id="31" name="Rounded Rectangle 30">
            <a:extLst>
              <a:ext uri="{FF2B5EF4-FFF2-40B4-BE49-F238E27FC236}">
                <a16:creationId xmlns:a16="http://schemas.microsoft.com/office/drawing/2014/main" id="{F94B90D4-A4D6-B644-BC5C-2943E3E1CC26}"/>
              </a:ext>
            </a:extLst>
          </p:cNvPr>
          <p:cNvSpPr/>
          <p:nvPr userDrawn="1"/>
        </p:nvSpPr>
        <p:spPr>
          <a:xfrm>
            <a:off x="8741561" y="3612004"/>
            <a:ext cx="2910005" cy="2374710"/>
          </a:xfrm>
          <a:prstGeom prst="roundRect">
            <a:avLst/>
          </a:prstGeom>
          <a:solidFill>
            <a:schemeClr val="bg1"/>
          </a:solidFill>
          <a:ln>
            <a:noFill/>
          </a:ln>
          <a:effectLst>
            <a:outerShdw blurRad="233933" dist="38100" dir="2700000" algn="tl" rotWithShape="0">
              <a:schemeClr val="accent6">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Text Placeholder 22">
            <a:extLst>
              <a:ext uri="{FF2B5EF4-FFF2-40B4-BE49-F238E27FC236}">
                <a16:creationId xmlns:a16="http://schemas.microsoft.com/office/drawing/2014/main" id="{1AA50F97-3992-8D43-A937-B246C518B0AB}"/>
              </a:ext>
            </a:extLst>
          </p:cNvPr>
          <p:cNvSpPr>
            <a:spLocks noGrp="1"/>
          </p:cNvSpPr>
          <p:nvPr>
            <p:ph type="body" sz="quarter" idx="20" hasCustomPrompt="1"/>
          </p:nvPr>
        </p:nvSpPr>
        <p:spPr>
          <a:xfrm>
            <a:off x="9062453" y="3934008"/>
            <a:ext cx="2329805" cy="531813"/>
          </a:xfrm>
        </p:spPr>
        <p:txBody>
          <a:bodyPr>
            <a:normAutofit/>
          </a:bodyPr>
          <a:lstStyle>
            <a:lvl1pPr marL="0" indent="0">
              <a:buNone/>
              <a:defRPr sz="1600" b="1" i="0">
                <a:latin typeface="Poppins SemiBold" pitchFamily="2" charset="77"/>
                <a:cs typeface="Poppins SemiBold" pitchFamily="2" charset="77"/>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Bolded text</a:t>
            </a:r>
          </a:p>
        </p:txBody>
      </p:sp>
      <p:sp>
        <p:nvSpPr>
          <p:cNvPr id="33" name="Text Placeholder 22">
            <a:extLst>
              <a:ext uri="{FF2B5EF4-FFF2-40B4-BE49-F238E27FC236}">
                <a16:creationId xmlns:a16="http://schemas.microsoft.com/office/drawing/2014/main" id="{36870797-B9C8-164D-A983-E8F84D10243F}"/>
              </a:ext>
            </a:extLst>
          </p:cNvPr>
          <p:cNvSpPr>
            <a:spLocks noGrp="1"/>
          </p:cNvSpPr>
          <p:nvPr>
            <p:ph type="body" sz="quarter" idx="21" hasCustomPrompt="1"/>
          </p:nvPr>
        </p:nvSpPr>
        <p:spPr>
          <a:xfrm>
            <a:off x="9062453" y="4491697"/>
            <a:ext cx="2329805" cy="1136176"/>
          </a:xfrm>
        </p:spPr>
        <p:txBody>
          <a:bodyPr>
            <a:noAutofit/>
          </a:bodyPr>
          <a:lstStyle>
            <a:lvl1pPr marL="0" indent="0">
              <a:lnSpc>
                <a:spcPct val="100000"/>
              </a:lnSpc>
              <a:buNone/>
              <a:defRPr sz="1400" b="0" i="0">
                <a:latin typeface="+mn-lt"/>
                <a:cs typeface="Poppins SemiBold" pitchFamily="2" charset="77"/>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Duis at ante </a:t>
            </a:r>
            <a:r>
              <a:rPr lang="en-US" dirty="0" err="1"/>
              <a:t>quis</a:t>
            </a:r>
            <a:r>
              <a:rPr lang="en-US" dirty="0"/>
              <a:t> </a:t>
            </a:r>
            <a:r>
              <a:rPr lang="en-US" dirty="0" err="1"/>
              <a:t>sem</a:t>
            </a:r>
            <a:r>
              <a:rPr lang="en-US" dirty="0"/>
              <a:t> </a:t>
            </a:r>
            <a:r>
              <a:rPr lang="en-US" dirty="0" err="1"/>
              <a:t>accumsan</a:t>
            </a:r>
            <a:r>
              <a:rPr lang="en-US" dirty="0"/>
              <a:t> </a:t>
            </a:r>
            <a:r>
              <a:rPr lang="en-US" dirty="0" err="1"/>
              <a:t>dapibus</a:t>
            </a:r>
            <a:r>
              <a:rPr lang="en-US" dirty="0"/>
              <a:t>.</a:t>
            </a:r>
          </a:p>
        </p:txBody>
      </p:sp>
      <p:pic>
        <p:nvPicPr>
          <p:cNvPr id="12" name="Picture 11" descr="Icon&#10;&#10;Description automatically generated">
            <a:extLst>
              <a:ext uri="{FF2B5EF4-FFF2-40B4-BE49-F238E27FC236}">
                <a16:creationId xmlns:a16="http://schemas.microsoft.com/office/drawing/2014/main" id="{715F6CEA-E6AB-D1A0-3323-FD498574A587}"/>
              </a:ext>
            </a:extLst>
          </p:cNvPr>
          <p:cNvPicPr>
            <a:picLocks noChangeAspect="1"/>
          </p:cNvPicPr>
          <p:nvPr userDrawn="1"/>
        </p:nvPicPr>
        <p:blipFill>
          <a:blip r:embed="rId3"/>
          <a:stretch>
            <a:fillRect/>
          </a:stretch>
        </p:blipFill>
        <p:spPr>
          <a:xfrm>
            <a:off x="11041038" y="114055"/>
            <a:ext cx="915805" cy="761351"/>
          </a:xfrm>
          <a:prstGeom prst="rect">
            <a:avLst/>
          </a:prstGeom>
        </p:spPr>
      </p:pic>
    </p:spTree>
    <p:extLst>
      <p:ext uri="{BB962C8B-B14F-4D97-AF65-F5344CB8AC3E}">
        <p14:creationId xmlns:p14="http://schemas.microsoft.com/office/powerpoint/2010/main" val="2462642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C4DF459D-EB72-1043-9F0F-E9CD3991085A}"/>
              </a:ext>
            </a:extLst>
          </p:cNvPr>
          <p:cNvSpPr>
            <a:spLocks noGrp="1"/>
          </p:cNvSpPr>
          <p:nvPr>
            <p:ph type="pic" idx="1"/>
          </p:nvPr>
        </p:nvSpPr>
        <p:spPr>
          <a:xfrm>
            <a:off x="5183187" y="875405"/>
            <a:ext cx="6521133" cy="4985645"/>
          </a:xfrm>
        </p:spPr>
        <p:txBody>
          <a:bodyPr anchor="ctr">
            <a:norm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a:extLst>
              <a:ext uri="{FF2B5EF4-FFF2-40B4-BE49-F238E27FC236}">
                <a16:creationId xmlns:a16="http://schemas.microsoft.com/office/drawing/2014/main" id="{0C029EE9-172C-5445-90AB-0F95317FB4C2}"/>
              </a:ext>
            </a:extLst>
          </p:cNvPr>
          <p:cNvSpPr>
            <a:spLocks noGrp="1"/>
          </p:cNvSpPr>
          <p:nvPr>
            <p:ph type="body" sz="half" idx="2" hasCustomPrompt="1"/>
          </p:nvPr>
        </p:nvSpPr>
        <p:spPr>
          <a:xfrm>
            <a:off x="406400" y="2336800"/>
            <a:ext cx="4365625" cy="3532188"/>
          </a:xfrm>
        </p:spPr>
        <p:txBody>
          <a:bodyPr>
            <a:normAutofit/>
          </a:bodyPr>
          <a:lstStyle>
            <a:lvl1pPr marL="0" indent="0">
              <a:spcBef>
                <a:spcPts val="0"/>
              </a:spcBef>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7" name="Slide Number Placeholder 6">
            <a:extLst>
              <a:ext uri="{FF2B5EF4-FFF2-40B4-BE49-F238E27FC236}">
                <a16:creationId xmlns:a16="http://schemas.microsoft.com/office/drawing/2014/main" id="{41BCF06B-A61F-3344-BCCA-1373DE5A1FF5}"/>
              </a:ext>
            </a:extLst>
          </p:cNvPr>
          <p:cNvSpPr>
            <a:spLocks noGrp="1"/>
          </p:cNvSpPr>
          <p:nvPr>
            <p:ph type="sldNum" sz="quarter" idx="12"/>
          </p:nvPr>
        </p:nvSpPr>
        <p:spPr/>
        <p:txBody>
          <a:bodyPr/>
          <a:lstStyle/>
          <a:p>
            <a:fld id="{679D2152-1C30-894C-9781-951D3C9748DF}" type="slidenum">
              <a:rPr lang="en-US" smtClean="0"/>
              <a:t>‹#›</a:t>
            </a:fld>
            <a:endParaRPr lang="en-US"/>
          </a:p>
        </p:txBody>
      </p:sp>
      <p:sp>
        <p:nvSpPr>
          <p:cNvPr id="8" name="Footer Placeholder 4">
            <a:extLst>
              <a:ext uri="{FF2B5EF4-FFF2-40B4-BE49-F238E27FC236}">
                <a16:creationId xmlns:a16="http://schemas.microsoft.com/office/drawing/2014/main" id="{445E35B6-EBB9-2B49-A009-06BDC1176BEA}"/>
              </a:ext>
            </a:extLst>
          </p:cNvPr>
          <p:cNvSpPr>
            <a:spLocks noGrp="1"/>
          </p:cNvSpPr>
          <p:nvPr>
            <p:ph type="ftr" sz="quarter" idx="13"/>
          </p:nvPr>
        </p:nvSpPr>
        <p:spPr>
          <a:xfrm>
            <a:off x="406400" y="6345555"/>
            <a:ext cx="3878997" cy="228600"/>
          </a:xfrm>
          <a:prstGeom prst="rect">
            <a:avLst/>
          </a:prstGeom>
        </p:spPr>
        <p:txBody>
          <a:bodyPr vert="horz" lIns="91440" tIns="45720" rIns="91440" bIns="45720" rtlCol="0" anchor="ctr"/>
          <a:lstStyle>
            <a:lvl1pPr algn="l" eaLnBrk="1" hangingPunct="1">
              <a:defRPr sz="700">
                <a:solidFill>
                  <a:schemeClr val="tx2">
                    <a:lumMod val="40000"/>
                    <a:lumOff val="60000"/>
                  </a:schemeClr>
                </a:solidFill>
                <a:latin typeface="Poppins" pitchFamily="2" charset="77"/>
                <a:cs typeface="Poppins" pitchFamily="2" charset="77"/>
              </a:defRPr>
            </a:lvl1pPr>
          </a:lstStyle>
          <a:p>
            <a:r>
              <a:rPr lang="en-US" altLang="en-US">
                <a:ea typeface="ＭＳ Ｐゴシック" panose="020B0600070205080204" pitchFamily="34" charset="-128"/>
              </a:rPr>
              <a:t>© 2023 SailPoint Technologies, Inc. All rights reserved.</a:t>
            </a:r>
            <a:endParaRPr lang="en-US" altLang="en-US" dirty="0">
              <a:ea typeface="ＭＳ Ｐゴシック" panose="020B0600070205080204" pitchFamily="34" charset="-128"/>
            </a:endParaRPr>
          </a:p>
        </p:txBody>
      </p:sp>
      <p:sp>
        <p:nvSpPr>
          <p:cNvPr id="9" name="Title 1">
            <a:extLst>
              <a:ext uri="{FF2B5EF4-FFF2-40B4-BE49-F238E27FC236}">
                <a16:creationId xmlns:a16="http://schemas.microsoft.com/office/drawing/2014/main" id="{74E875B0-122F-3240-BDF4-8E5930D25751}"/>
              </a:ext>
            </a:extLst>
          </p:cNvPr>
          <p:cNvSpPr>
            <a:spLocks noGrp="1"/>
          </p:cNvSpPr>
          <p:nvPr>
            <p:ph type="title" hasCustomPrompt="1"/>
          </p:nvPr>
        </p:nvSpPr>
        <p:spPr>
          <a:xfrm>
            <a:off x="406400" y="457200"/>
            <a:ext cx="4365625" cy="1600200"/>
          </a:xfrm>
        </p:spPr>
        <p:txBody>
          <a:bodyPr anchor="t">
            <a:normAutofit/>
          </a:bodyPr>
          <a:lstStyle>
            <a:lvl1pPr>
              <a:defRPr sz="3600"/>
            </a:lvl1pPr>
          </a:lstStyle>
          <a:p>
            <a:r>
              <a:rPr lang="en-US" dirty="0"/>
              <a:t>Click to edit master title style</a:t>
            </a:r>
          </a:p>
        </p:txBody>
      </p:sp>
      <p:pic>
        <p:nvPicPr>
          <p:cNvPr id="2" name="Picture 1" descr="Icon&#10;&#10;Description automatically generated">
            <a:extLst>
              <a:ext uri="{FF2B5EF4-FFF2-40B4-BE49-F238E27FC236}">
                <a16:creationId xmlns:a16="http://schemas.microsoft.com/office/drawing/2014/main" id="{A26DE32A-0A6B-C3A7-142D-FDF3B642D0E8}"/>
              </a:ext>
            </a:extLst>
          </p:cNvPr>
          <p:cNvPicPr>
            <a:picLocks noChangeAspect="1"/>
          </p:cNvPicPr>
          <p:nvPr userDrawn="1"/>
        </p:nvPicPr>
        <p:blipFill>
          <a:blip r:embed="rId2"/>
          <a:stretch>
            <a:fillRect/>
          </a:stretch>
        </p:blipFill>
        <p:spPr>
          <a:xfrm>
            <a:off x="11041038" y="114055"/>
            <a:ext cx="915805" cy="761351"/>
          </a:xfrm>
          <a:prstGeom prst="rect">
            <a:avLst/>
          </a:prstGeom>
        </p:spPr>
      </p:pic>
    </p:spTree>
    <p:extLst>
      <p:ext uri="{BB962C8B-B14F-4D97-AF65-F5344CB8AC3E}">
        <p14:creationId xmlns:p14="http://schemas.microsoft.com/office/powerpoint/2010/main" val="399853418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Blue Side and Picture">
    <p:spTree>
      <p:nvGrpSpPr>
        <p:cNvPr id="1" name=""/>
        <p:cNvGrpSpPr/>
        <p:nvPr/>
      </p:nvGrpSpPr>
      <p:grpSpPr>
        <a:xfrm>
          <a:off x="0" y="0"/>
          <a:ext cx="0" cy="0"/>
          <a:chOff x="0" y="0"/>
          <a:chExt cx="0" cy="0"/>
        </a:xfrm>
      </p:grpSpPr>
      <p:pic>
        <p:nvPicPr>
          <p:cNvPr id="5" name="Picture 4" descr="Diagram&#10;&#10;Description automatically generated">
            <a:extLst>
              <a:ext uri="{FF2B5EF4-FFF2-40B4-BE49-F238E27FC236}">
                <a16:creationId xmlns:a16="http://schemas.microsoft.com/office/drawing/2014/main" id="{4EEB3D90-A6A6-662A-8B27-B61AECC716C2}"/>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4" name="Text Placeholder 3">
            <a:extLst>
              <a:ext uri="{FF2B5EF4-FFF2-40B4-BE49-F238E27FC236}">
                <a16:creationId xmlns:a16="http://schemas.microsoft.com/office/drawing/2014/main" id="{0C029EE9-172C-5445-90AB-0F95317FB4C2}"/>
              </a:ext>
            </a:extLst>
          </p:cNvPr>
          <p:cNvSpPr>
            <a:spLocks noGrp="1"/>
          </p:cNvSpPr>
          <p:nvPr>
            <p:ph type="body" sz="half" idx="2" hasCustomPrompt="1"/>
          </p:nvPr>
        </p:nvSpPr>
        <p:spPr>
          <a:xfrm>
            <a:off x="406401" y="2336800"/>
            <a:ext cx="4191358" cy="3532188"/>
          </a:xfrm>
        </p:spPr>
        <p:txBody>
          <a:bodyPr>
            <a:normAutofit/>
          </a:bodyPr>
          <a:lstStyle>
            <a:lvl1pPr marL="0" indent="0">
              <a:spcBef>
                <a:spcPts val="0"/>
              </a:spcBef>
              <a:buNone/>
              <a:defRPr sz="2000">
                <a:solidFill>
                  <a:schemeClr val="tx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7" name="Slide Number Placeholder 6">
            <a:extLst>
              <a:ext uri="{FF2B5EF4-FFF2-40B4-BE49-F238E27FC236}">
                <a16:creationId xmlns:a16="http://schemas.microsoft.com/office/drawing/2014/main" id="{41BCF06B-A61F-3344-BCCA-1373DE5A1FF5}"/>
              </a:ext>
            </a:extLst>
          </p:cNvPr>
          <p:cNvSpPr>
            <a:spLocks noGrp="1"/>
          </p:cNvSpPr>
          <p:nvPr>
            <p:ph type="sldNum" sz="quarter" idx="12"/>
          </p:nvPr>
        </p:nvSpPr>
        <p:spPr/>
        <p:txBody>
          <a:bodyPr/>
          <a:lstStyle>
            <a:lvl1pPr>
              <a:defRPr>
                <a:solidFill>
                  <a:schemeClr val="bg1"/>
                </a:solidFill>
              </a:defRPr>
            </a:lvl1pPr>
          </a:lstStyle>
          <a:p>
            <a:fld id="{679D2152-1C30-894C-9781-951D3C9748DF}" type="slidenum">
              <a:rPr lang="en-US" smtClean="0"/>
              <a:pPr/>
              <a:t>‹#›</a:t>
            </a:fld>
            <a:endParaRPr lang="en-US"/>
          </a:p>
        </p:txBody>
      </p:sp>
      <p:sp>
        <p:nvSpPr>
          <p:cNvPr id="8" name="Footer Placeholder 4">
            <a:extLst>
              <a:ext uri="{FF2B5EF4-FFF2-40B4-BE49-F238E27FC236}">
                <a16:creationId xmlns:a16="http://schemas.microsoft.com/office/drawing/2014/main" id="{445E35B6-EBB9-2B49-A009-06BDC1176BEA}"/>
              </a:ext>
            </a:extLst>
          </p:cNvPr>
          <p:cNvSpPr>
            <a:spLocks noGrp="1"/>
          </p:cNvSpPr>
          <p:nvPr>
            <p:ph type="ftr" sz="quarter" idx="13"/>
          </p:nvPr>
        </p:nvSpPr>
        <p:spPr>
          <a:xfrm>
            <a:off x="406400" y="6345555"/>
            <a:ext cx="3878997" cy="228600"/>
          </a:xfrm>
          <a:prstGeom prst="rect">
            <a:avLst/>
          </a:prstGeom>
        </p:spPr>
        <p:txBody>
          <a:bodyPr vert="horz" lIns="91440" tIns="45720" rIns="91440" bIns="45720" rtlCol="0" anchor="ctr"/>
          <a:lstStyle>
            <a:lvl1pPr algn="l" eaLnBrk="1" hangingPunct="1">
              <a:defRPr sz="700">
                <a:solidFill>
                  <a:schemeClr val="tx2">
                    <a:lumMod val="40000"/>
                    <a:lumOff val="60000"/>
                  </a:schemeClr>
                </a:solidFill>
                <a:latin typeface="Poppins" pitchFamily="2" charset="77"/>
                <a:cs typeface="Poppins" pitchFamily="2" charset="77"/>
              </a:defRPr>
            </a:lvl1pPr>
          </a:lstStyle>
          <a:p>
            <a:r>
              <a:rPr lang="en-US" altLang="en-US">
                <a:ea typeface="ＭＳ Ｐゴシック" panose="020B0600070205080204" pitchFamily="34" charset="-128"/>
              </a:rPr>
              <a:t>© 2023 SailPoint Technologies, Inc. All rights reserved.</a:t>
            </a:r>
            <a:endParaRPr lang="en-US" altLang="en-US" dirty="0">
              <a:ea typeface="ＭＳ Ｐゴシック" panose="020B0600070205080204" pitchFamily="34" charset="-128"/>
            </a:endParaRPr>
          </a:p>
        </p:txBody>
      </p:sp>
      <p:sp>
        <p:nvSpPr>
          <p:cNvPr id="9" name="Title 1">
            <a:extLst>
              <a:ext uri="{FF2B5EF4-FFF2-40B4-BE49-F238E27FC236}">
                <a16:creationId xmlns:a16="http://schemas.microsoft.com/office/drawing/2014/main" id="{74E875B0-122F-3240-BDF4-8E5930D25751}"/>
              </a:ext>
            </a:extLst>
          </p:cNvPr>
          <p:cNvSpPr>
            <a:spLocks noGrp="1"/>
          </p:cNvSpPr>
          <p:nvPr>
            <p:ph type="title" hasCustomPrompt="1"/>
          </p:nvPr>
        </p:nvSpPr>
        <p:spPr>
          <a:xfrm>
            <a:off x="406400" y="457200"/>
            <a:ext cx="5148239" cy="1600200"/>
          </a:xfrm>
        </p:spPr>
        <p:txBody>
          <a:bodyPr anchor="t">
            <a:normAutofit/>
          </a:bodyPr>
          <a:lstStyle>
            <a:lvl1pPr>
              <a:defRPr sz="3600">
                <a:solidFill>
                  <a:schemeClr val="tx1"/>
                </a:solidFill>
              </a:defRPr>
            </a:lvl1pPr>
          </a:lstStyle>
          <a:p>
            <a:r>
              <a:rPr lang="en-US" dirty="0"/>
              <a:t>Click to edit master title style</a:t>
            </a:r>
          </a:p>
        </p:txBody>
      </p:sp>
      <p:pic>
        <p:nvPicPr>
          <p:cNvPr id="2" name="Picture 1" descr="Icon&#10;&#10;Description automatically generated">
            <a:extLst>
              <a:ext uri="{FF2B5EF4-FFF2-40B4-BE49-F238E27FC236}">
                <a16:creationId xmlns:a16="http://schemas.microsoft.com/office/drawing/2014/main" id="{9A1850E7-DAFD-B87D-7178-31BEA1BDE02C}"/>
              </a:ext>
            </a:extLst>
          </p:cNvPr>
          <p:cNvPicPr>
            <a:picLocks noChangeAspect="1"/>
          </p:cNvPicPr>
          <p:nvPr userDrawn="1"/>
        </p:nvPicPr>
        <p:blipFill>
          <a:blip r:embed="rId3"/>
          <a:stretch>
            <a:fillRect/>
          </a:stretch>
        </p:blipFill>
        <p:spPr>
          <a:xfrm>
            <a:off x="11041038" y="114055"/>
            <a:ext cx="915805" cy="761351"/>
          </a:xfrm>
          <a:prstGeom prst="rect">
            <a:avLst/>
          </a:prstGeom>
        </p:spPr>
      </p:pic>
    </p:spTree>
    <p:extLst>
      <p:ext uri="{BB962C8B-B14F-4D97-AF65-F5344CB8AC3E}">
        <p14:creationId xmlns:p14="http://schemas.microsoft.com/office/powerpoint/2010/main" val="119803083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Section Header Coding">
    <p:spTree>
      <p:nvGrpSpPr>
        <p:cNvPr id="1" name=""/>
        <p:cNvGrpSpPr/>
        <p:nvPr/>
      </p:nvGrpSpPr>
      <p:grpSpPr>
        <a:xfrm>
          <a:off x="0" y="0"/>
          <a:ext cx="0" cy="0"/>
          <a:chOff x="0" y="0"/>
          <a:chExt cx="0" cy="0"/>
        </a:xfrm>
      </p:grpSpPr>
      <p:pic>
        <p:nvPicPr>
          <p:cNvPr id="17" name="Picture 16" descr="Text&#10;&#10;Description automatically generated">
            <a:extLst>
              <a:ext uri="{FF2B5EF4-FFF2-40B4-BE49-F238E27FC236}">
                <a16:creationId xmlns:a16="http://schemas.microsoft.com/office/drawing/2014/main" id="{52B824C7-451D-E3C6-2FD2-04C7355424B4}"/>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7E052AE5-2E8A-E14B-A350-C57A2FA18DE6}"/>
              </a:ext>
            </a:extLst>
          </p:cNvPr>
          <p:cNvSpPr>
            <a:spLocks noGrp="1"/>
          </p:cNvSpPr>
          <p:nvPr>
            <p:ph type="title" hasCustomPrompt="1"/>
          </p:nvPr>
        </p:nvSpPr>
        <p:spPr>
          <a:xfrm>
            <a:off x="831850" y="2295525"/>
            <a:ext cx="10515600" cy="1133475"/>
          </a:xfrm>
        </p:spPr>
        <p:txBody>
          <a:bodyPr anchor="b">
            <a:normAutofit/>
          </a:bodyPr>
          <a:lstStyle>
            <a:lvl1pPr algn="ctr">
              <a:defRPr sz="5400"/>
            </a:lvl1pPr>
          </a:lstStyle>
          <a:p>
            <a:r>
              <a:rPr lang="en-US" dirty="0"/>
              <a:t>Click to edit master title style</a:t>
            </a:r>
          </a:p>
        </p:txBody>
      </p:sp>
      <p:sp>
        <p:nvSpPr>
          <p:cNvPr id="3" name="Text Placeholder 2">
            <a:extLst>
              <a:ext uri="{FF2B5EF4-FFF2-40B4-BE49-F238E27FC236}">
                <a16:creationId xmlns:a16="http://schemas.microsoft.com/office/drawing/2014/main" id="{65AB9FAE-9212-0240-87A8-84E2EB4DAE38}"/>
              </a:ext>
            </a:extLst>
          </p:cNvPr>
          <p:cNvSpPr>
            <a:spLocks noGrp="1"/>
          </p:cNvSpPr>
          <p:nvPr>
            <p:ph type="body" idx="1" hasCustomPrompt="1"/>
          </p:nvPr>
        </p:nvSpPr>
        <p:spPr>
          <a:xfrm>
            <a:off x="831850" y="3455990"/>
            <a:ext cx="10515600" cy="543629"/>
          </a:xfrm>
        </p:spPr>
        <p:txBody>
          <a:bodyPr/>
          <a:lstStyle>
            <a:lvl1pPr marL="0" indent="0" algn="ctr">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6" name="Slide Number Placeholder 5">
            <a:extLst>
              <a:ext uri="{FF2B5EF4-FFF2-40B4-BE49-F238E27FC236}">
                <a16:creationId xmlns:a16="http://schemas.microsoft.com/office/drawing/2014/main" id="{9219A960-FA53-924B-8B27-1DEA385F5D5B}"/>
              </a:ext>
            </a:extLst>
          </p:cNvPr>
          <p:cNvSpPr>
            <a:spLocks noGrp="1"/>
          </p:cNvSpPr>
          <p:nvPr>
            <p:ph type="sldNum" sz="quarter" idx="12"/>
          </p:nvPr>
        </p:nvSpPr>
        <p:spPr/>
        <p:txBody>
          <a:bodyPr/>
          <a:lstStyle/>
          <a:p>
            <a:fld id="{679D2152-1C30-894C-9781-951D3C9748DF}" type="slidenum">
              <a:rPr lang="en-US" smtClean="0"/>
              <a:t>‹#›</a:t>
            </a:fld>
            <a:endParaRPr lang="en-US"/>
          </a:p>
        </p:txBody>
      </p:sp>
      <p:sp>
        <p:nvSpPr>
          <p:cNvPr id="8" name="Footer Placeholder 4">
            <a:extLst>
              <a:ext uri="{FF2B5EF4-FFF2-40B4-BE49-F238E27FC236}">
                <a16:creationId xmlns:a16="http://schemas.microsoft.com/office/drawing/2014/main" id="{53E3F84C-1E46-234A-83CB-CF24452C3E75}"/>
              </a:ext>
            </a:extLst>
          </p:cNvPr>
          <p:cNvSpPr>
            <a:spLocks noGrp="1"/>
          </p:cNvSpPr>
          <p:nvPr>
            <p:ph type="ftr" sz="quarter" idx="3"/>
          </p:nvPr>
        </p:nvSpPr>
        <p:spPr>
          <a:xfrm>
            <a:off x="406400" y="6345555"/>
            <a:ext cx="3878997" cy="228600"/>
          </a:xfrm>
          <a:prstGeom prst="rect">
            <a:avLst/>
          </a:prstGeom>
        </p:spPr>
        <p:txBody>
          <a:bodyPr vert="horz" lIns="91440" tIns="45720" rIns="91440" bIns="45720" rtlCol="0" anchor="ctr"/>
          <a:lstStyle>
            <a:lvl1pPr algn="l" eaLnBrk="1" hangingPunct="1">
              <a:defRPr sz="700">
                <a:solidFill>
                  <a:schemeClr val="tx2">
                    <a:lumMod val="40000"/>
                    <a:lumOff val="60000"/>
                  </a:schemeClr>
                </a:solidFill>
                <a:latin typeface="Poppins" pitchFamily="2" charset="77"/>
                <a:cs typeface="Poppins" pitchFamily="2" charset="77"/>
              </a:defRPr>
            </a:lvl1pPr>
          </a:lstStyle>
          <a:p>
            <a:r>
              <a:rPr lang="en-US" altLang="en-US" dirty="0">
                <a:ea typeface="ＭＳ Ｐゴシック" panose="020B0600070205080204" pitchFamily="34" charset="-128"/>
              </a:rPr>
              <a:t>© 2023 SailPoint Technologies, Inc. All rights reserved.</a:t>
            </a:r>
          </a:p>
        </p:txBody>
      </p:sp>
      <p:pic>
        <p:nvPicPr>
          <p:cNvPr id="13" name="Picture 12" descr="Icon&#10;&#10;Description automatically generated">
            <a:extLst>
              <a:ext uri="{FF2B5EF4-FFF2-40B4-BE49-F238E27FC236}">
                <a16:creationId xmlns:a16="http://schemas.microsoft.com/office/drawing/2014/main" id="{12FF3654-3C95-E557-9A77-741293B2B93E}"/>
              </a:ext>
            </a:extLst>
          </p:cNvPr>
          <p:cNvPicPr>
            <a:picLocks noChangeAspect="1"/>
          </p:cNvPicPr>
          <p:nvPr userDrawn="1"/>
        </p:nvPicPr>
        <p:blipFill>
          <a:blip r:embed="rId3"/>
          <a:stretch>
            <a:fillRect/>
          </a:stretch>
        </p:blipFill>
        <p:spPr>
          <a:xfrm>
            <a:off x="11041038" y="114055"/>
            <a:ext cx="915805" cy="761351"/>
          </a:xfrm>
          <a:prstGeom prst="rect">
            <a:avLst/>
          </a:prstGeom>
        </p:spPr>
      </p:pic>
    </p:spTree>
    <p:extLst>
      <p:ext uri="{BB962C8B-B14F-4D97-AF65-F5344CB8AC3E}">
        <p14:creationId xmlns:p14="http://schemas.microsoft.com/office/powerpoint/2010/main" val="367435510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Section Header Blue Coding">
    <p:bg>
      <p:bgPr>
        <a:gradFill>
          <a:gsLst>
            <a:gs pos="100000">
              <a:schemeClr val="accent2"/>
            </a:gs>
            <a:gs pos="35000">
              <a:schemeClr val="tx1"/>
            </a:gs>
          </a:gsLst>
          <a:lin ang="2700000" scaled="1"/>
        </a:gradFill>
        <a:effectLst/>
      </p:bgPr>
    </p:bg>
    <p:spTree>
      <p:nvGrpSpPr>
        <p:cNvPr id="1" name=""/>
        <p:cNvGrpSpPr/>
        <p:nvPr/>
      </p:nvGrpSpPr>
      <p:grpSpPr>
        <a:xfrm>
          <a:off x="0" y="0"/>
          <a:ext cx="0" cy="0"/>
          <a:chOff x="0" y="0"/>
          <a:chExt cx="0" cy="0"/>
        </a:xfrm>
      </p:grpSpPr>
      <p:pic>
        <p:nvPicPr>
          <p:cNvPr id="4" name="Picture 3" descr="Text&#10;&#10;Description automatically generated">
            <a:extLst>
              <a:ext uri="{FF2B5EF4-FFF2-40B4-BE49-F238E27FC236}">
                <a16:creationId xmlns:a16="http://schemas.microsoft.com/office/drawing/2014/main" id="{B13465EA-560A-3825-4485-9E16E47D4D23}"/>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9219A960-FA53-924B-8B27-1DEA385F5D5B}"/>
              </a:ext>
            </a:extLst>
          </p:cNvPr>
          <p:cNvSpPr>
            <a:spLocks noGrp="1"/>
          </p:cNvSpPr>
          <p:nvPr>
            <p:ph type="sldNum" sz="quarter" idx="12"/>
          </p:nvPr>
        </p:nvSpPr>
        <p:spPr/>
        <p:txBody>
          <a:bodyPr/>
          <a:lstStyle>
            <a:lvl1pPr>
              <a:defRPr>
                <a:solidFill>
                  <a:schemeClr val="bg1"/>
                </a:solidFill>
              </a:defRPr>
            </a:lvl1pPr>
          </a:lstStyle>
          <a:p>
            <a:fld id="{679D2152-1C30-894C-9781-951D3C9748DF}" type="slidenum">
              <a:rPr lang="en-US" smtClean="0"/>
              <a:pPr/>
              <a:t>‹#›</a:t>
            </a:fld>
            <a:endParaRPr lang="en-US"/>
          </a:p>
        </p:txBody>
      </p:sp>
      <p:sp>
        <p:nvSpPr>
          <p:cNvPr id="9" name="Footer Placeholder 4">
            <a:extLst>
              <a:ext uri="{FF2B5EF4-FFF2-40B4-BE49-F238E27FC236}">
                <a16:creationId xmlns:a16="http://schemas.microsoft.com/office/drawing/2014/main" id="{9D84DF0D-C3C3-534A-BBC7-B8901EC61549}"/>
              </a:ext>
            </a:extLst>
          </p:cNvPr>
          <p:cNvSpPr>
            <a:spLocks noGrp="1"/>
          </p:cNvSpPr>
          <p:nvPr>
            <p:ph type="ftr" sz="quarter" idx="3"/>
          </p:nvPr>
        </p:nvSpPr>
        <p:spPr>
          <a:xfrm>
            <a:off x="406400" y="6345555"/>
            <a:ext cx="3878997" cy="228600"/>
          </a:xfrm>
          <a:prstGeom prst="rect">
            <a:avLst/>
          </a:prstGeom>
        </p:spPr>
        <p:txBody>
          <a:bodyPr vert="horz" lIns="91440" tIns="45720" rIns="91440" bIns="45720" rtlCol="0" anchor="ctr"/>
          <a:lstStyle>
            <a:lvl1pPr algn="l" eaLnBrk="1" hangingPunct="1">
              <a:defRPr sz="700">
                <a:solidFill>
                  <a:schemeClr val="tx2">
                    <a:lumMod val="40000"/>
                    <a:lumOff val="60000"/>
                  </a:schemeClr>
                </a:solidFill>
                <a:latin typeface="Poppins" pitchFamily="2" charset="77"/>
                <a:cs typeface="Poppins" pitchFamily="2" charset="77"/>
              </a:defRPr>
            </a:lvl1pPr>
          </a:lstStyle>
          <a:p>
            <a:r>
              <a:rPr lang="en-US" altLang="en-US">
                <a:ea typeface="ＭＳ Ｐゴシック" panose="020B0600070205080204" pitchFamily="34" charset="-128"/>
              </a:rPr>
              <a:t>© 2023 SailPoint Technologies, Inc. All rights reserved.</a:t>
            </a:r>
            <a:endParaRPr lang="en-US" altLang="en-US" dirty="0">
              <a:ea typeface="ＭＳ Ｐゴシック" panose="020B0600070205080204" pitchFamily="34" charset="-128"/>
            </a:endParaRPr>
          </a:p>
        </p:txBody>
      </p:sp>
      <p:pic>
        <p:nvPicPr>
          <p:cNvPr id="5" name="Picture 4" descr="Icon&#10;&#10;Description automatically generated">
            <a:extLst>
              <a:ext uri="{FF2B5EF4-FFF2-40B4-BE49-F238E27FC236}">
                <a16:creationId xmlns:a16="http://schemas.microsoft.com/office/drawing/2014/main" id="{A39C0FB6-78CF-E522-D003-42633766E472}"/>
              </a:ext>
            </a:extLst>
          </p:cNvPr>
          <p:cNvPicPr>
            <a:picLocks noChangeAspect="1"/>
          </p:cNvPicPr>
          <p:nvPr userDrawn="1"/>
        </p:nvPicPr>
        <p:blipFill>
          <a:blip r:embed="rId3"/>
          <a:stretch>
            <a:fillRect/>
          </a:stretch>
        </p:blipFill>
        <p:spPr>
          <a:xfrm>
            <a:off x="11041038" y="114055"/>
            <a:ext cx="915805" cy="761351"/>
          </a:xfrm>
          <a:prstGeom prst="rect">
            <a:avLst/>
          </a:prstGeom>
        </p:spPr>
      </p:pic>
      <p:sp>
        <p:nvSpPr>
          <p:cNvPr id="7" name="Title 1">
            <a:extLst>
              <a:ext uri="{FF2B5EF4-FFF2-40B4-BE49-F238E27FC236}">
                <a16:creationId xmlns:a16="http://schemas.microsoft.com/office/drawing/2014/main" id="{BA387A4E-C9CA-D0F9-DC61-E527D4DCD74F}"/>
              </a:ext>
            </a:extLst>
          </p:cNvPr>
          <p:cNvSpPr>
            <a:spLocks noGrp="1"/>
          </p:cNvSpPr>
          <p:nvPr>
            <p:ph type="title" hasCustomPrompt="1"/>
          </p:nvPr>
        </p:nvSpPr>
        <p:spPr>
          <a:xfrm>
            <a:off x="831850" y="2295525"/>
            <a:ext cx="10515600" cy="1133475"/>
          </a:xfrm>
        </p:spPr>
        <p:txBody>
          <a:bodyPr anchor="b">
            <a:normAutofit/>
          </a:bodyPr>
          <a:lstStyle>
            <a:lvl1pPr algn="ctr">
              <a:defRPr sz="5400">
                <a:solidFill>
                  <a:schemeClr val="bg1"/>
                </a:solidFill>
              </a:defRPr>
            </a:lvl1pPr>
          </a:lstStyle>
          <a:p>
            <a:r>
              <a:rPr lang="en-US" dirty="0"/>
              <a:t>Click to edit master title style</a:t>
            </a:r>
          </a:p>
        </p:txBody>
      </p:sp>
      <p:sp>
        <p:nvSpPr>
          <p:cNvPr id="8" name="Text Placeholder 2">
            <a:extLst>
              <a:ext uri="{FF2B5EF4-FFF2-40B4-BE49-F238E27FC236}">
                <a16:creationId xmlns:a16="http://schemas.microsoft.com/office/drawing/2014/main" id="{08271FB5-9C0D-6670-5E97-3010C8169398}"/>
              </a:ext>
            </a:extLst>
          </p:cNvPr>
          <p:cNvSpPr>
            <a:spLocks noGrp="1"/>
          </p:cNvSpPr>
          <p:nvPr>
            <p:ph type="body" idx="1" hasCustomPrompt="1"/>
          </p:nvPr>
        </p:nvSpPr>
        <p:spPr>
          <a:xfrm>
            <a:off x="831850" y="3455990"/>
            <a:ext cx="10515600" cy="543629"/>
          </a:xfrm>
        </p:spPr>
        <p:txBody>
          <a:bodyPr/>
          <a:lstStyle>
            <a:lvl1pPr marL="0" indent="0" algn="ctr">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248677684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Blue">
    <p:bg>
      <p:bgPr>
        <a:gradFill>
          <a:gsLst>
            <a:gs pos="100000">
              <a:schemeClr val="accent2"/>
            </a:gs>
            <a:gs pos="35000">
              <a:schemeClr val="tx1"/>
            </a:gs>
          </a:gsLst>
          <a:lin ang="27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052AE5-2E8A-E14B-A350-C57A2FA18DE6}"/>
              </a:ext>
            </a:extLst>
          </p:cNvPr>
          <p:cNvSpPr>
            <a:spLocks noGrp="1"/>
          </p:cNvSpPr>
          <p:nvPr>
            <p:ph type="title" hasCustomPrompt="1"/>
          </p:nvPr>
        </p:nvSpPr>
        <p:spPr>
          <a:xfrm>
            <a:off x="831850" y="2758471"/>
            <a:ext cx="10515600" cy="1014984"/>
          </a:xfrm>
        </p:spPr>
        <p:txBody>
          <a:bodyPr anchor="b">
            <a:normAutofit/>
          </a:bodyPr>
          <a:lstStyle>
            <a:lvl1pPr algn="ctr">
              <a:defRPr sz="5400">
                <a:solidFill>
                  <a:schemeClr val="bg1"/>
                </a:solidFill>
              </a:defRPr>
            </a:lvl1pPr>
          </a:lstStyle>
          <a:p>
            <a:r>
              <a:rPr lang="en-US" dirty="0"/>
              <a:t>Click to edit master title style</a:t>
            </a:r>
          </a:p>
        </p:txBody>
      </p:sp>
      <p:sp>
        <p:nvSpPr>
          <p:cNvPr id="3" name="Text Placeholder 2">
            <a:extLst>
              <a:ext uri="{FF2B5EF4-FFF2-40B4-BE49-F238E27FC236}">
                <a16:creationId xmlns:a16="http://schemas.microsoft.com/office/drawing/2014/main" id="{65AB9FAE-9212-0240-87A8-84E2EB4DAE38}"/>
              </a:ext>
            </a:extLst>
          </p:cNvPr>
          <p:cNvSpPr>
            <a:spLocks noGrp="1"/>
          </p:cNvSpPr>
          <p:nvPr>
            <p:ph type="body" idx="1" hasCustomPrompt="1"/>
          </p:nvPr>
        </p:nvSpPr>
        <p:spPr>
          <a:xfrm>
            <a:off x="831850" y="3814399"/>
            <a:ext cx="10515600" cy="1207977"/>
          </a:xfrm>
        </p:spPr>
        <p:txBody>
          <a:bodyPr/>
          <a:lstStyle>
            <a:lvl1pPr marL="0" indent="0" algn="ctr">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6" name="Slide Number Placeholder 5">
            <a:extLst>
              <a:ext uri="{FF2B5EF4-FFF2-40B4-BE49-F238E27FC236}">
                <a16:creationId xmlns:a16="http://schemas.microsoft.com/office/drawing/2014/main" id="{9219A960-FA53-924B-8B27-1DEA385F5D5B}"/>
              </a:ext>
            </a:extLst>
          </p:cNvPr>
          <p:cNvSpPr>
            <a:spLocks noGrp="1"/>
          </p:cNvSpPr>
          <p:nvPr>
            <p:ph type="sldNum" sz="quarter" idx="12"/>
          </p:nvPr>
        </p:nvSpPr>
        <p:spPr/>
        <p:txBody>
          <a:bodyPr/>
          <a:lstStyle>
            <a:lvl1pPr>
              <a:defRPr>
                <a:solidFill>
                  <a:schemeClr val="bg1"/>
                </a:solidFill>
              </a:defRPr>
            </a:lvl1pPr>
          </a:lstStyle>
          <a:p>
            <a:fld id="{679D2152-1C30-894C-9781-951D3C9748DF}" type="slidenum">
              <a:rPr lang="en-US" smtClean="0"/>
              <a:pPr/>
              <a:t>‹#›</a:t>
            </a:fld>
            <a:endParaRPr lang="en-US"/>
          </a:p>
        </p:txBody>
      </p:sp>
      <p:sp>
        <p:nvSpPr>
          <p:cNvPr id="9" name="Footer Placeholder 4">
            <a:extLst>
              <a:ext uri="{FF2B5EF4-FFF2-40B4-BE49-F238E27FC236}">
                <a16:creationId xmlns:a16="http://schemas.microsoft.com/office/drawing/2014/main" id="{9D84DF0D-C3C3-534A-BBC7-B8901EC61549}"/>
              </a:ext>
            </a:extLst>
          </p:cNvPr>
          <p:cNvSpPr>
            <a:spLocks noGrp="1"/>
          </p:cNvSpPr>
          <p:nvPr>
            <p:ph type="ftr" sz="quarter" idx="3"/>
          </p:nvPr>
        </p:nvSpPr>
        <p:spPr>
          <a:xfrm>
            <a:off x="406400" y="6345555"/>
            <a:ext cx="3878997" cy="228600"/>
          </a:xfrm>
          <a:prstGeom prst="rect">
            <a:avLst/>
          </a:prstGeom>
        </p:spPr>
        <p:txBody>
          <a:bodyPr vert="horz" lIns="91440" tIns="45720" rIns="91440" bIns="45720" rtlCol="0" anchor="ctr"/>
          <a:lstStyle>
            <a:lvl1pPr algn="l" eaLnBrk="1" hangingPunct="1">
              <a:defRPr sz="700">
                <a:solidFill>
                  <a:schemeClr val="tx2">
                    <a:lumMod val="40000"/>
                    <a:lumOff val="60000"/>
                  </a:schemeClr>
                </a:solidFill>
                <a:latin typeface="Poppins" pitchFamily="2" charset="77"/>
                <a:cs typeface="Poppins" pitchFamily="2" charset="77"/>
              </a:defRPr>
            </a:lvl1pPr>
          </a:lstStyle>
          <a:p>
            <a:r>
              <a:rPr lang="en-US" altLang="en-US">
                <a:ea typeface="ＭＳ Ｐゴシック" panose="020B0600070205080204" pitchFamily="34" charset="-128"/>
              </a:rPr>
              <a:t>© 2023 SailPoint Technologies, Inc. All rights reserved.</a:t>
            </a:r>
            <a:endParaRPr lang="en-US" altLang="en-US" dirty="0">
              <a:ea typeface="ＭＳ Ｐゴシック" panose="020B0600070205080204" pitchFamily="34" charset="-128"/>
            </a:endParaRPr>
          </a:p>
        </p:txBody>
      </p:sp>
      <p:pic>
        <p:nvPicPr>
          <p:cNvPr id="5" name="Picture 4" descr="Icon&#10;&#10;Description automatically generated">
            <a:extLst>
              <a:ext uri="{FF2B5EF4-FFF2-40B4-BE49-F238E27FC236}">
                <a16:creationId xmlns:a16="http://schemas.microsoft.com/office/drawing/2014/main" id="{A39C0FB6-78CF-E522-D003-42633766E472}"/>
              </a:ext>
            </a:extLst>
          </p:cNvPr>
          <p:cNvPicPr>
            <a:picLocks noChangeAspect="1"/>
          </p:cNvPicPr>
          <p:nvPr userDrawn="1"/>
        </p:nvPicPr>
        <p:blipFill>
          <a:blip r:embed="rId2"/>
          <a:stretch>
            <a:fillRect/>
          </a:stretch>
        </p:blipFill>
        <p:spPr>
          <a:xfrm>
            <a:off x="11041038" y="114055"/>
            <a:ext cx="915805" cy="761351"/>
          </a:xfrm>
          <a:prstGeom prst="rect">
            <a:avLst/>
          </a:prstGeom>
        </p:spPr>
      </p:pic>
    </p:spTree>
    <p:extLst>
      <p:ext uri="{BB962C8B-B14F-4D97-AF65-F5344CB8AC3E}">
        <p14:creationId xmlns:p14="http://schemas.microsoft.com/office/powerpoint/2010/main" val="102629285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FEF4DC-8A0C-9A49-8FC7-D55AB97506A6}"/>
              </a:ext>
            </a:extLst>
          </p:cNvPr>
          <p:cNvSpPr>
            <a:spLocks noGrp="1"/>
          </p:cNvSpPr>
          <p:nvPr>
            <p:ph type="title" hasCustomPrompt="1"/>
          </p:nvPr>
        </p:nvSpPr>
        <p:spPr>
          <a:xfrm>
            <a:off x="1244600" y="365125"/>
            <a:ext cx="9702800" cy="797753"/>
          </a:xfrm>
        </p:spPr>
        <p:txBody>
          <a:bodyPr/>
          <a:lstStyle>
            <a:lvl1pPr algn="ctr">
              <a:defRPr/>
            </a:lvl1pPr>
          </a:lstStyle>
          <a:p>
            <a:r>
              <a:rPr lang="en-US" dirty="0"/>
              <a:t>Click to edit master title style</a:t>
            </a:r>
          </a:p>
        </p:txBody>
      </p:sp>
      <p:sp>
        <p:nvSpPr>
          <p:cNvPr id="5" name="Slide Number Placeholder 4">
            <a:extLst>
              <a:ext uri="{FF2B5EF4-FFF2-40B4-BE49-F238E27FC236}">
                <a16:creationId xmlns:a16="http://schemas.microsoft.com/office/drawing/2014/main" id="{BAB22E09-30B4-8A42-AB39-5E952EF9321E}"/>
              </a:ext>
            </a:extLst>
          </p:cNvPr>
          <p:cNvSpPr>
            <a:spLocks noGrp="1"/>
          </p:cNvSpPr>
          <p:nvPr>
            <p:ph type="sldNum" sz="quarter" idx="12"/>
          </p:nvPr>
        </p:nvSpPr>
        <p:spPr/>
        <p:txBody>
          <a:bodyPr/>
          <a:lstStyle/>
          <a:p>
            <a:fld id="{679D2152-1C30-894C-9781-951D3C9748DF}" type="slidenum">
              <a:rPr lang="en-US" smtClean="0"/>
              <a:t>‹#›</a:t>
            </a:fld>
            <a:endParaRPr lang="en-US"/>
          </a:p>
        </p:txBody>
      </p:sp>
      <p:sp>
        <p:nvSpPr>
          <p:cNvPr id="7" name="Footer Placeholder 4">
            <a:extLst>
              <a:ext uri="{FF2B5EF4-FFF2-40B4-BE49-F238E27FC236}">
                <a16:creationId xmlns:a16="http://schemas.microsoft.com/office/drawing/2014/main" id="{98C5BB9F-B32B-5341-9D04-F9019576450B}"/>
              </a:ext>
            </a:extLst>
          </p:cNvPr>
          <p:cNvSpPr>
            <a:spLocks noGrp="1"/>
          </p:cNvSpPr>
          <p:nvPr>
            <p:ph type="ftr" sz="quarter" idx="13"/>
          </p:nvPr>
        </p:nvSpPr>
        <p:spPr>
          <a:xfrm>
            <a:off x="406400" y="6345555"/>
            <a:ext cx="3878997" cy="228600"/>
          </a:xfrm>
          <a:prstGeom prst="rect">
            <a:avLst/>
          </a:prstGeom>
        </p:spPr>
        <p:txBody>
          <a:bodyPr vert="horz" lIns="91440" tIns="45720" rIns="91440" bIns="45720" rtlCol="0" anchor="ctr"/>
          <a:lstStyle>
            <a:lvl1pPr algn="l" eaLnBrk="1" hangingPunct="1">
              <a:defRPr sz="700">
                <a:solidFill>
                  <a:schemeClr val="tx2">
                    <a:lumMod val="40000"/>
                    <a:lumOff val="60000"/>
                  </a:schemeClr>
                </a:solidFill>
                <a:latin typeface="Poppins" pitchFamily="2" charset="77"/>
                <a:cs typeface="Poppins" pitchFamily="2" charset="77"/>
              </a:defRPr>
            </a:lvl1pPr>
          </a:lstStyle>
          <a:p>
            <a:r>
              <a:rPr lang="en-US" altLang="en-US">
                <a:ea typeface="ＭＳ Ｐゴシック" panose="020B0600070205080204" pitchFamily="34" charset="-128"/>
              </a:rPr>
              <a:t>© 2023 SailPoint Technologies, Inc. All rights reserved.</a:t>
            </a:r>
            <a:endParaRPr lang="en-US" altLang="en-US" dirty="0">
              <a:ea typeface="ＭＳ Ｐゴシック" panose="020B0600070205080204" pitchFamily="34" charset="-128"/>
            </a:endParaRPr>
          </a:p>
        </p:txBody>
      </p:sp>
      <p:pic>
        <p:nvPicPr>
          <p:cNvPr id="3" name="Picture 2" descr="Icon&#10;&#10;Description automatically generated">
            <a:extLst>
              <a:ext uri="{FF2B5EF4-FFF2-40B4-BE49-F238E27FC236}">
                <a16:creationId xmlns:a16="http://schemas.microsoft.com/office/drawing/2014/main" id="{3D863D0E-59C9-47A7-9FB1-B4C2EF120088}"/>
              </a:ext>
            </a:extLst>
          </p:cNvPr>
          <p:cNvPicPr>
            <a:picLocks noChangeAspect="1"/>
          </p:cNvPicPr>
          <p:nvPr userDrawn="1"/>
        </p:nvPicPr>
        <p:blipFill>
          <a:blip r:embed="rId2"/>
          <a:stretch>
            <a:fillRect/>
          </a:stretch>
        </p:blipFill>
        <p:spPr>
          <a:xfrm>
            <a:off x="11041038" y="114055"/>
            <a:ext cx="915805" cy="761351"/>
          </a:xfrm>
          <a:prstGeom prst="rect">
            <a:avLst/>
          </a:prstGeom>
        </p:spPr>
      </p:pic>
    </p:spTree>
    <p:extLst>
      <p:ext uri="{BB962C8B-B14F-4D97-AF65-F5344CB8AC3E}">
        <p14:creationId xmlns:p14="http://schemas.microsoft.com/office/powerpoint/2010/main" val="243233272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B2B2DB0-39C8-1C40-BE15-DDDE06404D28}"/>
              </a:ext>
            </a:extLst>
          </p:cNvPr>
          <p:cNvSpPr>
            <a:spLocks noGrp="1"/>
          </p:cNvSpPr>
          <p:nvPr>
            <p:ph type="sldNum" sz="quarter" idx="12"/>
          </p:nvPr>
        </p:nvSpPr>
        <p:spPr/>
        <p:txBody>
          <a:bodyPr/>
          <a:lstStyle/>
          <a:p>
            <a:fld id="{679D2152-1C30-894C-9781-951D3C9748DF}" type="slidenum">
              <a:rPr lang="en-US" smtClean="0"/>
              <a:t>‹#›</a:t>
            </a:fld>
            <a:endParaRPr lang="en-US"/>
          </a:p>
        </p:txBody>
      </p:sp>
      <p:sp>
        <p:nvSpPr>
          <p:cNvPr id="5" name="Footer Placeholder 4">
            <a:extLst>
              <a:ext uri="{FF2B5EF4-FFF2-40B4-BE49-F238E27FC236}">
                <a16:creationId xmlns:a16="http://schemas.microsoft.com/office/drawing/2014/main" id="{3D928643-64C5-AF40-B9D9-AAFB07F505D5}"/>
              </a:ext>
            </a:extLst>
          </p:cNvPr>
          <p:cNvSpPr>
            <a:spLocks noGrp="1"/>
          </p:cNvSpPr>
          <p:nvPr>
            <p:ph type="ftr" sz="quarter" idx="13"/>
          </p:nvPr>
        </p:nvSpPr>
        <p:spPr>
          <a:xfrm>
            <a:off x="406400" y="6345555"/>
            <a:ext cx="3878997" cy="228600"/>
          </a:xfrm>
          <a:prstGeom prst="rect">
            <a:avLst/>
          </a:prstGeom>
        </p:spPr>
        <p:txBody>
          <a:bodyPr vert="horz" lIns="91440" tIns="45720" rIns="91440" bIns="45720" rtlCol="0" anchor="ctr"/>
          <a:lstStyle>
            <a:lvl1pPr algn="l" eaLnBrk="1" hangingPunct="1">
              <a:defRPr sz="700">
                <a:solidFill>
                  <a:schemeClr val="tx2">
                    <a:lumMod val="40000"/>
                    <a:lumOff val="60000"/>
                  </a:schemeClr>
                </a:solidFill>
                <a:latin typeface="Poppins" pitchFamily="2" charset="77"/>
                <a:cs typeface="Poppins" pitchFamily="2" charset="77"/>
              </a:defRPr>
            </a:lvl1pPr>
          </a:lstStyle>
          <a:p>
            <a:r>
              <a:rPr lang="en-US" altLang="en-US">
                <a:ea typeface="ＭＳ Ｐゴシック" panose="020B0600070205080204" pitchFamily="34" charset="-128"/>
              </a:rPr>
              <a:t>© 2023 SailPoint Technologies, Inc. All rights reserved.</a:t>
            </a:r>
            <a:endParaRPr lang="en-US" altLang="en-US" dirty="0">
              <a:ea typeface="ＭＳ Ｐゴシック" panose="020B0600070205080204" pitchFamily="34" charset="-128"/>
            </a:endParaRPr>
          </a:p>
        </p:txBody>
      </p:sp>
      <p:pic>
        <p:nvPicPr>
          <p:cNvPr id="2" name="Picture 1" descr="Icon&#10;&#10;Description automatically generated">
            <a:extLst>
              <a:ext uri="{FF2B5EF4-FFF2-40B4-BE49-F238E27FC236}">
                <a16:creationId xmlns:a16="http://schemas.microsoft.com/office/drawing/2014/main" id="{C65DF285-1CC2-0C4B-E191-64BA0318387B}"/>
              </a:ext>
            </a:extLst>
          </p:cNvPr>
          <p:cNvPicPr>
            <a:picLocks noChangeAspect="1"/>
          </p:cNvPicPr>
          <p:nvPr userDrawn="1"/>
        </p:nvPicPr>
        <p:blipFill>
          <a:blip r:embed="rId2"/>
          <a:stretch>
            <a:fillRect/>
          </a:stretch>
        </p:blipFill>
        <p:spPr>
          <a:xfrm>
            <a:off x="11041038" y="114055"/>
            <a:ext cx="915805" cy="761351"/>
          </a:xfrm>
          <a:prstGeom prst="rect">
            <a:avLst/>
          </a:prstGeom>
        </p:spPr>
      </p:pic>
    </p:spTree>
    <p:extLst>
      <p:ext uri="{BB962C8B-B14F-4D97-AF65-F5344CB8AC3E}">
        <p14:creationId xmlns:p14="http://schemas.microsoft.com/office/powerpoint/2010/main" val="425647867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_Agenda">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lvl1pPr>
          </a:lstStyle>
          <a:p>
            <a:r>
              <a:rPr lang="en-US"/>
              <a:t>Click to edit Master title style</a:t>
            </a:r>
            <a:endParaRPr lang="en-US" dirty="0"/>
          </a:p>
        </p:txBody>
      </p:sp>
      <p:sp>
        <p:nvSpPr>
          <p:cNvPr id="5" name="Content Placeholder 4"/>
          <p:cNvSpPr>
            <a:spLocks noGrp="1"/>
          </p:cNvSpPr>
          <p:nvPr>
            <p:ph sz="quarter" idx="11"/>
          </p:nvPr>
        </p:nvSpPr>
        <p:spPr>
          <a:xfrm>
            <a:off x="661988" y="1585914"/>
            <a:ext cx="10842625" cy="4069820"/>
          </a:xfrm>
        </p:spPr>
        <p:txBody>
          <a:bodyPr/>
          <a:lstStyle>
            <a:lvl1pPr marL="457200" marR="0" indent="-457200" algn="l" defTabSz="914400" rtl="0" eaLnBrk="1" fontAlgn="auto" latinLnBrk="0" hangingPunct="1">
              <a:lnSpc>
                <a:spcPts val="5000"/>
              </a:lnSpc>
              <a:spcBef>
                <a:spcPts val="2000"/>
              </a:spcBef>
              <a:spcAft>
                <a:spcPts val="0"/>
              </a:spcAft>
              <a:buClrTx/>
              <a:buSzTx/>
              <a:buFont typeface="Arial" charset="0"/>
              <a:buChar char="•"/>
              <a:tabLst/>
              <a:defRPr/>
            </a:lvl1pPr>
          </a:lstStyle>
          <a:p>
            <a:pPr lvl="0"/>
            <a:r>
              <a:rPr lang="en-US"/>
              <a:t>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8012910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 Developer Days 2 Speakers">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3457D7FF-BC93-6043-BCA7-E61AE511315B}"/>
              </a:ext>
            </a:extLst>
          </p:cNvPr>
          <p:cNvSpPr>
            <a:spLocks noGrp="1"/>
          </p:cNvSpPr>
          <p:nvPr>
            <p:ph type="ctrTitle" hasCustomPrompt="1"/>
          </p:nvPr>
        </p:nvSpPr>
        <p:spPr>
          <a:xfrm>
            <a:off x="3854370" y="2455502"/>
            <a:ext cx="7691636" cy="1960559"/>
          </a:xfrm>
        </p:spPr>
        <p:txBody>
          <a:bodyPr anchor="b">
            <a:normAutofit/>
          </a:bodyPr>
          <a:lstStyle>
            <a:lvl1pPr algn="l">
              <a:defRPr sz="6000"/>
            </a:lvl1pPr>
          </a:lstStyle>
          <a:p>
            <a:r>
              <a:rPr lang="en-US" dirty="0"/>
              <a:t>Click to edit master title style</a:t>
            </a:r>
          </a:p>
        </p:txBody>
      </p:sp>
      <p:sp>
        <p:nvSpPr>
          <p:cNvPr id="5" name="Text Placeholder 11">
            <a:extLst>
              <a:ext uri="{FF2B5EF4-FFF2-40B4-BE49-F238E27FC236}">
                <a16:creationId xmlns:a16="http://schemas.microsoft.com/office/drawing/2014/main" id="{85E8DEEE-81AE-BFAB-2D33-82685E11EC44}"/>
              </a:ext>
            </a:extLst>
          </p:cNvPr>
          <p:cNvSpPr>
            <a:spLocks noGrp="1"/>
          </p:cNvSpPr>
          <p:nvPr>
            <p:ph type="body" sz="quarter" idx="11" hasCustomPrompt="1"/>
          </p:nvPr>
        </p:nvSpPr>
        <p:spPr>
          <a:xfrm>
            <a:off x="4614300" y="5142631"/>
            <a:ext cx="2963400" cy="826369"/>
          </a:xfrm>
        </p:spPr>
        <p:txBody>
          <a:bodyPr>
            <a:normAutofit/>
          </a:bodyPr>
          <a:lstStyle>
            <a:lvl1pPr marL="0" indent="0">
              <a:buNone/>
              <a:defRPr sz="1400">
                <a:solidFill>
                  <a:schemeClr val="tx2"/>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speaker: Name;</a:t>
            </a:r>
            <a:br>
              <a:rPr lang="en-US" dirty="0"/>
            </a:br>
            <a:r>
              <a:rPr lang="en-US" dirty="0"/>
              <a:t>title: Name;</a:t>
            </a:r>
            <a:br>
              <a:rPr lang="en-US" dirty="0"/>
            </a:br>
            <a:r>
              <a:rPr lang="en-US" dirty="0"/>
              <a:t>company: Name;</a:t>
            </a:r>
          </a:p>
        </p:txBody>
      </p:sp>
      <p:pic>
        <p:nvPicPr>
          <p:cNvPr id="10" name="Picture 9" descr="Logo&#10;&#10;Description automatically generated">
            <a:extLst>
              <a:ext uri="{FF2B5EF4-FFF2-40B4-BE49-F238E27FC236}">
                <a16:creationId xmlns:a16="http://schemas.microsoft.com/office/drawing/2014/main" id="{050491DA-02FA-B5CF-32A2-2BD46A76FC5C}"/>
              </a:ext>
            </a:extLst>
          </p:cNvPr>
          <p:cNvPicPr>
            <a:picLocks noChangeAspect="1"/>
          </p:cNvPicPr>
          <p:nvPr userDrawn="1"/>
        </p:nvPicPr>
        <p:blipFill>
          <a:blip r:embed="rId2"/>
          <a:stretch>
            <a:fillRect/>
          </a:stretch>
        </p:blipFill>
        <p:spPr>
          <a:xfrm>
            <a:off x="0" y="0"/>
            <a:ext cx="3483025" cy="6858000"/>
          </a:xfrm>
          <a:prstGeom prst="rect">
            <a:avLst/>
          </a:prstGeom>
        </p:spPr>
      </p:pic>
      <p:pic>
        <p:nvPicPr>
          <p:cNvPr id="11" name="Picture 10" descr="A picture containing graphical user interface&#10;&#10;Description automatically generated">
            <a:extLst>
              <a:ext uri="{FF2B5EF4-FFF2-40B4-BE49-F238E27FC236}">
                <a16:creationId xmlns:a16="http://schemas.microsoft.com/office/drawing/2014/main" id="{AB467448-CC20-E4FC-DD87-27628C816A08}"/>
              </a:ext>
            </a:extLst>
          </p:cNvPr>
          <p:cNvPicPr>
            <a:picLocks noChangeAspect="1"/>
          </p:cNvPicPr>
          <p:nvPr userDrawn="1"/>
        </p:nvPicPr>
        <p:blipFill>
          <a:blip r:embed="rId3"/>
          <a:stretch>
            <a:fillRect/>
          </a:stretch>
        </p:blipFill>
        <p:spPr>
          <a:xfrm>
            <a:off x="3847055" y="331086"/>
            <a:ext cx="3315745" cy="1484480"/>
          </a:xfrm>
          <a:prstGeom prst="rect">
            <a:avLst/>
          </a:prstGeom>
        </p:spPr>
      </p:pic>
      <p:sp>
        <p:nvSpPr>
          <p:cNvPr id="13" name="TextBox 12">
            <a:extLst>
              <a:ext uri="{FF2B5EF4-FFF2-40B4-BE49-F238E27FC236}">
                <a16:creationId xmlns:a16="http://schemas.microsoft.com/office/drawing/2014/main" id="{32D271C3-CF48-68C9-45E5-9AB4AC6CB3E7}"/>
              </a:ext>
            </a:extLst>
          </p:cNvPr>
          <p:cNvSpPr txBox="1"/>
          <p:nvPr userDrawn="1"/>
        </p:nvSpPr>
        <p:spPr>
          <a:xfrm>
            <a:off x="8432800" y="-292100"/>
            <a:ext cx="184731" cy="369332"/>
          </a:xfrm>
          <a:prstGeom prst="rect">
            <a:avLst/>
          </a:prstGeom>
          <a:noFill/>
        </p:spPr>
        <p:txBody>
          <a:bodyPr wrap="none" rtlCol="0">
            <a:spAutoFit/>
          </a:bodyPr>
          <a:lstStyle/>
          <a:p>
            <a:pPr algn="l"/>
            <a:endParaRPr lang="en-US" dirty="0">
              <a:solidFill>
                <a:schemeClr val="accent6"/>
              </a:solidFill>
            </a:endParaRPr>
          </a:p>
        </p:txBody>
      </p:sp>
      <p:sp>
        <p:nvSpPr>
          <p:cNvPr id="2" name="Text Placeholder 11">
            <a:extLst>
              <a:ext uri="{FF2B5EF4-FFF2-40B4-BE49-F238E27FC236}">
                <a16:creationId xmlns:a16="http://schemas.microsoft.com/office/drawing/2014/main" id="{6FA180BC-E4D7-8D5E-2755-D63C8EC3D8FE}"/>
              </a:ext>
            </a:extLst>
          </p:cNvPr>
          <p:cNvSpPr>
            <a:spLocks noGrp="1"/>
          </p:cNvSpPr>
          <p:nvPr>
            <p:ph type="body" sz="quarter" idx="12" hasCustomPrompt="1"/>
          </p:nvPr>
        </p:nvSpPr>
        <p:spPr>
          <a:xfrm>
            <a:off x="8616506" y="5142631"/>
            <a:ext cx="2963400" cy="826369"/>
          </a:xfrm>
        </p:spPr>
        <p:txBody>
          <a:bodyPr>
            <a:normAutofit/>
          </a:bodyPr>
          <a:lstStyle>
            <a:lvl1pPr marL="0" indent="0">
              <a:buNone/>
              <a:defRPr sz="1400">
                <a:solidFill>
                  <a:schemeClr val="tx2"/>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speaker: Name;</a:t>
            </a:r>
            <a:br>
              <a:rPr lang="en-US" dirty="0"/>
            </a:br>
            <a:r>
              <a:rPr lang="en-US" dirty="0"/>
              <a:t>title: Name;</a:t>
            </a:r>
            <a:br>
              <a:rPr lang="en-US" dirty="0"/>
            </a:br>
            <a:r>
              <a:rPr lang="en-US" dirty="0"/>
              <a:t>company: Name;</a:t>
            </a:r>
          </a:p>
        </p:txBody>
      </p:sp>
      <p:sp>
        <p:nvSpPr>
          <p:cNvPr id="3" name="Text Placeholder 11">
            <a:extLst>
              <a:ext uri="{FF2B5EF4-FFF2-40B4-BE49-F238E27FC236}">
                <a16:creationId xmlns:a16="http://schemas.microsoft.com/office/drawing/2014/main" id="{E43D0179-B16D-2F5F-45FB-E9E15C309599}"/>
              </a:ext>
            </a:extLst>
          </p:cNvPr>
          <p:cNvSpPr txBox="1">
            <a:spLocks/>
          </p:cNvSpPr>
          <p:nvPr userDrawn="1"/>
        </p:nvSpPr>
        <p:spPr>
          <a:xfrm>
            <a:off x="3867494" y="4258102"/>
            <a:ext cx="7692042" cy="464369"/>
          </a:xfrm>
          <a:prstGeom prst="rect">
            <a:avLst/>
          </a:prstGeom>
        </p:spPr>
        <p:txBody>
          <a:bodyPr vert="horz" lIns="91440" tIns="45720" rIns="91440" bIns="45720" rtlCol="0">
            <a:normAutofit/>
          </a:bodyPr>
          <a:lstStyle>
            <a:lvl1pPr marL="0" indent="0" algn="l" defTabSz="914400" rtl="0" eaLnBrk="1" latinLnBrk="0" hangingPunct="1">
              <a:lnSpc>
                <a:spcPct val="100000"/>
              </a:lnSpc>
              <a:spcBef>
                <a:spcPts val="1000"/>
              </a:spcBef>
              <a:spcAft>
                <a:spcPts val="300"/>
              </a:spcAft>
              <a:buFont typeface="Arial" panose="020B0604020202020204" pitchFamily="34" charset="0"/>
              <a:buNone/>
              <a:defRPr sz="2200" b="0" i="0" kern="1200">
                <a:solidFill>
                  <a:schemeClr val="bg2"/>
                </a:solidFill>
                <a:latin typeface="Poppins" pitchFamily="2" charset="77"/>
                <a:ea typeface="+mn-ea"/>
                <a:cs typeface="Poppins" pitchFamily="2" charset="77"/>
              </a:defRPr>
            </a:lvl1pPr>
            <a:lvl2pPr marL="457200" indent="0" algn="l" defTabSz="914400" rtl="0" eaLnBrk="1" latinLnBrk="0" hangingPunct="1">
              <a:lnSpc>
                <a:spcPct val="100000"/>
              </a:lnSpc>
              <a:spcBef>
                <a:spcPts val="500"/>
              </a:spcBef>
              <a:spcAft>
                <a:spcPts val="300"/>
              </a:spcAft>
              <a:buFont typeface="Arial" panose="020B0604020202020204" pitchFamily="34" charset="0"/>
              <a:buNone/>
              <a:defRPr sz="1800" b="0" i="0" kern="1200">
                <a:solidFill>
                  <a:schemeClr val="tx2"/>
                </a:solidFill>
                <a:latin typeface="Poppins" pitchFamily="2" charset="77"/>
                <a:ea typeface="+mn-ea"/>
                <a:cs typeface="Poppins" pitchFamily="2" charset="77"/>
              </a:defRPr>
            </a:lvl2pPr>
            <a:lvl3pPr marL="914400" indent="0" algn="l" defTabSz="914400" rtl="0" eaLnBrk="1" latinLnBrk="0" hangingPunct="1">
              <a:lnSpc>
                <a:spcPct val="100000"/>
              </a:lnSpc>
              <a:spcBef>
                <a:spcPts val="500"/>
              </a:spcBef>
              <a:spcAft>
                <a:spcPts val="300"/>
              </a:spcAft>
              <a:buFont typeface="Arial" panose="020B0604020202020204" pitchFamily="34" charset="0"/>
              <a:buNone/>
              <a:defRPr sz="1600" b="0" i="0" kern="1200">
                <a:solidFill>
                  <a:schemeClr val="tx2"/>
                </a:solidFill>
                <a:latin typeface="Poppins" pitchFamily="2" charset="77"/>
                <a:ea typeface="+mn-ea"/>
                <a:cs typeface="Poppins" pitchFamily="2" charset="77"/>
              </a:defRPr>
            </a:lvl3pPr>
            <a:lvl4pPr marL="1371600" indent="0" algn="l" defTabSz="914400" rtl="0" eaLnBrk="1" latinLnBrk="0" hangingPunct="1">
              <a:lnSpc>
                <a:spcPct val="100000"/>
              </a:lnSpc>
              <a:spcBef>
                <a:spcPts val="500"/>
              </a:spcBef>
              <a:spcAft>
                <a:spcPts val="300"/>
              </a:spcAft>
              <a:buFont typeface="Arial" panose="020B0604020202020204" pitchFamily="34" charset="0"/>
              <a:buNone/>
              <a:defRPr sz="1400" b="0" i="0" kern="1200">
                <a:solidFill>
                  <a:schemeClr val="tx2"/>
                </a:solidFill>
                <a:latin typeface="Poppins" pitchFamily="2" charset="77"/>
                <a:ea typeface="+mn-ea"/>
                <a:cs typeface="Poppins" pitchFamily="2" charset="77"/>
              </a:defRPr>
            </a:lvl4pPr>
            <a:lvl5pPr marL="1828800" indent="0" algn="l" defTabSz="914400" rtl="0" eaLnBrk="1" latinLnBrk="0" hangingPunct="1">
              <a:lnSpc>
                <a:spcPct val="100000"/>
              </a:lnSpc>
              <a:spcBef>
                <a:spcPts val="500"/>
              </a:spcBef>
              <a:spcAft>
                <a:spcPts val="300"/>
              </a:spcAft>
              <a:buFont typeface="Arial" panose="020B0604020202020204" pitchFamily="34" charset="0"/>
              <a:buNone/>
              <a:defRPr sz="1400" b="0" i="0" kern="1200">
                <a:solidFill>
                  <a:schemeClr val="tx2"/>
                </a:solidFill>
                <a:latin typeface="Poppins" pitchFamily="2" charset="77"/>
                <a:ea typeface="+mn-ea"/>
                <a:cs typeface="Poppins" pitchFamily="2"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&lt;/title&gt;</a:t>
            </a:r>
          </a:p>
        </p:txBody>
      </p:sp>
      <p:sp>
        <p:nvSpPr>
          <p:cNvPr id="6" name="Text Placeholder 11">
            <a:extLst>
              <a:ext uri="{FF2B5EF4-FFF2-40B4-BE49-F238E27FC236}">
                <a16:creationId xmlns:a16="http://schemas.microsoft.com/office/drawing/2014/main" id="{1B72777A-1716-BF7B-C36B-54C7A0CFCBAF}"/>
              </a:ext>
            </a:extLst>
          </p:cNvPr>
          <p:cNvSpPr txBox="1">
            <a:spLocks/>
          </p:cNvSpPr>
          <p:nvPr userDrawn="1"/>
        </p:nvSpPr>
        <p:spPr>
          <a:xfrm>
            <a:off x="3867494" y="2013238"/>
            <a:ext cx="7692042" cy="464369"/>
          </a:xfrm>
          <a:prstGeom prst="rect">
            <a:avLst/>
          </a:prstGeom>
        </p:spPr>
        <p:txBody>
          <a:bodyPr vert="horz" lIns="91440" tIns="45720" rIns="91440" bIns="45720" rtlCol="0">
            <a:normAutofit/>
          </a:bodyPr>
          <a:lstStyle>
            <a:lvl1pPr marL="0" indent="0" algn="l" defTabSz="914400" rtl="0" eaLnBrk="1" latinLnBrk="0" hangingPunct="1">
              <a:lnSpc>
                <a:spcPct val="100000"/>
              </a:lnSpc>
              <a:spcBef>
                <a:spcPts val="1000"/>
              </a:spcBef>
              <a:spcAft>
                <a:spcPts val="300"/>
              </a:spcAft>
              <a:buFont typeface="Arial" panose="020B0604020202020204" pitchFamily="34" charset="0"/>
              <a:buNone/>
              <a:defRPr sz="2200" b="0" i="0" kern="1200">
                <a:solidFill>
                  <a:schemeClr val="bg2"/>
                </a:solidFill>
                <a:latin typeface="Poppins" pitchFamily="2" charset="77"/>
                <a:ea typeface="+mn-ea"/>
                <a:cs typeface="Poppins" pitchFamily="2" charset="77"/>
              </a:defRPr>
            </a:lvl1pPr>
            <a:lvl2pPr marL="457200" indent="0" algn="l" defTabSz="914400" rtl="0" eaLnBrk="1" latinLnBrk="0" hangingPunct="1">
              <a:lnSpc>
                <a:spcPct val="100000"/>
              </a:lnSpc>
              <a:spcBef>
                <a:spcPts val="500"/>
              </a:spcBef>
              <a:spcAft>
                <a:spcPts val="300"/>
              </a:spcAft>
              <a:buFont typeface="Arial" panose="020B0604020202020204" pitchFamily="34" charset="0"/>
              <a:buNone/>
              <a:defRPr sz="1800" b="0" i="0" kern="1200">
                <a:solidFill>
                  <a:schemeClr val="tx2"/>
                </a:solidFill>
                <a:latin typeface="Poppins" pitchFamily="2" charset="77"/>
                <a:ea typeface="+mn-ea"/>
                <a:cs typeface="Poppins" pitchFamily="2" charset="77"/>
              </a:defRPr>
            </a:lvl2pPr>
            <a:lvl3pPr marL="914400" indent="0" algn="l" defTabSz="914400" rtl="0" eaLnBrk="1" latinLnBrk="0" hangingPunct="1">
              <a:lnSpc>
                <a:spcPct val="100000"/>
              </a:lnSpc>
              <a:spcBef>
                <a:spcPts val="500"/>
              </a:spcBef>
              <a:spcAft>
                <a:spcPts val="300"/>
              </a:spcAft>
              <a:buFont typeface="Arial" panose="020B0604020202020204" pitchFamily="34" charset="0"/>
              <a:buNone/>
              <a:defRPr sz="1600" b="0" i="0" kern="1200">
                <a:solidFill>
                  <a:schemeClr val="tx2"/>
                </a:solidFill>
                <a:latin typeface="Poppins" pitchFamily="2" charset="77"/>
                <a:ea typeface="+mn-ea"/>
                <a:cs typeface="Poppins" pitchFamily="2" charset="77"/>
              </a:defRPr>
            </a:lvl3pPr>
            <a:lvl4pPr marL="1371600" indent="0" algn="l" defTabSz="914400" rtl="0" eaLnBrk="1" latinLnBrk="0" hangingPunct="1">
              <a:lnSpc>
                <a:spcPct val="100000"/>
              </a:lnSpc>
              <a:spcBef>
                <a:spcPts val="500"/>
              </a:spcBef>
              <a:spcAft>
                <a:spcPts val="300"/>
              </a:spcAft>
              <a:buFont typeface="Arial" panose="020B0604020202020204" pitchFamily="34" charset="0"/>
              <a:buNone/>
              <a:defRPr sz="1400" b="0" i="0" kern="1200">
                <a:solidFill>
                  <a:schemeClr val="tx2"/>
                </a:solidFill>
                <a:latin typeface="Poppins" pitchFamily="2" charset="77"/>
                <a:ea typeface="+mn-ea"/>
                <a:cs typeface="Poppins" pitchFamily="2" charset="77"/>
              </a:defRPr>
            </a:lvl4pPr>
            <a:lvl5pPr marL="1828800" indent="0" algn="l" defTabSz="914400" rtl="0" eaLnBrk="1" latinLnBrk="0" hangingPunct="1">
              <a:lnSpc>
                <a:spcPct val="100000"/>
              </a:lnSpc>
              <a:spcBef>
                <a:spcPts val="500"/>
              </a:spcBef>
              <a:spcAft>
                <a:spcPts val="300"/>
              </a:spcAft>
              <a:buFont typeface="Arial" panose="020B0604020202020204" pitchFamily="34" charset="0"/>
              <a:buNone/>
              <a:defRPr sz="1400" b="0" i="0" kern="1200">
                <a:solidFill>
                  <a:schemeClr val="tx2"/>
                </a:solidFill>
                <a:latin typeface="Poppins" pitchFamily="2" charset="77"/>
                <a:ea typeface="+mn-ea"/>
                <a:cs typeface="Poppins" pitchFamily="2"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&lt;/title&gt;</a:t>
            </a:r>
          </a:p>
        </p:txBody>
      </p:sp>
    </p:spTree>
    <p:extLst>
      <p:ext uri="{BB962C8B-B14F-4D97-AF65-F5344CB8AC3E}">
        <p14:creationId xmlns:p14="http://schemas.microsoft.com/office/powerpoint/2010/main" val="38486680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Blue - Developer Days">
    <p:bg>
      <p:bgPr>
        <a:gradFill>
          <a:gsLst>
            <a:gs pos="100000">
              <a:schemeClr val="accent2"/>
            </a:gs>
            <a:gs pos="35000">
              <a:schemeClr val="tx1"/>
            </a:gs>
          </a:gsLst>
          <a:lin ang="2700000" scaled="1"/>
        </a:gradFill>
        <a:effectLst/>
      </p:bgPr>
    </p:bg>
    <p:spTree>
      <p:nvGrpSpPr>
        <p:cNvPr id="1" name=""/>
        <p:cNvGrpSpPr/>
        <p:nvPr/>
      </p:nvGrpSpPr>
      <p:grpSpPr>
        <a:xfrm>
          <a:off x="0" y="0"/>
          <a:ext cx="0" cy="0"/>
          <a:chOff x="0" y="0"/>
          <a:chExt cx="0" cy="0"/>
        </a:xfrm>
      </p:grpSpPr>
      <p:pic>
        <p:nvPicPr>
          <p:cNvPr id="13" name="Picture 12" descr="A picture containing text&#10;&#10;Description automatically generated">
            <a:extLst>
              <a:ext uri="{FF2B5EF4-FFF2-40B4-BE49-F238E27FC236}">
                <a16:creationId xmlns:a16="http://schemas.microsoft.com/office/drawing/2014/main" id="{702509F5-BFF3-A2DD-2BAD-46C234A73965}"/>
              </a:ext>
            </a:extLst>
          </p:cNvPr>
          <p:cNvPicPr>
            <a:picLocks noChangeAspect="1"/>
          </p:cNvPicPr>
          <p:nvPr userDrawn="1"/>
        </p:nvPicPr>
        <p:blipFill>
          <a:blip r:embed="rId2"/>
          <a:stretch>
            <a:fillRect/>
          </a:stretch>
        </p:blipFill>
        <p:spPr>
          <a:xfrm>
            <a:off x="3862749" y="346786"/>
            <a:ext cx="3303371" cy="1478940"/>
          </a:xfrm>
          <a:prstGeom prst="rect">
            <a:avLst/>
          </a:prstGeom>
        </p:spPr>
      </p:pic>
      <p:sp>
        <p:nvSpPr>
          <p:cNvPr id="4" name="Title 1">
            <a:extLst>
              <a:ext uri="{FF2B5EF4-FFF2-40B4-BE49-F238E27FC236}">
                <a16:creationId xmlns:a16="http://schemas.microsoft.com/office/drawing/2014/main" id="{466CA37A-309A-9788-AA83-86E9BA6B4DCB}"/>
              </a:ext>
            </a:extLst>
          </p:cNvPr>
          <p:cNvSpPr>
            <a:spLocks noGrp="1"/>
          </p:cNvSpPr>
          <p:nvPr>
            <p:ph type="ctrTitle" hasCustomPrompt="1"/>
          </p:nvPr>
        </p:nvSpPr>
        <p:spPr>
          <a:xfrm>
            <a:off x="3854370" y="2455502"/>
            <a:ext cx="7691636" cy="1960559"/>
          </a:xfrm>
        </p:spPr>
        <p:txBody>
          <a:bodyPr anchor="b">
            <a:normAutofit/>
          </a:bodyPr>
          <a:lstStyle>
            <a:lvl1pPr algn="l">
              <a:defRPr sz="6000">
                <a:solidFill>
                  <a:schemeClr val="bg1"/>
                </a:solidFill>
              </a:defRPr>
            </a:lvl1pPr>
          </a:lstStyle>
          <a:p>
            <a:r>
              <a:rPr lang="en-US" dirty="0"/>
              <a:t>Click to edit master title style</a:t>
            </a:r>
          </a:p>
        </p:txBody>
      </p:sp>
      <p:sp>
        <p:nvSpPr>
          <p:cNvPr id="7" name="Text Placeholder 11">
            <a:extLst>
              <a:ext uri="{FF2B5EF4-FFF2-40B4-BE49-F238E27FC236}">
                <a16:creationId xmlns:a16="http://schemas.microsoft.com/office/drawing/2014/main" id="{49FCB8F2-5EF1-287E-4DCA-77B1FEBB7C6B}"/>
              </a:ext>
            </a:extLst>
          </p:cNvPr>
          <p:cNvSpPr>
            <a:spLocks noGrp="1"/>
          </p:cNvSpPr>
          <p:nvPr>
            <p:ph type="body" sz="quarter" idx="11" hasCustomPrompt="1"/>
          </p:nvPr>
        </p:nvSpPr>
        <p:spPr>
          <a:xfrm>
            <a:off x="3867494" y="5142631"/>
            <a:ext cx="7692042" cy="1198916"/>
          </a:xfrm>
        </p:spPr>
        <p:txBody>
          <a:bodyPr>
            <a:normAutofit/>
          </a:bodyPr>
          <a:lstStyle>
            <a:lvl1pPr marL="0" indent="0">
              <a:buNone/>
              <a:defRPr sz="16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speaker: Name;</a:t>
            </a:r>
            <a:br>
              <a:rPr lang="en-US" dirty="0"/>
            </a:br>
            <a:r>
              <a:rPr lang="en-US" dirty="0"/>
              <a:t>title: Name;</a:t>
            </a:r>
            <a:br>
              <a:rPr lang="en-US" dirty="0"/>
            </a:br>
            <a:r>
              <a:rPr lang="en-US" dirty="0"/>
              <a:t>company: Name;</a:t>
            </a:r>
          </a:p>
        </p:txBody>
      </p:sp>
      <p:pic>
        <p:nvPicPr>
          <p:cNvPr id="11" name="Picture 10" descr="Icon&#10;&#10;Description automatically generated">
            <a:extLst>
              <a:ext uri="{FF2B5EF4-FFF2-40B4-BE49-F238E27FC236}">
                <a16:creationId xmlns:a16="http://schemas.microsoft.com/office/drawing/2014/main" id="{DC4B3324-30FA-01B2-FC76-80E4133482EC}"/>
              </a:ext>
            </a:extLst>
          </p:cNvPr>
          <p:cNvPicPr>
            <a:picLocks noChangeAspect="1"/>
          </p:cNvPicPr>
          <p:nvPr userDrawn="1"/>
        </p:nvPicPr>
        <p:blipFill>
          <a:blip r:embed="rId3"/>
          <a:stretch>
            <a:fillRect/>
          </a:stretch>
        </p:blipFill>
        <p:spPr>
          <a:xfrm>
            <a:off x="0" y="0"/>
            <a:ext cx="3486150" cy="6858000"/>
          </a:xfrm>
          <a:prstGeom prst="rect">
            <a:avLst/>
          </a:prstGeom>
        </p:spPr>
      </p:pic>
      <p:sp>
        <p:nvSpPr>
          <p:cNvPr id="2" name="Text Placeholder 11">
            <a:extLst>
              <a:ext uri="{FF2B5EF4-FFF2-40B4-BE49-F238E27FC236}">
                <a16:creationId xmlns:a16="http://schemas.microsoft.com/office/drawing/2014/main" id="{398EE6F9-5D40-DAD0-A595-159C0002075F}"/>
              </a:ext>
            </a:extLst>
          </p:cNvPr>
          <p:cNvSpPr txBox="1">
            <a:spLocks/>
          </p:cNvSpPr>
          <p:nvPr userDrawn="1"/>
        </p:nvSpPr>
        <p:spPr>
          <a:xfrm>
            <a:off x="3867494" y="4258102"/>
            <a:ext cx="7692042" cy="464369"/>
          </a:xfrm>
          <a:prstGeom prst="rect">
            <a:avLst/>
          </a:prstGeom>
        </p:spPr>
        <p:txBody>
          <a:bodyPr vert="horz" lIns="91440" tIns="45720" rIns="91440" bIns="45720" rtlCol="0">
            <a:normAutofit/>
          </a:bodyPr>
          <a:lstStyle>
            <a:lvl1pPr marL="0" indent="0" algn="l" defTabSz="914400" rtl="0" eaLnBrk="1" latinLnBrk="0" hangingPunct="1">
              <a:lnSpc>
                <a:spcPct val="100000"/>
              </a:lnSpc>
              <a:spcBef>
                <a:spcPts val="1000"/>
              </a:spcBef>
              <a:spcAft>
                <a:spcPts val="300"/>
              </a:spcAft>
              <a:buFont typeface="Arial" panose="020B0604020202020204" pitchFamily="34" charset="0"/>
              <a:buNone/>
              <a:defRPr sz="2200" b="0" i="0" kern="1200">
                <a:solidFill>
                  <a:schemeClr val="bg2"/>
                </a:solidFill>
                <a:latin typeface="Poppins" pitchFamily="2" charset="77"/>
                <a:ea typeface="+mn-ea"/>
                <a:cs typeface="Poppins" pitchFamily="2" charset="77"/>
              </a:defRPr>
            </a:lvl1pPr>
            <a:lvl2pPr marL="457200" indent="0" algn="l" defTabSz="914400" rtl="0" eaLnBrk="1" latinLnBrk="0" hangingPunct="1">
              <a:lnSpc>
                <a:spcPct val="100000"/>
              </a:lnSpc>
              <a:spcBef>
                <a:spcPts val="500"/>
              </a:spcBef>
              <a:spcAft>
                <a:spcPts val="300"/>
              </a:spcAft>
              <a:buFont typeface="Arial" panose="020B0604020202020204" pitchFamily="34" charset="0"/>
              <a:buNone/>
              <a:defRPr sz="1800" b="0" i="0" kern="1200">
                <a:solidFill>
                  <a:schemeClr val="tx2"/>
                </a:solidFill>
                <a:latin typeface="Poppins" pitchFamily="2" charset="77"/>
                <a:ea typeface="+mn-ea"/>
                <a:cs typeface="Poppins" pitchFamily="2" charset="77"/>
              </a:defRPr>
            </a:lvl2pPr>
            <a:lvl3pPr marL="914400" indent="0" algn="l" defTabSz="914400" rtl="0" eaLnBrk="1" latinLnBrk="0" hangingPunct="1">
              <a:lnSpc>
                <a:spcPct val="100000"/>
              </a:lnSpc>
              <a:spcBef>
                <a:spcPts val="500"/>
              </a:spcBef>
              <a:spcAft>
                <a:spcPts val="300"/>
              </a:spcAft>
              <a:buFont typeface="Arial" panose="020B0604020202020204" pitchFamily="34" charset="0"/>
              <a:buNone/>
              <a:defRPr sz="1600" b="0" i="0" kern="1200">
                <a:solidFill>
                  <a:schemeClr val="tx2"/>
                </a:solidFill>
                <a:latin typeface="Poppins" pitchFamily="2" charset="77"/>
                <a:ea typeface="+mn-ea"/>
                <a:cs typeface="Poppins" pitchFamily="2" charset="77"/>
              </a:defRPr>
            </a:lvl3pPr>
            <a:lvl4pPr marL="1371600" indent="0" algn="l" defTabSz="914400" rtl="0" eaLnBrk="1" latinLnBrk="0" hangingPunct="1">
              <a:lnSpc>
                <a:spcPct val="100000"/>
              </a:lnSpc>
              <a:spcBef>
                <a:spcPts val="500"/>
              </a:spcBef>
              <a:spcAft>
                <a:spcPts val="300"/>
              </a:spcAft>
              <a:buFont typeface="Arial" panose="020B0604020202020204" pitchFamily="34" charset="0"/>
              <a:buNone/>
              <a:defRPr sz="1400" b="0" i="0" kern="1200">
                <a:solidFill>
                  <a:schemeClr val="tx2"/>
                </a:solidFill>
                <a:latin typeface="Poppins" pitchFamily="2" charset="77"/>
                <a:ea typeface="+mn-ea"/>
                <a:cs typeface="Poppins" pitchFamily="2" charset="77"/>
              </a:defRPr>
            </a:lvl4pPr>
            <a:lvl5pPr marL="1828800" indent="0" algn="l" defTabSz="914400" rtl="0" eaLnBrk="1" latinLnBrk="0" hangingPunct="1">
              <a:lnSpc>
                <a:spcPct val="100000"/>
              </a:lnSpc>
              <a:spcBef>
                <a:spcPts val="500"/>
              </a:spcBef>
              <a:spcAft>
                <a:spcPts val="300"/>
              </a:spcAft>
              <a:buFont typeface="Arial" panose="020B0604020202020204" pitchFamily="34" charset="0"/>
              <a:buNone/>
              <a:defRPr sz="1400" b="0" i="0" kern="1200">
                <a:solidFill>
                  <a:schemeClr val="tx2"/>
                </a:solidFill>
                <a:latin typeface="Poppins" pitchFamily="2" charset="77"/>
                <a:ea typeface="+mn-ea"/>
                <a:cs typeface="Poppins" pitchFamily="2"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&lt;/title&gt;</a:t>
            </a:r>
          </a:p>
        </p:txBody>
      </p:sp>
      <p:sp>
        <p:nvSpPr>
          <p:cNvPr id="5" name="Text Placeholder 11">
            <a:extLst>
              <a:ext uri="{FF2B5EF4-FFF2-40B4-BE49-F238E27FC236}">
                <a16:creationId xmlns:a16="http://schemas.microsoft.com/office/drawing/2014/main" id="{C49F0E2B-27E4-EFD5-E173-1EC0738CDC49}"/>
              </a:ext>
            </a:extLst>
          </p:cNvPr>
          <p:cNvSpPr txBox="1">
            <a:spLocks/>
          </p:cNvSpPr>
          <p:nvPr userDrawn="1"/>
        </p:nvSpPr>
        <p:spPr>
          <a:xfrm>
            <a:off x="3867494" y="2013238"/>
            <a:ext cx="7692042" cy="464369"/>
          </a:xfrm>
          <a:prstGeom prst="rect">
            <a:avLst/>
          </a:prstGeom>
        </p:spPr>
        <p:txBody>
          <a:bodyPr vert="horz" lIns="91440" tIns="45720" rIns="91440" bIns="45720" rtlCol="0">
            <a:normAutofit/>
          </a:bodyPr>
          <a:lstStyle>
            <a:lvl1pPr marL="0" indent="0" algn="l" defTabSz="914400" rtl="0" eaLnBrk="1" latinLnBrk="0" hangingPunct="1">
              <a:lnSpc>
                <a:spcPct val="100000"/>
              </a:lnSpc>
              <a:spcBef>
                <a:spcPts val="1000"/>
              </a:spcBef>
              <a:spcAft>
                <a:spcPts val="300"/>
              </a:spcAft>
              <a:buFont typeface="Arial" panose="020B0604020202020204" pitchFamily="34" charset="0"/>
              <a:buNone/>
              <a:defRPr sz="2200" b="0" i="0" kern="1200">
                <a:solidFill>
                  <a:schemeClr val="bg2"/>
                </a:solidFill>
                <a:latin typeface="Poppins" pitchFamily="2" charset="77"/>
                <a:ea typeface="+mn-ea"/>
                <a:cs typeface="Poppins" pitchFamily="2" charset="77"/>
              </a:defRPr>
            </a:lvl1pPr>
            <a:lvl2pPr marL="457200" indent="0" algn="l" defTabSz="914400" rtl="0" eaLnBrk="1" latinLnBrk="0" hangingPunct="1">
              <a:lnSpc>
                <a:spcPct val="100000"/>
              </a:lnSpc>
              <a:spcBef>
                <a:spcPts val="500"/>
              </a:spcBef>
              <a:spcAft>
                <a:spcPts val="300"/>
              </a:spcAft>
              <a:buFont typeface="Arial" panose="020B0604020202020204" pitchFamily="34" charset="0"/>
              <a:buNone/>
              <a:defRPr sz="1800" b="0" i="0" kern="1200">
                <a:solidFill>
                  <a:schemeClr val="tx2"/>
                </a:solidFill>
                <a:latin typeface="Poppins" pitchFamily="2" charset="77"/>
                <a:ea typeface="+mn-ea"/>
                <a:cs typeface="Poppins" pitchFamily="2" charset="77"/>
              </a:defRPr>
            </a:lvl2pPr>
            <a:lvl3pPr marL="914400" indent="0" algn="l" defTabSz="914400" rtl="0" eaLnBrk="1" latinLnBrk="0" hangingPunct="1">
              <a:lnSpc>
                <a:spcPct val="100000"/>
              </a:lnSpc>
              <a:spcBef>
                <a:spcPts val="500"/>
              </a:spcBef>
              <a:spcAft>
                <a:spcPts val="300"/>
              </a:spcAft>
              <a:buFont typeface="Arial" panose="020B0604020202020204" pitchFamily="34" charset="0"/>
              <a:buNone/>
              <a:defRPr sz="1600" b="0" i="0" kern="1200">
                <a:solidFill>
                  <a:schemeClr val="tx2"/>
                </a:solidFill>
                <a:latin typeface="Poppins" pitchFamily="2" charset="77"/>
                <a:ea typeface="+mn-ea"/>
                <a:cs typeface="Poppins" pitchFamily="2" charset="77"/>
              </a:defRPr>
            </a:lvl3pPr>
            <a:lvl4pPr marL="1371600" indent="0" algn="l" defTabSz="914400" rtl="0" eaLnBrk="1" latinLnBrk="0" hangingPunct="1">
              <a:lnSpc>
                <a:spcPct val="100000"/>
              </a:lnSpc>
              <a:spcBef>
                <a:spcPts val="500"/>
              </a:spcBef>
              <a:spcAft>
                <a:spcPts val="300"/>
              </a:spcAft>
              <a:buFont typeface="Arial" panose="020B0604020202020204" pitchFamily="34" charset="0"/>
              <a:buNone/>
              <a:defRPr sz="1400" b="0" i="0" kern="1200">
                <a:solidFill>
                  <a:schemeClr val="tx2"/>
                </a:solidFill>
                <a:latin typeface="Poppins" pitchFamily="2" charset="77"/>
                <a:ea typeface="+mn-ea"/>
                <a:cs typeface="Poppins" pitchFamily="2" charset="77"/>
              </a:defRPr>
            </a:lvl4pPr>
            <a:lvl5pPr marL="1828800" indent="0" algn="l" defTabSz="914400" rtl="0" eaLnBrk="1" latinLnBrk="0" hangingPunct="1">
              <a:lnSpc>
                <a:spcPct val="100000"/>
              </a:lnSpc>
              <a:spcBef>
                <a:spcPts val="500"/>
              </a:spcBef>
              <a:spcAft>
                <a:spcPts val="300"/>
              </a:spcAft>
              <a:buFont typeface="Arial" panose="020B0604020202020204" pitchFamily="34" charset="0"/>
              <a:buNone/>
              <a:defRPr sz="1400" b="0" i="0" kern="1200">
                <a:solidFill>
                  <a:schemeClr val="tx2"/>
                </a:solidFill>
                <a:latin typeface="Poppins" pitchFamily="2" charset="77"/>
                <a:ea typeface="+mn-ea"/>
                <a:cs typeface="Poppins" pitchFamily="2"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&lt;/title&gt;</a:t>
            </a:r>
          </a:p>
        </p:txBody>
      </p:sp>
    </p:spTree>
    <p:extLst>
      <p:ext uri="{BB962C8B-B14F-4D97-AF65-F5344CB8AC3E}">
        <p14:creationId xmlns:p14="http://schemas.microsoft.com/office/powerpoint/2010/main" val="748492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genda">
    <p:bg>
      <p:bgPr>
        <a:gradFill>
          <a:gsLst>
            <a:gs pos="100000">
              <a:schemeClr val="accent2"/>
            </a:gs>
            <a:gs pos="35000">
              <a:schemeClr val="tx1"/>
            </a:gs>
          </a:gsLst>
          <a:lin ang="27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052AE5-2E8A-E14B-A350-C57A2FA18DE6}"/>
              </a:ext>
            </a:extLst>
          </p:cNvPr>
          <p:cNvSpPr>
            <a:spLocks noGrp="1"/>
          </p:cNvSpPr>
          <p:nvPr>
            <p:ph type="title" hasCustomPrompt="1"/>
          </p:nvPr>
        </p:nvSpPr>
        <p:spPr>
          <a:xfrm>
            <a:off x="406400" y="2610946"/>
            <a:ext cx="3210257" cy="1636108"/>
          </a:xfrm>
        </p:spPr>
        <p:txBody>
          <a:bodyPr anchor="ctr">
            <a:noAutofit/>
          </a:bodyPr>
          <a:lstStyle>
            <a:lvl1pPr algn="ctr">
              <a:defRPr sz="3600">
                <a:solidFill>
                  <a:schemeClr val="bg1"/>
                </a:solidFill>
              </a:defRPr>
            </a:lvl1pPr>
          </a:lstStyle>
          <a:p>
            <a:r>
              <a:rPr lang="en-US" dirty="0"/>
              <a:t>Click to edit master title style</a:t>
            </a:r>
          </a:p>
        </p:txBody>
      </p:sp>
      <p:sp>
        <p:nvSpPr>
          <p:cNvPr id="6" name="Slide Number Placeholder 5">
            <a:extLst>
              <a:ext uri="{FF2B5EF4-FFF2-40B4-BE49-F238E27FC236}">
                <a16:creationId xmlns:a16="http://schemas.microsoft.com/office/drawing/2014/main" id="{9219A960-FA53-924B-8B27-1DEA385F5D5B}"/>
              </a:ext>
            </a:extLst>
          </p:cNvPr>
          <p:cNvSpPr>
            <a:spLocks noGrp="1"/>
          </p:cNvSpPr>
          <p:nvPr>
            <p:ph type="sldNum" sz="quarter" idx="12"/>
          </p:nvPr>
        </p:nvSpPr>
        <p:spPr/>
        <p:txBody>
          <a:bodyPr/>
          <a:lstStyle>
            <a:lvl1pPr>
              <a:defRPr>
                <a:solidFill>
                  <a:schemeClr val="bg1"/>
                </a:solidFill>
              </a:defRPr>
            </a:lvl1pPr>
          </a:lstStyle>
          <a:p>
            <a:fld id="{679D2152-1C30-894C-9781-951D3C9748DF}" type="slidenum">
              <a:rPr lang="en-US" smtClean="0"/>
              <a:pPr/>
              <a:t>‹#›</a:t>
            </a:fld>
            <a:endParaRPr lang="en-US"/>
          </a:p>
        </p:txBody>
      </p:sp>
      <p:sp>
        <p:nvSpPr>
          <p:cNvPr id="9" name="Footer Placeholder 4">
            <a:extLst>
              <a:ext uri="{FF2B5EF4-FFF2-40B4-BE49-F238E27FC236}">
                <a16:creationId xmlns:a16="http://schemas.microsoft.com/office/drawing/2014/main" id="{9D84DF0D-C3C3-534A-BBC7-B8901EC61549}"/>
              </a:ext>
            </a:extLst>
          </p:cNvPr>
          <p:cNvSpPr>
            <a:spLocks noGrp="1"/>
          </p:cNvSpPr>
          <p:nvPr>
            <p:ph type="ftr" sz="quarter" idx="3"/>
          </p:nvPr>
        </p:nvSpPr>
        <p:spPr>
          <a:xfrm>
            <a:off x="406400" y="6345555"/>
            <a:ext cx="3878997" cy="228600"/>
          </a:xfrm>
          <a:prstGeom prst="rect">
            <a:avLst/>
          </a:prstGeom>
        </p:spPr>
        <p:txBody>
          <a:bodyPr vert="horz" lIns="91440" tIns="45720" rIns="91440" bIns="45720" rtlCol="0" anchor="ctr"/>
          <a:lstStyle>
            <a:lvl1pPr algn="l" eaLnBrk="1" hangingPunct="1">
              <a:defRPr sz="700">
                <a:solidFill>
                  <a:schemeClr val="tx2">
                    <a:lumMod val="40000"/>
                    <a:lumOff val="60000"/>
                  </a:schemeClr>
                </a:solidFill>
                <a:latin typeface="Poppins" pitchFamily="2" charset="77"/>
                <a:cs typeface="Poppins" pitchFamily="2" charset="77"/>
              </a:defRPr>
            </a:lvl1pPr>
          </a:lstStyle>
          <a:p>
            <a:r>
              <a:rPr lang="en-US" altLang="en-US">
                <a:ea typeface="ＭＳ Ｐゴシック" panose="020B0600070205080204" pitchFamily="34" charset="-128"/>
              </a:rPr>
              <a:t>© 2023 SailPoint Technologies, Inc. All rights reserved.</a:t>
            </a:r>
            <a:endParaRPr lang="en-US" altLang="en-US" dirty="0">
              <a:ea typeface="ＭＳ Ｐゴシック" panose="020B0600070205080204" pitchFamily="34" charset="-128"/>
            </a:endParaRPr>
          </a:p>
        </p:txBody>
      </p:sp>
      <p:sp>
        <p:nvSpPr>
          <p:cNvPr id="7" name="Rounded Rectangle 6">
            <a:extLst>
              <a:ext uri="{FF2B5EF4-FFF2-40B4-BE49-F238E27FC236}">
                <a16:creationId xmlns:a16="http://schemas.microsoft.com/office/drawing/2014/main" id="{EEBFBFE7-C81D-F046-BF1D-2210155BABAF}"/>
              </a:ext>
            </a:extLst>
          </p:cNvPr>
          <p:cNvSpPr/>
          <p:nvPr userDrawn="1"/>
        </p:nvSpPr>
        <p:spPr>
          <a:xfrm>
            <a:off x="4012443" y="791570"/>
            <a:ext cx="7347708" cy="5199797"/>
          </a:xfrm>
          <a:prstGeom prst="roundRect">
            <a:avLst>
              <a:gd name="adj" fmla="val 13517"/>
            </a:avLst>
          </a:prstGeom>
          <a:solidFill>
            <a:schemeClr val="bg1"/>
          </a:solidFill>
          <a:ln>
            <a:noFill/>
          </a:ln>
          <a:effectLst>
            <a:outerShdw blurRad="233933" dist="38100" dir="2700000" algn="tl" rotWithShape="0">
              <a:schemeClr val="accent6">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Icon&#10;&#10;Description automatically generated">
            <a:extLst>
              <a:ext uri="{FF2B5EF4-FFF2-40B4-BE49-F238E27FC236}">
                <a16:creationId xmlns:a16="http://schemas.microsoft.com/office/drawing/2014/main" id="{348F772E-0B10-3436-4091-2AF6506179B6}"/>
              </a:ext>
            </a:extLst>
          </p:cNvPr>
          <p:cNvPicPr>
            <a:picLocks noChangeAspect="1"/>
          </p:cNvPicPr>
          <p:nvPr userDrawn="1"/>
        </p:nvPicPr>
        <p:blipFill>
          <a:blip r:embed="rId2"/>
          <a:stretch>
            <a:fillRect/>
          </a:stretch>
        </p:blipFill>
        <p:spPr>
          <a:xfrm>
            <a:off x="11041038" y="114055"/>
            <a:ext cx="915805" cy="761351"/>
          </a:xfrm>
          <a:prstGeom prst="rect">
            <a:avLst/>
          </a:prstGeom>
        </p:spPr>
      </p:pic>
    </p:spTree>
    <p:extLst>
      <p:ext uri="{BB962C8B-B14F-4D97-AF65-F5344CB8AC3E}">
        <p14:creationId xmlns:p14="http://schemas.microsoft.com/office/powerpoint/2010/main" val="2015591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EC3BAE-D05F-1A49-8B85-D379B1E39E9B}"/>
              </a:ext>
            </a:extLst>
          </p:cNvPr>
          <p:cNvSpPr>
            <a:spLocks noGrp="1"/>
          </p:cNvSpPr>
          <p:nvPr>
            <p:ph type="title" hasCustomPrompt="1"/>
          </p:nvPr>
        </p:nvSpPr>
        <p:spPr>
          <a:xfrm>
            <a:off x="406400" y="365125"/>
            <a:ext cx="10634638" cy="797753"/>
          </a:xfrm>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97EE4FA5-A75E-BB45-8976-E756865ED322}"/>
              </a:ext>
            </a:extLst>
          </p:cNvPr>
          <p:cNvSpPr>
            <a:spLocks noGrp="1"/>
          </p:cNvSpPr>
          <p:nvPr>
            <p:ph idx="1" hasCustomPrompt="1"/>
          </p:nvPr>
        </p:nvSpPr>
        <p:spPr>
          <a:xfrm>
            <a:off x="406400" y="1613949"/>
            <a:ext cx="11430000" cy="428053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E022947C-C848-734C-B88F-459D6B95B515}"/>
              </a:ext>
            </a:extLst>
          </p:cNvPr>
          <p:cNvSpPr>
            <a:spLocks noGrp="1"/>
          </p:cNvSpPr>
          <p:nvPr>
            <p:ph type="sldNum" sz="quarter" idx="12"/>
          </p:nvPr>
        </p:nvSpPr>
        <p:spPr/>
        <p:txBody>
          <a:bodyPr/>
          <a:lstStyle/>
          <a:p>
            <a:fld id="{679D2152-1C30-894C-9781-951D3C9748DF}" type="slidenum">
              <a:rPr lang="en-US" smtClean="0"/>
              <a:t>‹#›</a:t>
            </a:fld>
            <a:endParaRPr lang="en-US"/>
          </a:p>
        </p:txBody>
      </p:sp>
      <p:sp>
        <p:nvSpPr>
          <p:cNvPr id="8" name="Footer Placeholder 4">
            <a:extLst>
              <a:ext uri="{FF2B5EF4-FFF2-40B4-BE49-F238E27FC236}">
                <a16:creationId xmlns:a16="http://schemas.microsoft.com/office/drawing/2014/main" id="{31037887-B903-B04E-A6F3-86B826237DAB}"/>
              </a:ext>
            </a:extLst>
          </p:cNvPr>
          <p:cNvSpPr>
            <a:spLocks noGrp="1"/>
          </p:cNvSpPr>
          <p:nvPr>
            <p:ph type="ftr" sz="quarter" idx="3"/>
          </p:nvPr>
        </p:nvSpPr>
        <p:spPr>
          <a:xfrm>
            <a:off x="406400" y="6345555"/>
            <a:ext cx="3878997" cy="228600"/>
          </a:xfrm>
          <a:prstGeom prst="rect">
            <a:avLst/>
          </a:prstGeom>
        </p:spPr>
        <p:txBody>
          <a:bodyPr vert="horz" lIns="91440" tIns="45720" rIns="91440" bIns="45720" rtlCol="0" anchor="ctr"/>
          <a:lstStyle>
            <a:lvl1pPr algn="l" eaLnBrk="1" hangingPunct="1">
              <a:defRPr sz="700">
                <a:solidFill>
                  <a:schemeClr val="tx2">
                    <a:lumMod val="40000"/>
                    <a:lumOff val="60000"/>
                  </a:schemeClr>
                </a:solidFill>
                <a:latin typeface="Poppins" pitchFamily="2" charset="77"/>
                <a:cs typeface="Poppins" pitchFamily="2" charset="77"/>
              </a:defRPr>
            </a:lvl1pPr>
          </a:lstStyle>
          <a:p>
            <a:r>
              <a:rPr lang="en-US" altLang="en-US">
                <a:ea typeface="ＭＳ Ｐゴシック" panose="020B0600070205080204" pitchFamily="34" charset="-128"/>
              </a:rPr>
              <a:t>© 2023 SailPoint Technologies, Inc. All rights reserved.</a:t>
            </a:r>
            <a:endParaRPr lang="en-US" altLang="en-US" dirty="0">
              <a:ea typeface="ＭＳ Ｐゴシック" panose="020B0600070205080204" pitchFamily="34" charset="-128"/>
            </a:endParaRPr>
          </a:p>
        </p:txBody>
      </p:sp>
      <p:pic>
        <p:nvPicPr>
          <p:cNvPr id="4" name="Picture 3" descr="Icon&#10;&#10;Description automatically generated">
            <a:extLst>
              <a:ext uri="{FF2B5EF4-FFF2-40B4-BE49-F238E27FC236}">
                <a16:creationId xmlns:a16="http://schemas.microsoft.com/office/drawing/2014/main" id="{69153A4E-97F0-F015-878A-9DE0EF10BF8A}"/>
              </a:ext>
            </a:extLst>
          </p:cNvPr>
          <p:cNvPicPr>
            <a:picLocks noChangeAspect="1"/>
          </p:cNvPicPr>
          <p:nvPr userDrawn="1"/>
        </p:nvPicPr>
        <p:blipFill>
          <a:blip r:embed="rId2"/>
          <a:stretch>
            <a:fillRect/>
          </a:stretch>
        </p:blipFill>
        <p:spPr>
          <a:xfrm>
            <a:off x="11041038" y="114055"/>
            <a:ext cx="915805" cy="761351"/>
          </a:xfrm>
          <a:prstGeom prst="rect">
            <a:avLst/>
          </a:prstGeom>
        </p:spPr>
      </p:pic>
    </p:spTree>
    <p:extLst>
      <p:ext uri="{BB962C8B-B14F-4D97-AF65-F5344CB8AC3E}">
        <p14:creationId xmlns:p14="http://schemas.microsoft.com/office/powerpoint/2010/main" val="1276157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150CC1E-B4BC-6F40-8A77-F948E2F75327}"/>
              </a:ext>
            </a:extLst>
          </p:cNvPr>
          <p:cNvSpPr>
            <a:spLocks noGrp="1"/>
          </p:cNvSpPr>
          <p:nvPr>
            <p:ph type="body" idx="1" hasCustomPrompt="1"/>
          </p:nvPr>
        </p:nvSpPr>
        <p:spPr>
          <a:xfrm>
            <a:off x="570173" y="1681163"/>
            <a:ext cx="5157787" cy="823912"/>
          </a:xfrm>
        </p:spPr>
        <p:txBody>
          <a:bodyPr anchor="b"/>
          <a:lstStyle>
            <a:lvl1pPr marL="0" indent="0" algn="ctr">
              <a:buNone/>
              <a:defRPr sz="2400" b="1" i="0">
                <a:latin typeface="Poppins SemiBold" pitchFamily="2" charset="77"/>
                <a:cs typeface="Poppins SemiBold" pitchFamily="2"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29F4A977-4331-DF4D-9551-A66B9AA46536}"/>
              </a:ext>
            </a:extLst>
          </p:cNvPr>
          <p:cNvSpPr>
            <a:spLocks noGrp="1"/>
          </p:cNvSpPr>
          <p:nvPr>
            <p:ph sz="half" idx="2" hasCustomPrompt="1"/>
          </p:nvPr>
        </p:nvSpPr>
        <p:spPr>
          <a:xfrm>
            <a:off x="570173" y="2505075"/>
            <a:ext cx="5157787" cy="3213337"/>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F0AB22AB-6949-F848-A6EB-5D8A98590FFA}"/>
              </a:ext>
            </a:extLst>
          </p:cNvPr>
          <p:cNvSpPr>
            <a:spLocks noGrp="1"/>
          </p:cNvSpPr>
          <p:nvPr>
            <p:ph type="body" sz="quarter" idx="3" hasCustomPrompt="1"/>
          </p:nvPr>
        </p:nvSpPr>
        <p:spPr>
          <a:xfrm>
            <a:off x="6438639" y="1681163"/>
            <a:ext cx="5183188" cy="823912"/>
          </a:xfrm>
        </p:spPr>
        <p:txBody>
          <a:bodyPr anchor="b"/>
          <a:lstStyle>
            <a:lvl1pPr marL="0" indent="0" algn="ctr">
              <a:buNone/>
              <a:defRPr sz="2400" b="1" i="0">
                <a:latin typeface="Poppins SemiBold" pitchFamily="2" charset="77"/>
                <a:cs typeface="Poppins SemiBold" pitchFamily="2"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9E62064A-82A7-494B-A926-194686D8D374}"/>
              </a:ext>
            </a:extLst>
          </p:cNvPr>
          <p:cNvSpPr>
            <a:spLocks noGrp="1"/>
          </p:cNvSpPr>
          <p:nvPr>
            <p:ph sz="quarter" idx="4" hasCustomPrompt="1"/>
          </p:nvPr>
        </p:nvSpPr>
        <p:spPr>
          <a:xfrm>
            <a:off x="6438639" y="2505075"/>
            <a:ext cx="5183188" cy="3213337"/>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Slide Number Placeholder 8">
            <a:extLst>
              <a:ext uri="{FF2B5EF4-FFF2-40B4-BE49-F238E27FC236}">
                <a16:creationId xmlns:a16="http://schemas.microsoft.com/office/drawing/2014/main" id="{8CB9A171-73F0-3A47-BED5-25E52A1B2AD1}"/>
              </a:ext>
            </a:extLst>
          </p:cNvPr>
          <p:cNvSpPr>
            <a:spLocks noGrp="1"/>
          </p:cNvSpPr>
          <p:nvPr>
            <p:ph type="sldNum" sz="quarter" idx="12"/>
          </p:nvPr>
        </p:nvSpPr>
        <p:spPr/>
        <p:txBody>
          <a:bodyPr/>
          <a:lstStyle/>
          <a:p>
            <a:fld id="{679D2152-1C30-894C-9781-951D3C9748DF}" type="slidenum">
              <a:rPr lang="en-US" smtClean="0"/>
              <a:t>‹#›</a:t>
            </a:fld>
            <a:endParaRPr lang="en-US"/>
          </a:p>
        </p:txBody>
      </p:sp>
      <p:sp>
        <p:nvSpPr>
          <p:cNvPr id="10" name="Footer Placeholder 4">
            <a:extLst>
              <a:ext uri="{FF2B5EF4-FFF2-40B4-BE49-F238E27FC236}">
                <a16:creationId xmlns:a16="http://schemas.microsoft.com/office/drawing/2014/main" id="{F5344BA9-C1A8-4244-8785-02EA8B56B285}"/>
              </a:ext>
            </a:extLst>
          </p:cNvPr>
          <p:cNvSpPr>
            <a:spLocks noGrp="1"/>
          </p:cNvSpPr>
          <p:nvPr>
            <p:ph type="ftr" sz="quarter" idx="13"/>
          </p:nvPr>
        </p:nvSpPr>
        <p:spPr>
          <a:xfrm>
            <a:off x="406400" y="6345555"/>
            <a:ext cx="3878997" cy="228600"/>
          </a:xfrm>
          <a:prstGeom prst="rect">
            <a:avLst/>
          </a:prstGeom>
        </p:spPr>
        <p:txBody>
          <a:bodyPr vert="horz" lIns="91440" tIns="45720" rIns="91440" bIns="45720" rtlCol="0" anchor="ctr"/>
          <a:lstStyle>
            <a:lvl1pPr algn="l" eaLnBrk="1" hangingPunct="1">
              <a:defRPr sz="700">
                <a:solidFill>
                  <a:schemeClr val="tx2">
                    <a:lumMod val="40000"/>
                    <a:lumOff val="60000"/>
                  </a:schemeClr>
                </a:solidFill>
                <a:latin typeface="Poppins" pitchFamily="2" charset="77"/>
                <a:cs typeface="Poppins" pitchFamily="2" charset="77"/>
              </a:defRPr>
            </a:lvl1pPr>
          </a:lstStyle>
          <a:p>
            <a:r>
              <a:rPr lang="en-US" altLang="en-US">
                <a:ea typeface="ＭＳ Ｐゴシック" panose="020B0600070205080204" pitchFamily="34" charset="-128"/>
              </a:rPr>
              <a:t>© 2023 SailPoint Technologies, Inc. All rights reserved.</a:t>
            </a:r>
            <a:endParaRPr lang="en-US" altLang="en-US" dirty="0">
              <a:ea typeface="ＭＳ Ｐゴシック" panose="020B0600070205080204" pitchFamily="34" charset="-128"/>
            </a:endParaRPr>
          </a:p>
        </p:txBody>
      </p:sp>
      <p:sp>
        <p:nvSpPr>
          <p:cNvPr id="11" name="Title 1">
            <a:extLst>
              <a:ext uri="{FF2B5EF4-FFF2-40B4-BE49-F238E27FC236}">
                <a16:creationId xmlns:a16="http://schemas.microsoft.com/office/drawing/2014/main" id="{510EBD89-A495-0C49-9448-EC02AE7CB0BD}"/>
              </a:ext>
            </a:extLst>
          </p:cNvPr>
          <p:cNvSpPr>
            <a:spLocks noGrp="1"/>
          </p:cNvSpPr>
          <p:nvPr>
            <p:ph type="title" hasCustomPrompt="1"/>
          </p:nvPr>
        </p:nvSpPr>
        <p:spPr>
          <a:xfrm>
            <a:off x="1153160" y="365125"/>
            <a:ext cx="9885680" cy="797753"/>
          </a:xfrm>
        </p:spPr>
        <p:txBody>
          <a:bodyPr/>
          <a:lstStyle>
            <a:lvl1pPr algn="ctr">
              <a:defRPr/>
            </a:lvl1pPr>
          </a:lstStyle>
          <a:p>
            <a:r>
              <a:rPr lang="en-US" dirty="0"/>
              <a:t>Click to edit master title style</a:t>
            </a:r>
          </a:p>
        </p:txBody>
      </p:sp>
      <p:pic>
        <p:nvPicPr>
          <p:cNvPr id="2" name="Picture 1" descr="Icon&#10;&#10;Description automatically generated">
            <a:extLst>
              <a:ext uri="{FF2B5EF4-FFF2-40B4-BE49-F238E27FC236}">
                <a16:creationId xmlns:a16="http://schemas.microsoft.com/office/drawing/2014/main" id="{AFB9C8B1-05DF-9406-94B6-F257DDC83CC0}"/>
              </a:ext>
            </a:extLst>
          </p:cNvPr>
          <p:cNvPicPr>
            <a:picLocks noChangeAspect="1"/>
          </p:cNvPicPr>
          <p:nvPr userDrawn="1"/>
        </p:nvPicPr>
        <p:blipFill>
          <a:blip r:embed="rId2"/>
          <a:stretch>
            <a:fillRect/>
          </a:stretch>
        </p:blipFill>
        <p:spPr>
          <a:xfrm>
            <a:off x="11041038" y="114055"/>
            <a:ext cx="915805" cy="761351"/>
          </a:xfrm>
          <a:prstGeom prst="rect">
            <a:avLst/>
          </a:prstGeom>
        </p:spPr>
      </p:pic>
    </p:spTree>
    <p:extLst>
      <p:ext uri="{BB962C8B-B14F-4D97-AF65-F5344CB8AC3E}">
        <p14:creationId xmlns:p14="http://schemas.microsoft.com/office/powerpoint/2010/main" val="9276451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hree Columns">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150CC1E-B4BC-6F40-8A77-F948E2F75327}"/>
              </a:ext>
            </a:extLst>
          </p:cNvPr>
          <p:cNvSpPr>
            <a:spLocks noGrp="1"/>
          </p:cNvSpPr>
          <p:nvPr>
            <p:ph type="body" idx="1" hasCustomPrompt="1"/>
          </p:nvPr>
        </p:nvSpPr>
        <p:spPr>
          <a:xfrm>
            <a:off x="379104" y="1831288"/>
            <a:ext cx="3715224" cy="823912"/>
          </a:xfrm>
        </p:spPr>
        <p:txBody>
          <a:bodyPr anchor="b">
            <a:normAutofit/>
          </a:bodyPr>
          <a:lstStyle>
            <a:lvl1pPr marL="0" indent="0" algn="ctr">
              <a:buNone/>
              <a:defRPr sz="2200" b="1" i="0">
                <a:latin typeface="Poppins SemiBold" pitchFamily="2" charset="77"/>
                <a:cs typeface="Poppins SemiBold" pitchFamily="2"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29F4A977-4331-DF4D-9551-A66B9AA46536}"/>
              </a:ext>
            </a:extLst>
          </p:cNvPr>
          <p:cNvSpPr>
            <a:spLocks noGrp="1"/>
          </p:cNvSpPr>
          <p:nvPr>
            <p:ph sz="half" idx="2" hasCustomPrompt="1"/>
          </p:nvPr>
        </p:nvSpPr>
        <p:spPr>
          <a:xfrm>
            <a:off x="379104" y="2906973"/>
            <a:ext cx="3715224" cy="2961564"/>
          </a:xfrm>
        </p:spPr>
        <p:txBody>
          <a:bodyPr>
            <a:normAutofit/>
          </a:bodyPr>
          <a:lstStyle>
            <a:lvl1pPr marL="0" indent="0" algn="ctr">
              <a:spcAft>
                <a:spcPts val="300"/>
              </a:spcAft>
              <a:buNone/>
              <a:defRPr sz="1800"/>
            </a:lvl1pPr>
            <a:lvl2pPr marL="457200" indent="0" algn="ctr">
              <a:spcAft>
                <a:spcPts val="300"/>
              </a:spcAft>
              <a:buNone/>
              <a:defRPr sz="1600"/>
            </a:lvl2pPr>
            <a:lvl3pPr marL="914400" indent="0" algn="ctr">
              <a:spcAft>
                <a:spcPts val="300"/>
              </a:spcAft>
              <a:buNone/>
              <a:defRPr sz="1400"/>
            </a:lvl3pPr>
            <a:lvl4pPr marL="1371600" indent="0" algn="ctr">
              <a:spcAft>
                <a:spcPts val="300"/>
              </a:spcAft>
              <a:buNone/>
              <a:defRPr sz="1200"/>
            </a:lvl4pPr>
            <a:lvl5pPr marL="1828800" indent="0" algn="ctr">
              <a:spcAft>
                <a:spcPts val="300"/>
              </a:spcAft>
              <a:buNone/>
              <a:defRPr sz="1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Slide Number Placeholder 8">
            <a:extLst>
              <a:ext uri="{FF2B5EF4-FFF2-40B4-BE49-F238E27FC236}">
                <a16:creationId xmlns:a16="http://schemas.microsoft.com/office/drawing/2014/main" id="{8CB9A171-73F0-3A47-BED5-25E52A1B2AD1}"/>
              </a:ext>
            </a:extLst>
          </p:cNvPr>
          <p:cNvSpPr>
            <a:spLocks noGrp="1"/>
          </p:cNvSpPr>
          <p:nvPr>
            <p:ph type="sldNum" sz="quarter" idx="12"/>
          </p:nvPr>
        </p:nvSpPr>
        <p:spPr/>
        <p:txBody>
          <a:bodyPr/>
          <a:lstStyle/>
          <a:p>
            <a:fld id="{679D2152-1C30-894C-9781-951D3C9748DF}" type="slidenum">
              <a:rPr lang="en-US" smtClean="0"/>
              <a:t>‹#›</a:t>
            </a:fld>
            <a:endParaRPr lang="en-US"/>
          </a:p>
        </p:txBody>
      </p:sp>
      <p:sp>
        <p:nvSpPr>
          <p:cNvPr id="10" name="Footer Placeholder 4">
            <a:extLst>
              <a:ext uri="{FF2B5EF4-FFF2-40B4-BE49-F238E27FC236}">
                <a16:creationId xmlns:a16="http://schemas.microsoft.com/office/drawing/2014/main" id="{F5344BA9-C1A8-4244-8785-02EA8B56B285}"/>
              </a:ext>
            </a:extLst>
          </p:cNvPr>
          <p:cNvSpPr>
            <a:spLocks noGrp="1"/>
          </p:cNvSpPr>
          <p:nvPr>
            <p:ph type="ftr" sz="quarter" idx="13"/>
          </p:nvPr>
        </p:nvSpPr>
        <p:spPr>
          <a:xfrm>
            <a:off x="406400" y="6345555"/>
            <a:ext cx="3878997" cy="228600"/>
          </a:xfrm>
          <a:prstGeom prst="rect">
            <a:avLst/>
          </a:prstGeom>
        </p:spPr>
        <p:txBody>
          <a:bodyPr vert="horz" lIns="91440" tIns="45720" rIns="91440" bIns="45720" rtlCol="0" anchor="ctr"/>
          <a:lstStyle>
            <a:lvl1pPr algn="l" eaLnBrk="1" hangingPunct="1">
              <a:defRPr sz="700">
                <a:solidFill>
                  <a:schemeClr val="tx2">
                    <a:lumMod val="40000"/>
                    <a:lumOff val="60000"/>
                  </a:schemeClr>
                </a:solidFill>
                <a:latin typeface="Poppins" pitchFamily="2" charset="77"/>
                <a:cs typeface="Poppins" pitchFamily="2" charset="77"/>
              </a:defRPr>
            </a:lvl1pPr>
          </a:lstStyle>
          <a:p>
            <a:r>
              <a:rPr lang="en-US" altLang="en-US">
                <a:ea typeface="ＭＳ Ｐゴシック" panose="020B0600070205080204" pitchFamily="34" charset="-128"/>
              </a:rPr>
              <a:t>© 2023 SailPoint Technologies, Inc. All rights reserved.</a:t>
            </a:r>
            <a:endParaRPr lang="en-US" altLang="en-US" dirty="0">
              <a:ea typeface="ＭＳ Ｐゴシック" panose="020B0600070205080204" pitchFamily="34" charset="-128"/>
            </a:endParaRPr>
          </a:p>
        </p:txBody>
      </p:sp>
      <p:sp>
        <p:nvSpPr>
          <p:cNvPr id="11" name="Title 1">
            <a:extLst>
              <a:ext uri="{FF2B5EF4-FFF2-40B4-BE49-F238E27FC236}">
                <a16:creationId xmlns:a16="http://schemas.microsoft.com/office/drawing/2014/main" id="{510EBD89-A495-0C49-9448-EC02AE7CB0BD}"/>
              </a:ext>
            </a:extLst>
          </p:cNvPr>
          <p:cNvSpPr>
            <a:spLocks noGrp="1"/>
          </p:cNvSpPr>
          <p:nvPr>
            <p:ph type="title" hasCustomPrompt="1"/>
          </p:nvPr>
        </p:nvSpPr>
        <p:spPr>
          <a:xfrm>
            <a:off x="1209040" y="365125"/>
            <a:ext cx="9773920" cy="797753"/>
          </a:xfrm>
        </p:spPr>
        <p:txBody>
          <a:bodyPr/>
          <a:lstStyle>
            <a:lvl1pPr algn="ctr">
              <a:defRPr/>
            </a:lvl1pPr>
          </a:lstStyle>
          <a:p>
            <a:r>
              <a:rPr lang="en-US" dirty="0"/>
              <a:t>Click to edit master title style</a:t>
            </a:r>
          </a:p>
        </p:txBody>
      </p:sp>
      <p:sp>
        <p:nvSpPr>
          <p:cNvPr id="12" name="Text Placeholder 2">
            <a:extLst>
              <a:ext uri="{FF2B5EF4-FFF2-40B4-BE49-F238E27FC236}">
                <a16:creationId xmlns:a16="http://schemas.microsoft.com/office/drawing/2014/main" id="{08DD7127-3FBC-0941-987E-D6515D5BAC53}"/>
              </a:ext>
            </a:extLst>
          </p:cNvPr>
          <p:cNvSpPr>
            <a:spLocks noGrp="1"/>
          </p:cNvSpPr>
          <p:nvPr>
            <p:ph type="body" idx="14" hasCustomPrompt="1"/>
          </p:nvPr>
        </p:nvSpPr>
        <p:spPr>
          <a:xfrm>
            <a:off x="4238388" y="1831288"/>
            <a:ext cx="3715224" cy="823912"/>
          </a:xfrm>
        </p:spPr>
        <p:txBody>
          <a:bodyPr anchor="b">
            <a:normAutofit/>
          </a:bodyPr>
          <a:lstStyle>
            <a:lvl1pPr marL="0" indent="0" algn="ctr">
              <a:buNone/>
              <a:defRPr sz="2200" b="0" i="0">
                <a:latin typeface="Poppins SemiBold" pitchFamily="2" charset="77"/>
                <a:cs typeface="Poppins SemiBold" pitchFamily="2"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3" name="Content Placeholder 3">
            <a:extLst>
              <a:ext uri="{FF2B5EF4-FFF2-40B4-BE49-F238E27FC236}">
                <a16:creationId xmlns:a16="http://schemas.microsoft.com/office/drawing/2014/main" id="{745288EC-BAFB-6A43-BB36-54D9CB8BEF4E}"/>
              </a:ext>
            </a:extLst>
          </p:cNvPr>
          <p:cNvSpPr>
            <a:spLocks noGrp="1"/>
          </p:cNvSpPr>
          <p:nvPr>
            <p:ph sz="half" idx="15" hasCustomPrompt="1"/>
          </p:nvPr>
        </p:nvSpPr>
        <p:spPr>
          <a:xfrm>
            <a:off x="4238388" y="2906973"/>
            <a:ext cx="3715224" cy="2961564"/>
          </a:xfrm>
        </p:spPr>
        <p:txBody>
          <a:bodyPr>
            <a:normAutofit/>
          </a:bodyPr>
          <a:lstStyle>
            <a:lvl1pPr marL="0" indent="0" algn="ctr">
              <a:spcAft>
                <a:spcPts val="300"/>
              </a:spcAft>
              <a:buNone/>
              <a:defRPr sz="1800"/>
            </a:lvl1pPr>
            <a:lvl2pPr marL="0" indent="0" algn="ctr">
              <a:spcAft>
                <a:spcPts val="300"/>
              </a:spcAft>
              <a:buNone/>
              <a:defRPr sz="1600"/>
            </a:lvl2pPr>
            <a:lvl3pPr marL="0" indent="0" algn="ctr">
              <a:spcAft>
                <a:spcPts val="300"/>
              </a:spcAft>
              <a:buNone/>
              <a:defRPr sz="1400"/>
            </a:lvl3pPr>
            <a:lvl4pPr marL="0" indent="0" algn="ctr">
              <a:spcAft>
                <a:spcPts val="300"/>
              </a:spcAft>
              <a:buNone/>
              <a:defRPr sz="1200"/>
            </a:lvl4pPr>
            <a:lvl5pPr marL="0" indent="0" algn="ctr">
              <a:spcAft>
                <a:spcPts val="300"/>
              </a:spcAft>
              <a:buNone/>
              <a:defRPr sz="1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Text Placeholder 2">
            <a:extLst>
              <a:ext uri="{FF2B5EF4-FFF2-40B4-BE49-F238E27FC236}">
                <a16:creationId xmlns:a16="http://schemas.microsoft.com/office/drawing/2014/main" id="{B3B7D636-D969-2F4C-9CED-F548C5C74F7E}"/>
              </a:ext>
            </a:extLst>
          </p:cNvPr>
          <p:cNvSpPr>
            <a:spLocks noGrp="1"/>
          </p:cNvSpPr>
          <p:nvPr>
            <p:ph type="body" idx="16" hasCustomPrompt="1"/>
          </p:nvPr>
        </p:nvSpPr>
        <p:spPr>
          <a:xfrm>
            <a:off x="8093879" y="1831288"/>
            <a:ext cx="3715224" cy="823912"/>
          </a:xfrm>
        </p:spPr>
        <p:txBody>
          <a:bodyPr anchor="b">
            <a:normAutofit/>
          </a:bodyPr>
          <a:lstStyle>
            <a:lvl1pPr marL="0" indent="0" algn="ctr">
              <a:buNone/>
              <a:defRPr sz="2200" b="0" i="0">
                <a:latin typeface="Poppins SemiBold" pitchFamily="2" charset="77"/>
                <a:cs typeface="Poppins SemiBold" pitchFamily="2"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7" name="Content Placeholder 3">
            <a:extLst>
              <a:ext uri="{FF2B5EF4-FFF2-40B4-BE49-F238E27FC236}">
                <a16:creationId xmlns:a16="http://schemas.microsoft.com/office/drawing/2014/main" id="{47086B62-F2A1-8E46-879C-0BA223ED573F}"/>
              </a:ext>
            </a:extLst>
          </p:cNvPr>
          <p:cNvSpPr>
            <a:spLocks noGrp="1"/>
          </p:cNvSpPr>
          <p:nvPr>
            <p:ph sz="half" idx="17" hasCustomPrompt="1"/>
          </p:nvPr>
        </p:nvSpPr>
        <p:spPr>
          <a:xfrm>
            <a:off x="8093879" y="2906973"/>
            <a:ext cx="3715224" cy="2961564"/>
          </a:xfrm>
        </p:spPr>
        <p:txBody>
          <a:bodyPr>
            <a:normAutofit/>
          </a:bodyPr>
          <a:lstStyle>
            <a:lvl1pPr marL="0" indent="0" algn="ctr">
              <a:spcAft>
                <a:spcPts val="300"/>
              </a:spcAft>
              <a:buNone/>
              <a:defRPr sz="1800"/>
            </a:lvl1pPr>
            <a:lvl2pPr marL="457200" indent="0" algn="ctr">
              <a:spcAft>
                <a:spcPts val="300"/>
              </a:spcAft>
              <a:buNone/>
              <a:defRPr sz="1600"/>
            </a:lvl2pPr>
            <a:lvl3pPr marL="914400" indent="0" algn="ctr">
              <a:spcAft>
                <a:spcPts val="300"/>
              </a:spcAft>
              <a:buNone/>
              <a:defRPr sz="1400"/>
            </a:lvl3pPr>
            <a:lvl4pPr marL="1371600" indent="0" algn="ctr">
              <a:spcAft>
                <a:spcPts val="300"/>
              </a:spcAft>
              <a:buNone/>
              <a:defRPr sz="1200"/>
            </a:lvl4pPr>
            <a:lvl5pPr marL="1828800" indent="0" algn="ctr">
              <a:spcAft>
                <a:spcPts val="300"/>
              </a:spcAft>
              <a:buNone/>
              <a:defRPr sz="1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2" name="Picture 1" descr="Icon&#10;&#10;Description automatically generated">
            <a:extLst>
              <a:ext uri="{FF2B5EF4-FFF2-40B4-BE49-F238E27FC236}">
                <a16:creationId xmlns:a16="http://schemas.microsoft.com/office/drawing/2014/main" id="{B9615636-7336-B895-8498-AE0769590D95}"/>
              </a:ext>
            </a:extLst>
          </p:cNvPr>
          <p:cNvPicPr>
            <a:picLocks noChangeAspect="1"/>
          </p:cNvPicPr>
          <p:nvPr userDrawn="1"/>
        </p:nvPicPr>
        <p:blipFill>
          <a:blip r:embed="rId2"/>
          <a:stretch>
            <a:fillRect/>
          </a:stretch>
        </p:blipFill>
        <p:spPr>
          <a:xfrm>
            <a:off x="11041038" y="114055"/>
            <a:ext cx="915805" cy="761351"/>
          </a:xfrm>
          <a:prstGeom prst="rect">
            <a:avLst/>
          </a:prstGeom>
        </p:spPr>
      </p:pic>
    </p:spTree>
    <p:extLst>
      <p:ext uri="{BB962C8B-B14F-4D97-AF65-F5344CB8AC3E}">
        <p14:creationId xmlns:p14="http://schemas.microsoft.com/office/powerpoint/2010/main" val="14673255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wo Content">
    <p:bg>
      <p:bgPr>
        <a:gradFill>
          <a:gsLst>
            <a:gs pos="100000">
              <a:schemeClr val="accent2"/>
            </a:gs>
            <a:gs pos="35000">
              <a:schemeClr val="tx1"/>
            </a:gs>
          </a:gsLst>
          <a:lin ang="2700000" scaled="1"/>
        </a:gradFill>
        <a:effectLst/>
      </p:bgPr>
    </p:bg>
    <p:spTree>
      <p:nvGrpSpPr>
        <p:cNvPr id="1" name=""/>
        <p:cNvGrpSpPr/>
        <p:nvPr/>
      </p:nvGrpSpPr>
      <p:grpSpPr>
        <a:xfrm>
          <a:off x="0" y="0"/>
          <a:ext cx="0" cy="0"/>
          <a:chOff x="0" y="0"/>
          <a:chExt cx="0" cy="0"/>
        </a:xfrm>
      </p:grpSpPr>
      <p:sp>
        <p:nvSpPr>
          <p:cNvPr id="9" name="Rounded Rectangle 8">
            <a:extLst>
              <a:ext uri="{FF2B5EF4-FFF2-40B4-BE49-F238E27FC236}">
                <a16:creationId xmlns:a16="http://schemas.microsoft.com/office/drawing/2014/main" id="{7F11EDC6-4042-9B41-9829-40C1A03B2DDE}"/>
              </a:ext>
            </a:extLst>
          </p:cNvPr>
          <p:cNvSpPr/>
          <p:nvPr userDrawn="1"/>
        </p:nvSpPr>
        <p:spPr>
          <a:xfrm>
            <a:off x="612634" y="1825625"/>
            <a:ext cx="5181600" cy="4111151"/>
          </a:xfrm>
          <a:prstGeom prst="roundRect">
            <a:avLst>
              <a:gd name="adj" fmla="val 13517"/>
            </a:avLst>
          </a:prstGeom>
          <a:solidFill>
            <a:schemeClr val="bg1"/>
          </a:solidFill>
          <a:ln>
            <a:noFill/>
          </a:ln>
          <a:effectLst>
            <a:outerShdw blurRad="233933" dist="38100" dir="2700000" algn="tl" rotWithShape="0">
              <a:schemeClr val="accent6">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32CB925D-725D-9D40-A690-BA2FCB38A62C}"/>
              </a:ext>
            </a:extLst>
          </p:cNvPr>
          <p:cNvSpPr>
            <a:spLocks noGrp="1"/>
          </p:cNvSpPr>
          <p:nvPr>
            <p:ph type="title" hasCustomPrompt="1"/>
          </p:nvPr>
        </p:nvSpPr>
        <p:spPr>
          <a:xfrm>
            <a:off x="1225721" y="365125"/>
            <a:ext cx="9740558" cy="797753"/>
          </a:xfrm>
        </p:spPr>
        <p:txBody>
          <a:bodyPr/>
          <a:lstStyle>
            <a:lvl1pPr algn="ctr">
              <a:defRPr>
                <a:solidFill>
                  <a:schemeClr val="bg1"/>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DCDEE8BD-E916-6649-B50D-2D000281131C}"/>
              </a:ext>
            </a:extLst>
          </p:cNvPr>
          <p:cNvSpPr>
            <a:spLocks noGrp="1"/>
          </p:cNvSpPr>
          <p:nvPr>
            <p:ph sz="half" idx="1" hasCustomPrompt="1"/>
          </p:nvPr>
        </p:nvSpPr>
        <p:spPr>
          <a:xfrm>
            <a:off x="1010314" y="2265529"/>
            <a:ext cx="4386240" cy="317992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6">
            <a:extLst>
              <a:ext uri="{FF2B5EF4-FFF2-40B4-BE49-F238E27FC236}">
                <a16:creationId xmlns:a16="http://schemas.microsoft.com/office/drawing/2014/main" id="{B3E9716B-DC23-884E-AECE-26BBB5EBEED3}"/>
              </a:ext>
            </a:extLst>
          </p:cNvPr>
          <p:cNvSpPr>
            <a:spLocks noGrp="1"/>
          </p:cNvSpPr>
          <p:nvPr>
            <p:ph type="sldNum" sz="quarter" idx="12"/>
          </p:nvPr>
        </p:nvSpPr>
        <p:spPr/>
        <p:txBody>
          <a:bodyPr/>
          <a:lstStyle>
            <a:lvl1pPr>
              <a:defRPr>
                <a:solidFill>
                  <a:schemeClr val="bg1"/>
                </a:solidFill>
              </a:defRPr>
            </a:lvl1pPr>
          </a:lstStyle>
          <a:p>
            <a:fld id="{679D2152-1C30-894C-9781-951D3C9748DF}" type="slidenum">
              <a:rPr lang="en-US" smtClean="0"/>
              <a:pPr/>
              <a:t>‹#›</a:t>
            </a:fld>
            <a:endParaRPr lang="en-US"/>
          </a:p>
        </p:txBody>
      </p:sp>
      <p:sp>
        <p:nvSpPr>
          <p:cNvPr id="8" name="Footer Placeholder 4">
            <a:extLst>
              <a:ext uri="{FF2B5EF4-FFF2-40B4-BE49-F238E27FC236}">
                <a16:creationId xmlns:a16="http://schemas.microsoft.com/office/drawing/2014/main" id="{A90B0DA2-E7B0-644B-9A47-82FE4334E0B4}"/>
              </a:ext>
            </a:extLst>
          </p:cNvPr>
          <p:cNvSpPr>
            <a:spLocks noGrp="1"/>
          </p:cNvSpPr>
          <p:nvPr>
            <p:ph type="ftr" sz="quarter" idx="3"/>
          </p:nvPr>
        </p:nvSpPr>
        <p:spPr>
          <a:xfrm>
            <a:off x="406400" y="6345555"/>
            <a:ext cx="3878997" cy="228600"/>
          </a:xfrm>
          <a:prstGeom prst="rect">
            <a:avLst/>
          </a:prstGeom>
        </p:spPr>
        <p:txBody>
          <a:bodyPr vert="horz" lIns="91440" tIns="45720" rIns="91440" bIns="45720" rtlCol="0" anchor="ctr"/>
          <a:lstStyle>
            <a:lvl1pPr algn="l" eaLnBrk="1" hangingPunct="1">
              <a:defRPr sz="700">
                <a:solidFill>
                  <a:schemeClr val="tx2">
                    <a:lumMod val="40000"/>
                    <a:lumOff val="60000"/>
                  </a:schemeClr>
                </a:solidFill>
                <a:latin typeface="Poppins" pitchFamily="2" charset="77"/>
                <a:cs typeface="Poppins" pitchFamily="2" charset="77"/>
              </a:defRPr>
            </a:lvl1pPr>
          </a:lstStyle>
          <a:p>
            <a:r>
              <a:rPr lang="en-US" altLang="en-US">
                <a:ea typeface="ＭＳ Ｐゴシック" panose="020B0600070205080204" pitchFamily="34" charset="-128"/>
              </a:rPr>
              <a:t>© 2023 SailPoint Technologies, Inc. All rights reserved.</a:t>
            </a:r>
            <a:endParaRPr lang="en-US" altLang="en-US" dirty="0">
              <a:ea typeface="ＭＳ Ｐゴシック" panose="020B0600070205080204" pitchFamily="34" charset="-128"/>
            </a:endParaRPr>
          </a:p>
        </p:txBody>
      </p:sp>
      <p:sp>
        <p:nvSpPr>
          <p:cNvPr id="10" name="Rounded Rectangle 9">
            <a:extLst>
              <a:ext uri="{FF2B5EF4-FFF2-40B4-BE49-F238E27FC236}">
                <a16:creationId xmlns:a16="http://schemas.microsoft.com/office/drawing/2014/main" id="{521C7368-EFDE-EA49-8C4E-96B84D738163}"/>
              </a:ext>
            </a:extLst>
          </p:cNvPr>
          <p:cNvSpPr/>
          <p:nvPr userDrawn="1"/>
        </p:nvSpPr>
        <p:spPr>
          <a:xfrm>
            <a:off x="6397766" y="1834948"/>
            <a:ext cx="5181600" cy="4111151"/>
          </a:xfrm>
          <a:prstGeom prst="roundRect">
            <a:avLst>
              <a:gd name="adj" fmla="val 13517"/>
            </a:avLst>
          </a:prstGeom>
          <a:solidFill>
            <a:schemeClr val="bg1"/>
          </a:solidFill>
          <a:ln>
            <a:noFill/>
          </a:ln>
          <a:effectLst>
            <a:outerShdw blurRad="233933" dist="38100" dir="2700000" algn="tl" rotWithShape="0">
              <a:schemeClr val="accent6">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Content Placeholder 2">
            <a:extLst>
              <a:ext uri="{FF2B5EF4-FFF2-40B4-BE49-F238E27FC236}">
                <a16:creationId xmlns:a16="http://schemas.microsoft.com/office/drawing/2014/main" id="{B5020119-07EA-6347-9446-78A596B21BB7}"/>
              </a:ext>
            </a:extLst>
          </p:cNvPr>
          <p:cNvSpPr>
            <a:spLocks noGrp="1"/>
          </p:cNvSpPr>
          <p:nvPr>
            <p:ph sz="half" idx="13" hasCustomPrompt="1"/>
          </p:nvPr>
        </p:nvSpPr>
        <p:spPr>
          <a:xfrm>
            <a:off x="6795446" y="2274852"/>
            <a:ext cx="4386240" cy="317992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4" name="Picture 3" descr="Icon&#10;&#10;Description automatically generated">
            <a:extLst>
              <a:ext uri="{FF2B5EF4-FFF2-40B4-BE49-F238E27FC236}">
                <a16:creationId xmlns:a16="http://schemas.microsoft.com/office/drawing/2014/main" id="{4BD64F96-1A21-21F2-7A47-CC12E71ED0FA}"/>
              </a:ext>
            </a:extLst>
          </p:cNvPr>
          <p:cNvPicPr>
            <a:picLocks noChangeAspect="1"/>
          </p:cNvPicPr>
          <p:nvPr userDrawn="1"/>
        </p:nvPicPr>
        <p:blipFill>
          <a:blip r:embed="rId2"/>
          <a:stretch>
            <a:fillRect/>
          </a:stretch>
        </p:blipFill>
        <p:spPr>
          <a:xfrm>
            <a:off x="11041038" y="114055"/>
            <a:ext cx="915805" cy="761351"/>
          </a:xfrm>
          <a:prstGeom prst="rect">
            <a:avLst/>
          </a:prstGeom>
        </p:spPr>
      </p:pic>
    </p:spTree>
    <p:extLst>
      <p:ext uri="{BB962C8B-B14F-4D97-AF65-F5344CB8AC3E}">
        <p14:creationId xmlns:p14="http://schemas.microsoft.com/office/powerpoint/2010/main" val="39227174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8F61B9-CCEB-B640-96F9-C9D3B548E9D6}"/>
              </a:ext>
            </a:extLst>
          </p:cNvPr>
          <p:cNvSpPr>
            <a:spLocks noGrp="1"/>
          </p:cNvSpPr>
          <p:nvPr>
            <p:ph type="title" hasCustomPrompt="1"/>
          </p:nvPr>
        </p:nvSpPr>
        <p:spPr>
          <a:xfrm>
            <a:off x="406400" y="457200"/>
            <a:ext cx="4365625" cy="1600200"/>
          </a:xfrm>
        </p:spPr>
        <p:txBody>
          <a:bodyPr anchor="t">
            <a:normAutofit/>
          </a:bodyPr>
          <a:lstStyle>
            <a:lvl1pPr>
              <a:defRPr sz="3600"/>
            </a:lvl1pPr>
          </a:lstStyle>
          <a:p>
            <a:r>
              <a:rPr lang="en-US" dirty="0"/>
              <a:t>Click to edit master title style</a:t>
            </a:r>
          </a:p>
        </p:txBody>
      </p:sp>
      <p:sp>
        <p:nvSpPr>
          <p:cNvPr id="3" name="Content Placeholder 2">
            <a:extLst>
              <a:ext uri="{FF2B5EF4-FFF2-40B4-BE49-F238E27FC236}">
                <a16:creationId xmlns:a16="http://schemas.microsoft.com/office/drawing/2014/main" id="{9DF54595-A3ED-1D44-9F21-7FA099B68E0E}"/>
              </a:ext>
            </a:extLst>
          </p:cNvPr>
          <p:cNvSpPr>
            <a:spLocks noGrp="1"/>
          </p:cNvSpPr>
          <p:nvPr>
            <p:ph idx="1" hasCustomPrompt="1"/>
          </p:nvPr>
        </p:nvSpPr>
        <p:spPr>
          <a:xfrm>
            <a:off x="5183187" y="791569"/>
            <a:ext cx="6653211" cy="5069481"/>
          </a:xfrm>
        </p:spPr>
        <p:txBody>
          <a:bodyPr>
            <a:normAutofit/>
          </a:bodyPr>
          <a:lstStyle>
            <a:lvl1pPr>
              <a:defRPr sz="2000"/>
            </a:lvl1pPr>
            <a:lvl2pPr>
              <a:defRPr sz="1800"/>
            </a:lvl2pPr>
            <a:lvl3pPr>
              <a:defRPr sz="1600"/>
            </a:lvl3pPr>
            <a:lvl4pPr>
              <a:defRPr sz="1400"/>
            </a:lvl4pPr>
            <a:lvl5pPr>
              <a:defRPr sz="14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6">
            <a:extLst>
              <a:ext uri="{FF2B5EF4-FFF2-40B4-BE49-F238E27FC236}">
                <a16:creationId xmlns:a16="http://schemas.microsoft.com/office/drawing/2014/main" id="{CF27887C-7323-CA40-A9F4-63472FB95B76}"/>
              </a:ext>
            </a:extLst>
          </p:cNvPr>
          <p:cNvSpPr>
            <a:spLocks noGrp="1"/>
          </p:cNvSpPr>
          <p:nvPr>
            <p:ph type="sldNum" sz="quarter" idx="12"/>
          </p:nvPr>
        </p:nvSpPr>
        <p:spPr/>
        <p:txBody>
          <a:bodyPr/>
          <a:lstStyle/>
          <a:p>
            <a:fld id="{679D2152-1C30-894C-9781-951D3C9748DF}" type="slidenum">
              <a:rPr lang="en-US" smtClean="0"/>
              <a:t>‹#›</a:t>
            </a:fld>
            <a:endParaRPr lang="en-US"/>
          </a:p>
        </p:txBody>
      </p:sp>
      <p:sp>
        <p:nvSpPr>
          <p:cNvPr id="8" name="Footer Placeholder 4">
            <a:extLst>
              <a:ext uri="{FF2B5EF4-FFF2-40B4-BE49-F238E27FC236}">
                <a16:creationId xmlns:a16="http://schemas.microsoft.com/office/drawing/2014/main" id="{5729B740-78D6-8D48-BA6D-8881485B9324}"/>
              </a:ext>
            </a:extLst>
          </p:cNvPr>
          <p:cNvSpPr>
            <a:spLocks noGrp="1"/>
          </p:cNvSpPr>
          <p:nvPr>
            <p:ph type="ftr" sz="quarter" idx="13"/>
          </p:nvPr>
        </p:nvSpPr>
        <p:spPr>
          <a:xfrm>
            <a:off x="406400" y="6345555"/>
            <a:ext cx="3878997" cy="228600"/>
          </a:xfrm>
          <a:prstGeom prst="rect">
            <a:avLst/>
          </a:prstGeom>
        </p:spPr>
        <p:txBody>
          <a:bodyPr vert="horz" lIns="91440" tIns="45720" rIns="91440" bIns="45720" rtlCol="0" anchor="ctr"/>
          <a:lstStyle>
            <a:lvl1pPr algn="l" eaLnBrk="1" hangingPunct="1">
              <a:defRPr sz="700">
                <a:solidFill>
                  <a:schemeClr val="tx2">
                    <a:lumMod val="40000"/>
                    <a:lumOff val="60000"/>
                  </a:schemeClr>
                </a:solidFill>
                <a:latin typeface="Poppins" pitchFamily="2" charset="77"/>
                <a:cs typeface="Poppins" pitchFamily="2" charset="77"/>
              </a:defRPr>
            </a:lvl1pPr>
          </a:lstStyle>
          <a:p>
            <a:r>
              <a:rPr lang="en-US" altLang="en-US">
                <a:ea typeface="ＭＳ Ｐゴシック" panose="020B0600070205080204" pitchFamily="34" charset="-128"/>
              </a:rPr>
              <a:t>© 2023 SailPoint Technologies, Inc. All rights reserved.</a:t>
            </a:r>
            <a:endParaRPr lang="en-US" altLang="en-US" dirty="0">
              <a:ea typeface="ＭＳ Ｐゴシック" panose="020B0600070205080204" pitchFamily="34" charset="-128"/>
            </a:endParaRPr>
          </a:p>
        </p:txBody>
      </p:sp>
      <p:sp>
        <p:nvSpPr>
          <p:cNvPr id="10" name="Text Placeholder 3">
            <a:extLst>
              <a:ext uri="{FF2B5EF4-FFF2-40B4-BE49-F238E27FC236}">
                <a16:creationId xmlns:a16="http://schemas.microsoft.com/office/drawing/2014/main" id="{81D623AB-66A3-974E-987E-157F5444EC3F}"/>
              </a:ext>
            </a:extLst>
          </p:cNvPr>
          <p:cNvSpPr>
            <a:spLocks noGrp="1"/>
          </p:cNvSpPr>
          <p:nvPr>
            <p:ph type="body" sz="half" idx="2" hasCustomPrompt="1"/>
          </p:nvPr>
        </p:nvSpPr>
        <p:spPr>
          <a:xfrm>
            <a:off x="406400" y="2336800"/>
            <a:ext cx="4365625" cy="3532188"/>
          </a:xfrm>
        </p:spPr>
        <p:txBody>
          <a:bodyPr>
            <a:normAutofit/>
          </a:bodyPr>
          <a:lstStyle>
            <a:lvl1pPr marL="0" indent="0">
              <a:spcBef>
                <a:spcPts val="0"/>
              </a:spcBef>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pic>
        <p:nvPicPr>
          <p:cNvPr id="4" name="Picture 3" descr="Icon&#10;&#10;Description automatically generated">
            <a:extLst>
              <a:ext uri="{FF2B5EF4-FFF2-40B4-BE49-F238E27FC236}">
                <a16:creationId xmlns:a16="http://schemas.microsoft.com/office/drawing/2014/main" id="{F335AE3B-5B5A-DF5F-8982-B9C242C8CC09}"/>
              </a:ext>
            </a:extLst>
          </p:cNvPr>
          <p:cNvPicPr>
            <a:picLocks noChangeAspect="1"/>
          </p:cNvPicPr>
          <p:nvPr userDrawn="1"/>
        </p:nvPicPr>
        <p:blipFill>
          <a:blip r:embed="rId2"/>
          <a:stretch>
            <a:fillRect/>
          </a:stretch>
        </p:blipFill>
        <p:spPr>
          <a:xfrm>
            <a:off x="11041038" y="114055"/>
            <a:ext cx="915805" cy="761351"/>
          </a:xfrm>
          <a:prstGeom prst="rect">
            <a:avLst/>
          </a:prstGeom>
        </p:spPr>
      </p:pic>
    </p:spTree>
    <p:extLst>
      <p:ext uri="{BB962C8B-B14F-4D97-AF65-F5344CB8AC3E}">
        <p14:creationId xmlns:p14="http://schemas.microsoft.com/office/powerpoint/2010/main" val="5934272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9F553FD-7C76-724A-A15F-86098F2FD5EE}"/>
              </a:ext>
            </a:extLst>
          </p:cNvPr>
          <p:cNvSpPr>
            <a:spLocks noGrp="1"/>
          </p:cNvSpPr>
          <p:nvPr>
            <p:ph type="title"/>
          </p:nvPr>
        </p:nvSpPr>
        <p:spPr>
          <a:xfrm>
            <a:off x="406400" y="365125"/>
            <a:ext cx="11430000" cy="79775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46A67377-BA58-2F42-8B12-39431C924553}"/>
              </a:ext>
            </a:extLst>
          </p:cNvPr>
          <p:cNvSpPr>
            <a:spLocks noGrp="1"/>
          </p:cNvSpPr>
          <p:nvPr>
            <p:ph type="body" idx="1"/>
          </p:nvPr>
        </p:nvSpPr>
        <p:spPr>
          <a:xfrm>
            <a:off x="406400" y="1613949"/>
            <a:ext cx="11430000" cy="4280535"/>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a:extLst>
              <a:ext uri="{FF2B5EF4-FFF2-40B4-BE49-F238E27FC236}">
                <a16:creationId xmlns:a16="http://schemas.microsoft.com/office/drawing/2014/main" id="{309D02FB-8823-CE47-AA62-CD25D268AEB3}"/>
              </a:ext>
            </a:extLst>
          </p:cNvPr>
          <p:cNvSpPr>
            <a:spLocks noGrp="1"/>
          </p:cNvSpPr>
          <p:nvPr>
            <p:ph type="ftr" sz="quarter" idx="3"/>
          </p:nvPr>
        </p:nvSpPr>
        <p:spPr>
          <a:xfrm>
            <a:off x="406400" y="6345555"/>
            <a:ext cx="3878997" cy="228600"/>
          </a:xfrm>
          <a:prstGeom prst="rect">
            <a:avLst/>
          </a:prstGeom>
        </p:spPr>
        <p:txBody>
          <a:bodyPr vert="horz" lIns="91440" tIns="45720" rIns="91440" bIns="45720" rtlCol="0" anchor="ctr"/>
          <a:lstStyle>
            <a:lvl1pPr algn="l" eaLnBrk="1" hangingPunct="1">
              <a:defRPr sz="700">
                <a:solidFill>
                  <a:schemeClr val="tx2">
                    <a:lumMod val="40000"/>
                    <a:lumOff val="60000"/>
                  </a:schemeClr>
                </a:solidFill>
                <a:latin typeface="Poppins" pitchFamily="2" charset="77"/>
                <a:cs typeface="Poppins" pitchFamily="2" charset="77"/>
              </a:defRPr>
            </a:lvl1pPr>
          </a:lstStyle>
          <a:p>
            <a:r>
              <a:rPr lang="en-US" altLang="en-US">
                <a:ea typeface="ＭＳ Ｐゴシック" panose="020B0600070205080204" pitchFamily="34" charset="-128"/>
              </a:rPr>
              <a:t>© 2023 SailPoint Technologies, Inc. All rights reserved.</a:t>
            </a:r>
            <a:endParaRPr lang="en-US" altLang="en-US" dirty="0">
              <a:ea typeface="ＭＳ Ｐゴシック" panose="020B0600070205080204" pitchFamily="34" charset="-128"/>
            </a:endParaRPr>
          </a:p>
        </p:txBody>
      </p:sp>
      <p:sp>
        <p:nvSpPr>
          <p:cNvPr id="6" name="Slide Number Placeholder 5">
            <a:extLst>
              <a:ext uri="{FF2B5EF4-FFF2-40B4-BE49-F238E27FC236}">
                <a16:creationId xmlns:a16="http://schemas.microsoft.com/office/drawing/2014/main" id="{B65D691F-E5BD-B040-B052-5392F7728705}"/>
              </a:ext>
            </a:extLst>
          </p:cNvPr>
          <p:cNvSpPr>
            <a:spLocks noGrp="1"/>
          </p:cNvSpPr>
          <p:nvPr>
            <p:ph type="sldNum" sz="quarter" idx="4"/>
          </p:nvPr>
        </p:nvSpPr>
        <p:spPr>
          <a:xfrm>
            <a:off x="11041038" y="6345555"/>
            <a:ext cx="795361" cy="228600"/>
          </a:xfrm>
          <a:prstGeom prst="rect">
            <a:avLst/>
          </a:prstGeom>
        </p:spPr>
        <p:txBody>
          <a:bodyPr vert="horz" lIns="91440" tIns="45720" rIns="91440" bIns="45720" rtlCol="0" anchor="ctr"/>
          <a:lstStyle>
            <a:lvl1pPr algn="r">
              <a:defRPr sz="700" b="1" i="0">
                <a:solidFill>
                  <a:schemeClr val="accent1"/>
                </a:solidFill>
                <a:latin typeface="Poppins SemiBold" pitchFamily="2" charset="77"/>
                <a:cs typeface="Poppins SemiBold" pitchFamily="2" charset="77"/>
              </a:defRPr>
            </a:lvl1pPr>
          </a:lstStyle>
          <a:p>
            <a:fld id="{679D2152-1C30-894C-9781-951D3C9748DF}" type="slidenum">
              <a:rPr lang="en-US" smtClean="0"/>
              <a:pPr/>
              <a:t>‹#›</a:t>
            </a:fld>
            <a:endParaRPr lang="en-US"/>
          </a:p>
        </p:txBody>
      </p:sp>
    </p:spTree>
    <p:extLst>
      <p:ext uri="{BB962C8B-B14F-4D97-AF65-F5344CB8AC3E}">
        <p14:creationId xmlns:p14="http://schemas.microsoft.com/office/powerpoint/2010/main" val="158219820"/>
      </p:ext>
    </p:extLst>
  </p:cSld>
  <p:clrMap bg1="lt1" tx1="dk1" bg2="lt2" tx2="dk2" accent1="accent1" accent2="accent2" accent3="accent3" accent4="accent4" accent5="accent5" accent6="accent6" hlink="hlink" folHlink="folHlink"/>
  <p:sldLayoutIdLst>
    <p:sldLayoutId id="2147483649" r:id="rId1"/>
    <p:sldLayoutId id="2147483668" r:id="rId2"/>
    <p:sldLayoutId id="2147483660" r:id="rId3"/>
    <p:sldLayoutId id="2147483663" r:id="rId4"/>
    <p:sldLayoutId id="2147483650" r:id="rId5"/>
    <p:sldLayoutId id="2147483653" r:id="rId6"/>
    <p:sldLayoutId id="2147483664" r:id="rId7"/>
    <p:sldLayoutId id="2147483652" r:id="rId8"/>
    <p:sldLayoutId id="2147483656" r:id="rId9"/>
    <p:sldLayoutId id="2147483665" r:id="rId10"/>
    <p:sldLayoutId id="2147483657" r:id="rId11"/>
    <p:sldLayoutId id="2147483666" r:id="rId12"/>
    <p:sldLayoutId id="2147483651" r:id="rId13"/>
    <p:sldLayoutId id="2147483667" r:id="rId14"/>
    <p:sldLayoutId id="2147483661" r:id="rId15"/>
    <p:sldLayoutId id="2147483654" r:id="rId16"/>
    <p:sldLayoutId id="2147483655" r:id="rId17"/>
    <p:sldLayoutId id="2147483669" r:id="rId18"/>
  </p:sldLayoutIdLst>
  <p:hf hdr="0" dt="0"/>
  <p:txStyles>
    <p:titleStyle>
      <a:lvl1pPr algn="l" defTabSz="914400" rtl="0" eaLnBrk="1" latinLnBrk="0" hangingPunct="1">
        <a:lnSpc>
          <a:spcPct val="100000"/>
        </a:lnSpc>
        <a:spcBef>
          <a:spcPct val="0"/>
        </a:spcBef>
        <a:buNone/>
        <a:defRPr sz="3600" b="1" i="0" kern="1200">
          <a:solidFill>
            <a:schemeClr val="tx1"/>
          </a:solidFill>
          <a:latin typeface="Poppins SemiBold" pitchFamily="2" charset="77"/>
          <a:ea typeface="+mj-ea"/>
          <a:cs typeface="Poppins SemiBold" pitchFamily="2" charset="77"/>
        </a:defRPr>
      </a:lvl1pPr>
    </p:titleStyle>
    <p:bodyStyle>
      <a:lvl1pPr marL="228600" indent="-228600" algn="l" defTabSz="914400" rtl="0" eaLnBrk="1" latinLnBrk="0" hangingPunct="1">
        <a:lnSpc>
          <a:spcPct val="100000"/>
        </a:lnSpc>
        <a:spcBef>
          <a:spcPts val="1000"/>
        </a:spcBef>
        <a:spcAft>
          <a:spcPts val="300"/>
        </a:spcAft>
        <a:buFont typeface="Arial" panose="020B0604020202020204" pitchFamily="34" charset="0"/>
        <a:buChar char="•"/>
        <a:defRPr sz="2000" b="0" i="0" kern="1200">
          <a:solidFill>
            <a:schemeClr val="tx2"/>
          </a:solidFill>
          <a:latin typeface="Poppins" pitchFamily="2" charset="77"/>
          <a:ea typeface="+mn-ea"/>
          <a:cs typeface="Poppins" pitchFamily="2" charset="77"/>
        </a:defRPr>
      </a:lvl1pPr>
      <a:lvl2pPr marL="685800" indent="-228600" algn="l" defTabSz="914400" rtl="0" eaLnBrk="1" latinLnBrk="0" hangingPunct="1">
        <a:lnSpc>
          <a:spcPct val="100000"/>
        </a:lnSpc>
        <a:spcBef>
          <a:spcPts val="500"/>
        </a:spcBef>
        <a:spcAft>
          <a:spcPts val="300"/>
        </a:spcAft>
        <a:buFont typeface="Arial" panose="020B0604020202020204" pitchFamily="34" charset="0"/>
        <a:buChar char="•"/>
        <a:defRPr sz="1800" b="0" i="0" kern="1200">
          <a:solidFill>
            <a:schemeClr val="tx2"/>
          </a:solidFill>
          <a:latin typeface="Poppins" pitchFamily="2" charset="77"/>
          <a:ea typeface="+mn-ea"/>
          <a:cs typeface="Poppins" pitchFamily="2" charset="77"/>
        </a:defRPr>
      </a:lvl2pPr>
      <a:lvl3pPr marL="1143000" indent="-228600" algn="l" defTabSz="914400" rtl="0" eaLnBrk="1" latinLnBrk="0" hangingPunct="1">
        <a:lnSpc>
          <a:spcPct val="100000"/>
        </a:lnSpc>
        <a:spcBef>
          <a:spcPts val="500"/>
        </a:spcBef>
        <a:spcAft>
          <a:spcPts val="300"/>
        </a:spcAft>
        <a:buFont typeface="Arial" panose="020B0604020202020204" pitchFamily="34" charset="0"/>
        <a:buChar char="•"/>
        <a:defRPr sz="1600" b="0" i="0" kern="1200">
          <a:solidFill>
            <a:schemeClr val="tx2"/>
          </a:solidFill>
          <a:latin typeface="Poppins" pitchFamily="2" charset="77"/>
          <a:ea typeface="+mn-ea"/>
          <a:cs typeface="Poppins" pitchFamily="2" charset="77"/>
        </a:defRPr>
      </a:lvl3pPr>
      <a:lvl4pPr marL="1600200" indent="-228600" algn="l" defTabSz="914400" rtl="0" eaLnBrk="1" latinLnBrk="0" hangingPunct="1">
        <a:lnSpc>
          <a:spcPct val="100000"/>
        </a:lnSpc>
        <a:spcBef>
          <a:spcPts val="500"/>
        </a:spcBef>
        <a:spcAft>
          <a:spcPts val="300"/>
        </a:spcAft>
        <a:buFont typeface="Arial" panose="020B0604020202020204" pitchFamily="34" charset="0"/>
        <a:buChar char="•"/>
        <a:defRPr sz="1400" b="0" i="0" kern="1200">
          <a:solidFill>
            <a:schemeClr val="tx2"/>
          </a:solidFill>
          <a:latin typeface="Poppins" pitchFamily="2" charset="77"/>
          <a:ea typeface="+mn-ea"/>
          <a:cs typeface="Poppins" pitchFamily="2" charset="77"/>
        </a:defRPr>
      </a:lvl4pPr>
      <a:lvl5pPr marL="2057400" indent="-228600" algn="l" defTabSz="914400" rtl="0" eaLnBrk="1" latinLnBrk="0" hangingPunct="1">
        <a:lnSpc>
          <a:spcPct val="100000"/>
        </a:lnSpc>
        <a:spcBef>
          <a:spcPts val="500"/>
        </a:spcBef>
        <a:spcAft>
          <a:spcPts val="300"/>
        </a:spcAft>
        <a:buFont typeface="Arial" panose="020B0604020202020204" pitchFamily="34" charset="0"/>
        <a:buChar char="•"/>
        <a:defRPr sz="1400" b="0" i="0" kern="1200">
          <a:solidFill>
            <a:schemeClr val="tx2"/>
          </a:solidFill>
          <a:latin typeface="Poppins" pitchFamily="2" charset="77"/>
          <a:ea typeface="+mn-ea"/>
          <a:cs typeface="Poppins" pitchFamily="2"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3.xml"/><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4.xml"/><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5.xml"/><Relationship Id="rId1" Type="http://schemas.openxmlformats.org/officeDocument/2006/relationships/slideLayout" Target="../slideLayouts/slideLayout7.xml"/><Relationship Id="rId5" Type="http://schemas.openxmlformats.org/officeDocument/2006/relationships/image" Target="../media/image24.png"/><Relationship Id="rId4" Type="http://schemas.openxmlformats.org/officeDocument/2006/relationships/image" Target="../media/image2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5.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7.xml"/><Relationship Id="rId1" Type="http://schemas.openxmlformats.org/officeDocument/2006/relationships/slideLayout" Target="../slideLayouts/slideLayout11.xml"/></Relationships>
</file>

<file path=ppt/slides/_rels/slide2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8.xml"/><Relationship Id="rId1" Type="http://schemas.openxmlformats.org/officeDocument/2006/relationships/slideLayout" Target="../slideLayouts/slideLayout1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0.xml"/><Relationship Id="rId1" Type="http://schemas.openxmlformats.org/officeDocument/2006/relationships/slideLayout" Target="../slideLayouts/slideLayout11.xml"/></Relationships>
</file>

<file path=ppt/slides/_rels/slide2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1.xml"/><Relationship Id="rId1" Type="http://schemas.openxmlformats.org/officeDocument/2006/relationships/slideLayout" Target="../slideLayouts/slideLayout11.xml"/></Relationships>
</file>

<file path=ppt/slides/_rels/slide2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2.xml"/><Relationship Id="rId1" Type="http://schemas.openxmlformats.org/officeDocument/2006/relationships/slideLayout" Target="../slideLayouts/slideLayout11.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video" Target="../media/media1.mov"/><Relationship Id="rId1" Type="http://schemas.microsoft.com/office/2007/relationships/media" Target="../media/media1.mov"/><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notesSlide" Target="../notesSlides/notesSlide2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0.xml.rels><?xml version="1.0" encoding="UTF-8" standalone="yes"?>
<Relationships xmlns="http://schemas.openxmlformats.org/package/2006/relationships"><Relationship Id="rId3" Type="http://schemas.openxmlformats.org/officeDocument/2006/relationships/image" Target="../media/image40.png"/><Relationship Id="rId7" Type="http://schemas.openxmlformats.org/officeDocument/2006/relationships/image" Target="../media/image44.png"/><Relationship Id="rId2" Type="http://schemas.openxmlformats.org/officeDocument/2006/relationships/notesSlide" Target="../notesSlides/notesSlide24.xml"/><Relationship Id="rId1" Type="http://schemas.openxmlformats.org/officeDocument/2006/relationships/slideLayout" Target="../slideLayouts/slideLayout11.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3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5.xml"/><Relationship Id="rId1" Type="http://schemas.openxmlformats.org/officeDocument/2006/relationships/slideLayout" Target="../slideLayouts/slideLayout11.xml"/><Relationship Id="rId4" Type="http://schemas.openxmlformats.org/officeDocument/2006/relationships/image" Target="../media/image46.pn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1.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8.xml"/></Relationships>
</file>

<file path=ppt/slides/_rels/slide34.xml.rels><?xml version="1.0" encoding="UTF-8" standalone="yes"?>
<Relationships xmlns="http://schemas.openxmlformats.org/package/2006/relationships"><Relationship Id="rId3" Type="http://schemas.openxmlformats.org/officeDocument/2006/relationships/hyperlink" Target="https://developer.sailpoint.com/" TargetMode="External"/><Relationship Id="rId7" Type="http://schemas.openxmlformats.org/officeDocument/2006/relationships/image" Target="../media/image49.svg"/><Relationship Id="rId2" Type="http://schemas.openxmlformats.org/officeDocument/2006/relationships/notesSlide" Target="../notesSlides/notesSlide28.xml"/><Relationship Id="rId1" Type="http://schemas.openxmlformats.org/officeDocument/2006/relationships/slideLayout" Target="../slideLayouts/slideLayout12.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hyperlink" Target="https://community.sailpoint.com/t5/Community-Tutorials/How-To-Submit-an-Idea/ta-p/146123" TargetMode="External"/></Relationships>
</file>

<file path=ppt/slides/_rels/slide35.xml.rels><?xml version="1.0" encoding="UTF-8" standalone="yes"?>
<Relationships xmlns="http://schemas.openxmlformats.org/package/2006/relationships"><Relationship Id="rId3" Type="http://schemas.openxmlformats.org/officeDocument/2006/relationships/image" Target="../media/image49.svg"/><Relationship Id="rId2" Type="http://schemas.openxmlformats.org/officeDocument/2006/relationships/image" Target="../media/image48.png"/><Relationship Id="rId1" Type="http://schemas.openxmlformats.org/officeDocument/2006/relationships/slideLayout" Target="../slideLayouts/slideLayout17.xml"/><Relationship Id="rId5" Type="http://schemas.openxmlformats.org/officeDocument/2006/relationships/image" Target="../media/image51.png"/><Relationship Id="rId4" Type="http://schemas.openxmlformats.org/officeDocument/2006/relationships/image" Target="../media/image50.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8" Type="http://schemas.openxmlformats.org/officeDocument/2006/relationships/image" Target="../media/image16.sv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10.xml"/><Relationship Id="rId6" Type="http://schemas.openxmlformats.org/officeDocument/2006/relationships/image" Target="../media/image14.svg"/><Relationship Id="rId5" Type="http://schemas.openxmlformats.org/officeDocument/2006/relationships/image" Target="../media/image13.png"/><Relationship Id="rId10" Type="http://schemas.openxmlformats.org/officeDocument/2006/relationships/image" Target="../media/image18.svg"/><Relationship Id="rId4" Type="http://schemas.openxmlformats.org/officeDocument/2006/relationships/image" Target="../media/image12.svg"/><Relationship Id="rId9" Type="http://schemas.openxmlformats.org/officeDocument/2006/relationships/image" Target="../media/image17.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3" Type="http://schemas.openxmlformats.org/officeDocument/2006/relationships/hyperlink" Target="https://developer.sailpoint.com/idn/docs/event-triggers" TargetMode="External"/><Relationship Id="rId2" Type="http://schemas.openxmlformats.org/officeDocument/2006/relationships/notesSlide" Target="../notesSlides/notesSlide6.xml"/><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162D27-742E-E343-A1A8-A04459684F4D}"/>
              </a:ext>
            </a:extLst>
          </p:cNvPr>
          <p:cNvSpPr>
            <a:spLocks noGrp="1"/>
          </p:cNvSpPr>
          <p:nvPr>
            <p:ph type="ctrTitle"/>
          </p:nvPr>
        </p:nvSpPr>
        <p:spPr/>
        <p:txBody>
          <a:bodyPr>
            <a:normAutofit fontScale="90000"/>
          </a:bodyPr>
          <a:lstStyle/>
          <a:p>
            <a:r>
              <a:rPr lang="en-US" dirty="0"/>
              <a:t>Workflows: Introduction &amp; Roadmap</a:t>
            </a:r>
          </a:p>
        </p:txBody>
      </p:sp>
      <p:sp>
        <p:nvSpPr>
          <p:cNvPr id="4" name="Text Placeholder 11">
            <a:extLst>
              <a:ext uri="{FF2B5EF4-FFF2-40B4-BE49-F238E27FC236}">
                <a16:creationId xmlns:a16="http://schemas.microsoft.com/office/drawing/2014/main" id="{898FE615-FA1B-9B34-C27A-DF39093D49C9}"/>
              </a:ext>
            </a:extLst>
          </p:cNvPr>
          <p:cNvSpPr>
            <a:spLocks noGrp="1"/>
          </p:cNvSpPr>
          <p:nvPr>
            <p:ph type="body" sz="quarter" idx="11" hasCustomPrompt="1"/>
          </p:nvPr>
        </p:nvSpPr>
        <p:spPr/>
        <p:txBody>
          <a:bodyPr/>
          <a:lstStyle>
            <a:lvl1pPr marL="0" indent="0">
              <a:buNone/>
              <a:defRPr sz="1600">
                <a:solidFill>
                  <a:schemeClr val="tx2"/>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Thomas Burt	</a:t>
            </a:r>
            <a:br>
              <a:rPr lang="en-US" dirty="0"/>
            </a:br>
            <a:r>
              <a:rPr lang="en-US" dirty="0"/>
              <a:t>Senior Product Manager - Platform</a:t>
            </a:r>
            <a:br>
              <a:rPr lang="en-US" dirty="0"/>
            </a:br>
            <a:r>
              <a:rPr lang="en-US" dirty="0"/>
              <a:t>SailPoint</a:t>
            </a:r>
          </a:p>
        </p:txBody>
      </p:sp>
    </p:spTree>
    <p:extLst>
      <p:ext uri="{BB962C8B-B14F-4D97-AF65-F5344CB8AC3E}">
        <p14:creationId xmlns:p14="http://schemas.microsoft.com/office/powerpoint/2010/main" val="94532271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7568B097-3608-DE41-8970-9BF123DAFC5C}"/>
              </a:ext>
            </a:extLst>
          </p:cNvPr>
          <p:cNvSpPr>
            <a:spLocks noGrp="1"/>
          </p:cNvSpPr>
          <p:nvPr>
            <p:ph type="sldNum" sz="quarter" idx="12"/>
          </p:nvPr>
        </p:nvSpPr>
        <p:spPr/>
        <p:txBody>
          <a:bodyPr/>
          <a:lstStyle/>
          <a:p>
            <a:fld id="{679D2152-1C30-894C-9781-951D3C9748DF}" type="slidenum">
              <a:rPr lang="en-US" smtClean="0"/>
              <a:pPr/>
              <a:t>10</a:t>
            </a:fld>
            <a:endParaRPr lang="en-US"/>
          </a:p>
        </p:txBody>
      </p:sp>
      <p:sp>
        <p:nvSpPr>
          <p:cNvPr id="7" name="Footer Placeholder 6">
            <a:extLst>
              <a:ext uri="{FF2B5EF4-FFF2-40B4-BE49-F238E27FC236}">
                <a16:creationId xmlns:a16="http://schemas.microsoft.com/office/drawing/2014/main" id="{1C33170E-F76A-F24F-9F83-B145443EDCB1}"/>
              </a:ext>
            </a:extLst>
          </p:cNvPr>
          <p:cNvSpPr>
            <a:spLocks noGrp="1"/>
          </p:cNvSpPr>
          <p:nvPr>
            <p:ph type="ftr" sz="quarter" idx="13"/>
          </p:nvPr>
        </p:nvSpPr>
        <p:spPr/>
        <p:txBody>
          <a:bodyPr/>
          <a:lstStyle/>
          <a:p>
            <a:r>
              <a:rPr lang="en-US" altLang="en-US"/>
              <a:t>© 2023 SailPoint Technologies, Inc. All rights reserved.</a:t>
            </a:r>
            <a:endParaRPr lang="en-US" altLang="en-US" dirty="0"/>
          </a:p>
        </p:txBody>
      </p:sp>
      <p:sp>
        <p:nvSpPr>
          <p:cNvPr id="6" name="Text Placeholder 5">
            <a:extLst>
              <a:ext uri="{FF2B5EF4-FFF2-40B4-BE49-F238E27FC236}">
                <a16:creationId xmlns:a16="http://schemas.microsoft.com/office/drawing/2014/main" id="{6101EC9D-6345-0A47-B7AC-EE048C9E528E}"/>
              </a:ext>
            </a:extLst>
          </p:cNvPr>
          <p:cNvSpPr>
            <a:spLocks noGrp="1"/>
          </p:cNvSpPr>
          <p:nvPr>
            <p:ph type="body" sz="half" idx="2"/>
          </p:nvPr>
        </p:nvSpPr>
        <p:spPr>
          <a:xfrm>
            <a:off x="406400" y="1339271"/>
            <a:ext cx="6314934" cy="4216401"/>
          </a:xfrm>
        </p:spPr>
        <p:txBody>
          <a:bodyPr>
            <a:normAutofit lnSpcReduction="10000"/>
          </a:bodyPr>
          <a:lstStyle/>
          <a:p>
            <a:r>
              <a:rPr lang="en-US" dirty="0"/>
              <a:t>Operators are components which provide flow control based on the data, as well as delineating success or failure</a:t>
            </a:r>
          </a:p>
          <a:p>
            <a:pPr marL="342900" indent="-342900">
              <a:buFont typeface="Arial" panose="020B0604020202020204" pitchFamily="34" charset="0"/>
              <a:buChar char="•"/>
            </a:pPr>
            <a:r>
              <a:rPr lang="en-US" sz="1800" dirty="0"/>
              <a:t>Every Workflow must have an end-step</a:t>
            </a:r>
          </a:p>
          <a:p>
            <a:pPr marL="342900" indent="-342900">
              <a:buFont typeface="Arial" panose="020B0604020202020204" pitchFamily="34" charset="0"/>
              <a:buChar char="•"/>
            </a:pPr>
            <a:r>
              <a:rPr lang="en-US" sz="1800" dirty="0"/>
              <a:t>Multiple comparisons can be chained together</a:t>
            </a:r>
          </a:p>
          <a:p>
            <a:pPr marL="342900" indent="-342900">
              <a:buFont typeface="Arial" panose="020B0604020202020204" pitchFamily="34" charset="0"/>
              <a:buChar char="•"/>
            </a:pPr>
            <a:r>
              <a:rPr lang="en-US" sz="1800" dirty="0"/>
              <a:t>Operators can support AND, OR, &amp; NOT when comparing values in a comparator </a:t>
            </a:r>
            <a:r>
              <a:rPr lang="en-US" sz="1800" b="1" dirty="0"/>
              <a:t>*NOTE*</a:t>
            </a:r>
            <a:br>
              <a:rPr lang="en-US" sz="1800" dirty="0"/>
            </a:br>
            <a:endParaRPr lang="en-US" dirty="0"/>
          </a:p>
          <a:p>
            <a:r>
              <a:rPr lang="en-US" dirty="0"/>
              <a:t>Examples include comparisons, loop, and success/failure steps</a:t>
            </a:r>
          </a:p>
          <a:p>
            <a:pPr marL="285750" indent="-285750">
              <a:buFont typeface="Arial" panose="020B0604020202020204" pitchFamily="34" charset="0"/>
              <a:buChar char="•"/>
            </a:pPr>
            <a:r>
              <a:rPr lang="en-US" sz="1800" dirty="0"/>
              <a:t>Compare Strings</a:t>
            </a:r>
          </a:p>
          <a:p>
            <a:pPr marL="285750" indent="-285750">
              <a:buFont typeface="Arial" panose="020B0604020202020204" pitchFamily="34" charset="0"/>
              <a:buChar char="•"/>
            </a:pPr>
            <a:r>
              <a:rPr lang="en-US" sz="1800" dirty="0"/>
              <a:t>Loop</a:t>
            </a:r>
          </a:p>
          <a:p>
            <a:pPr marL="285750" indent="-285750">
              <a:buFont typeface="Arial" panose="020B0604020202020204" pitchFamily="34" charset="0"/>
              <a:buChar char="•"/>
            </a:pPr>
            <a:r>
              <a:rPr lang="en-US" sz="1800" dirty="0"/>
              <a:t>Compare Numbers</a:t>
            </a:r>
          </a:p>
          <a:p>
            <a:pPr marL="285750" indent="-285750">
              <a:buFont typeface="Arial" panose="020B0604020202020204" pitchFamily="34" charset="0"/>
              <a:buChar char="•"/>
            </a:pPr>
            <a:r>
              <a:rPr lang="en-US" sz="1800" dirty="0"/>
              <a:t>End-Step – Success/Failure</a:t>
            </a:r>
          </a:p>
        </p:txBody>
      </p:sp>
      <p:sp>
        <p:nvSpPr>
          <p:cNvPr id="10" name="Title 9">
            <a:extLst>
              <a:ext uri="{FF2B5EF4-FFF2-40B4-BE49-F238E27FC236}">
                <a16:creationId xmlns:a16="http://schemas.microsoft.com/office/drawing/2014/main" id="{F0B794AB-5E89-B247-A816-65DA13F166E1}"/>
              </a:ext>
            </a:extLst>
          </p:cNvPr>
          <p:cNvSpPr>
            <a:spLocks noGrp="1"/>
          </p:cNvSpPr>
          <p:nvPr>
            <p:ph type="title"/>
          </p:nvPr>
        </p:nvSpPr>
        <p:spPr>
          <a:xfrm>
            <a:off x="406400" y="457200"/>
            <a:ext cx="4776788" cy="748145"/>
          </a:xfrm>
        </p:spPr>
        <p:txBody>
          <a:bodyPr>
            <a:normAutofit fontScale="90000"/>
          </a:bodyPr>
          <a:lstStyle/>
          <a:p>
            <a:r>
              <a:rPr lang="en-US" dirty="0"/>
              <a:t>Workflow Operators</a:t>
            </a:r>
          </a:p>
        </p:txBody>
      </p:sp>
      <p:sp>
        <p:nvSpPr>
          <p:cNvPr id="2" name="Oval 1">
            <a:extLst>
              <a:ext uri="{FF2B5EF4-FFF2-40B4-BE49-F238E27FC236}">
                <a16:creationId xmlns:a16="http://schemas.microsoft.com/office/drawing/2014/main" id="{E22E12CE-28B0-504D-29D9-E373A084DF87}"/>
              </a:ext>
            </a:extLst>
          </p:cNvPr>
          <p:cNvSpPr/>
          <p:nvPr/>
        </p:nvSpPr>
        <p:spPr>
          <a:xfrm>
            <a:off x="8435340" y="2251710"/>
            <a:ext cx="2743200" cy="2743200"/>
          </a:xfrm>
          <a:prstGeom prst="ellipse">
            <a:avLst/>
          </a:prstGeom>
          <a:solidFill>
            <a:schemeClr val="accent4"/>
          </a:solid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 name="Straight Arrow Connector 166">
            <a:extLst>
              <a:ext uri="{FF2B5EF4-FFF2-40B4-BE49-F238E27FC236}">
                <a16:creationId xmlns:a16="http://schemas.microsoft.com/office/drawing/2014/main" id="{E3BAAB6F-B6B4-EEEB-0C8B-FE51A563374E}"/>
              </a:ext>
            </a:extLst>
          </p:cNvPr>
          <p:cNvCxnSpPr>
            <a:cxnSpLocks/>
            <a:stCxn id="24" idx="2"/>
          </p:cNvCxnSpPr>
          <p:nvPr/>
        </p:nvCxnSpPr>
        <p:spPr>
          <a:xfrm rot="16200000" flipH="1">
            <a:off x="9867709" y="3928301"/>
            <a:ext cx="643367" cy="764904"/>
          </a:xfrm>
          <a:prstGeom prst="bentConnector2">
            <a:avLst/>
          </a:prstGeom>
          <a:ln w="19050">
            <a:solidFill>
              <a:schemeClr val="bg1"/>
            </a:solidFill>
            <a:headEnd type="none"/>
            <a:tailEnd type="none"/>
          </a:ln>
        </p:spPr>
        <p:style>
          <a:lnRef idx="1">
            <a:schemeClr val="accent1"/>
          </a:lnRef>
          <a:fillRef idx="0">
            <a:schemeClr val="accent1"/>
          </a:fillRef>
          <a:effectRef idx="0">
            <a:schemeClr val="accent1"/>
          </a:effectRef>
          <a:fontRef idx="minor">
            <a:schemeClr val="tx1"/>
          </a:fontRef>
        </p:style>
      </p:cxnSp>
      <p:grpSp>
        <p:nvGrpSpPr>
          <p:cNvPr id="8" name="Group 7">
            <a:extLst>
              <a:ext uri="{FF2B5EF4-FFF2-40B4-BE49-F238E27FC236}">
                <a16:creationId xmlns:a16="http://schemas.microsoft.com/office/drawing/2014/main" id="{B3A71A75-59ED-583D-DBC4-9BFCEF1178FF}"/>
              </a:ext>
            </a:extLst>
          </p:cNvPr>
          <p:cNvGrpSpPr/>
          <p:nvPr/>
        </p:nvGrpSpPr>
        <p:grpSpPr>
          <a:xfrm>
            <a:off x="8206740" y="3257550"/>
            <a:ext cx="3200400" cy="731520"/>
            <a:chOff x="747171" y="3429000"/>
            <a:chExt cx="3200400" cy="731520"/>
          </a:xfrm>
        </p:grpSpPr>
        <p:sp>
          <p:nvSpPr>
            <p:cNvPr id="24" name="Rounded Rectangle 9">
              <a:extLst>
                <a:ext uri="{FF2B5EF4-FFF2-40B4-BE49-F238E27FC236}">
                  <a16:creationId xmlns:a16="http://schemas.microsoft.com/office/drawing/2014/main" id="{F1F49A79-5FAE-E6CE-75D3-F6D21061517E}"/>
                </a:ext>
              </a:extLst>
            </p:cNvPr>
            <p:cNvSpPr/>
            <p:nvPr/>
          </p:nvSpPr>
          <p:spPr>
            <a:xfrm>
              <a:off x="747171" y="3429000"/>
              <a:ext cx="3200400" cy="731520"/>
            </a:xfrm>
            <a:prstGeom prst="roundRect">
              <a:avLst>
                <a:gd name="adj" fmla="val 8527"/>
              </a:avLst>
            </a:prstGeom>
            <a:solidFill>
              <a:schemeClr val="bg1"/>
            </a:solidFill>
            <a:ln w="19050">
              <a:solidFill>
                <a:schemeClr val="accent4"/>
              </a:solidFill>
            </a:ln>
            <a:effectLst>
              <a:outerShdw blurRad="38100" dist="38100" dir="5400000" algn="t"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r>
                <a:rPr lang="en-US" sz="1200" dirty="0">
                  <a:solidFill>
                    <a:schemeClr val="accent4"/>
                  </a:solidFill>
                </a:rPr>
                <a:t>Loop Operator</a:t>
              </a:r>
            </a:p>
            <a:p>
              <a:pPr lvl="1"/>
              <a:endParaRPr lang="en-US" sz="1200" dirty="0">
                <a:solidFill>
                  <a:srgbClr val="00B050"/>
                </a:solidFill>
              </a:endParaRPr>
            </a:p>
            <a:p>
              <a:pPr lvl="1"/>
              <a:endParaRPr lang="en-US" sz="1200" dirty="0">
                <a:solidFill>
                  <a:srgbClr val="00B050"/>
                </a:solidFill>
              </a:endParaRPr>
            </a:p>
          </p:txBody>
        </p:sp>
        <p:grpSp>
          <p:nvGrpSpPr>
            <p:cNvPr id="25" name="Group 24">
              <a:extLst>
                <a:ext uri="{FF2B5EF4-FFF2-40B4-BE49-F238E27FC236}">
                  <a16:creationId xmlns:a16="http://schemas.microsoft.com/office/drawing/2014/main" id="{11D1CBB0-19AE-4BFB-7E5B-D029D867A1F3}"/>
                </a:ext>
              </a:extLst>
            </p:cNvPr>
            <p:cNvGrpSpPr/>
            <p:nvPr/>
          </p:nvGrpSpPr>
          <p:grpSpPr>
            <a:xfrm>
              <a:off x="882746" y="3661216"/>
              <a:ext cx="146133" cy="259135"/>
              <a:chOff x="5696045" y="2746623"/>
              <a:chExt cx="146133" cy="259135"/>
            </a:xfrm>
          </p:grpSpPr>
          <p:grpSp>
            <p:nvGrpSpPr>
              <p:cNvPr id="27" name="Group 26">
                <a:extLst>
                  <a:ext uri="{FF2B5EF4-FFF2-40B4-BE49-F238E27FC236}">
                    <a16:creationId xmlns:a16="http://schemas.microsoft.com/office/drawing/2014/main" id="{A5CD5D9C-1E0F-ABB8-B399-CD7EE7093EFB}"/>
                  </a:ext>
                </a:extLst>
              </p:cNvPr>
              <p:cNvGrpSpPr/>
              <p:nvPr/>
            </p:nvGrpSpPr>
            <p:grpSpPr>
              <a:xfrm>
                <a:off x="5696045" y="2746623"/>
                <a:ext cx="47708" cy="259135"/>
                <a:chOff x="5696045" y="2746623"/>
                <a:chExt cx="47708" cy="259135"/>
              </a:xfrm>
            </p:grpSpPr>
            <p:sp>
              <p:nvSpPr>
                <p:cNvPr id="32" name="Oval 31">
                  <a:extLst>
                    <a:ext uri="{FF2B5EF4-FFF2-40B4-BE49-F238E27FC236}">
                      <a16:creationId xmlns:a16="http://schemas.microsoft.com/office/drawing/2014/main" id="{6CB78CDD-FC7B-8D42-9AAC-066AF9432C78}"/>
                    </a:ext>
                  </a:extLst>
                </p:cNvPr>
                <p:cNvSpPr/>
                <p:nvPr/>
              </p:nvSpPr>
              <p:spPr>
                <a:xfrm>
                  <a:off x="5696045" y="2746623"/>
                  <a:ext cx="47708" cy="47708"/>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a:extLst>
                    <a:ext uri="{FF2B5EF4-FFF2-40B4-BE49-F238E27FC236}">
                      <a16:creationId xmlns:a16="http://schemas.microsoft.com/office/drawing/2014/main" id="{7BCF02E8-E1BB-CF7B-F21E-9F98A2EC4CB1}"/>
                    </a:ext>
                  </a:extLst>
                </p:cNvPr>
                <p:cNvSpPr/>
                <p:nvPr/>
              </p:nvSpPr>
              <p:spPr>
                <a:xfrm>
                  <a:off x="5696045" y="2958050"/>
                  <a:ext cx="47708" cy="47708"/>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a:extLst>
                    <a:ext uri="{FF2B5EF4-FFF2-40B4-BE49-F238E27FC236}">
                      <a16:creationId xmlns:a16="http://schemas.microsoft.com/office/drawing/2014/main" id="{B7314A33-AE77-DA9D-3D03-49757FDAAF0F}"/>
                    </a:ext>
                  </a:extLst>
                </p:cNvPr>
                <p:cNvSpPr/>
                <p:nvPr/>
              </p:nvSpPr>
              <p:spPr>
                <a:xfrm>
                  <a:off x="5696045" y="2852336"/>
                  <a:ext cx="47708" cy="47708"/>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8" name="Group 27">
                <a:extLst>
                  <a:ext uri="{FF2B5EF4-FFF2-40B4-BE49-F238E27FC236}">
                    <a16:creationId xmlns:a16="http://schemas.microsoft.com/office/drawing/2014/main" id="{DDFF5CF7-461B-74DD-7E4D-DD6FF31144E1}"/>
                  </a:ext>
                </a:extLst>
              </p:cNvPr>
              <p:cNvGrpSpPr/>
              <p:nvPr/>
            </p:nvGrpSpPr>
            <p:grpSpPr>
              <a:xfrm>
                <a:off x="5794470" y="2746623"/>
                <a:ext cx="47708" cy="259135"/>
                <a:chOff x="5696045" y="2746623"/>
                <a:chExt cx="47708" cy="259135"/>
              </a:xfrm>
            </p:grpSpPr>
            <p:sp>
              <p:nvSpPr>
                <p:cNvPr id="29" name="Oval 28">
                  <a:extLst>
                    <a:ext uri="{FF2B5EF4-FFF2-40B4-BE49-F238E27FC236}">
                      <a16:creationId xmlns:a16="http://schemas.microsoft.com/office/drawing/2014/main" id="{38563DDD-7F8E-4D27-72CE-CAB23E80D4AA}"/>
                    </a:ext>
                  </a:extLst>
                </p:cNvPr>
                <p:cNvSpPr/>
                <p:nvPr/>
              </p:nvSpPr>
              <p:spPr>
                <a:xfrm>
                  <a:off x="5696045" y="2746623"/>
                  <a:ext cx="47708" cy="47708"/>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a:extLst>
                    <a:ext uri="{FF2B5EF4-FFF2-40B4-BE49-F238E27FC236}">
                      <a16:creationId xmlns:a16="http://schemas.microsoft.com/office/drawing/2014/main" id="{9EC9BADE-9934-949A-DEE1-D1A1AC4BC75C}"/>
                    </a:ext>
                  </a:extLst>
                </p:cNvPr>
                <p:cNvSpPr/>
                <p:nvPr/>
              </p:nvSpPr>
              <p:spPr>
                <a:xfrm>
                  <a:off x="5696045" y="2958050"/>
                  <a:ext cx="47708" cy="47708"/>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a:extLst>
                    <a:ext uri="{FF2B5EF4-FFF2-40B4-BE49-F238E27FC236}">
                      <a16:creationId xmlns:a16="http://schemas.microsoft.com/office/drawing/2014/main" id="{B9FF51BA-02D2-D8AB-4E48-CBFC259A843B}"/>
                    </a:ext>
                  </a:extLst>
                </p:cNvPr>
                <p:cNvSpPr/>
                <p:nvPr/>
              </p:nvSpPr>
              <p:spPr>
                <a:xfrm>
                  <a:off x="5696045" y="2852336"/>
                  <a:ext cx="47708" cy="47708"/>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26" name="Rounded Rectangle 12">
              <a:extLst>
                <a:ext uri="{FF2B5EF4-FFF2-40B4-BE49-F238E27FC236}">
                  <a16:creationId xmlns:a16="http://schemas.microsoft.com/office/drawing/2014/main" id="{D2332689-5415-B5D8-7261-219DCA73DB0F}"/>
                </a:ext>
              </a:extLst>
            </p:cNvPr>
            <p:cNvSpPr/>
            <p:nvPr/>
          </p:nvSpPr>
          <p:spPr>
            <a:xfrm>
              <a:off x="1307720" y="3766929"/>
              <a:ext cx="1804555" cy="160867"/>
            </a:xfrm>
            <a:prstGeom prst="roundRect">
              <a:avLst/>
            </a:prstGeom>
            <a:solidFill>
              <a:schemeClr val="bg1">
                <a:lumMod val="9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35" name="Straight Arrow Connector 166">
            <a:extLst>
              <a:ext uri="{FF2B5EF4-FFF2-40B4-BE49-F238E27FC236}">
                <a16:creationId xmlns:a16="http://schemas.microsoft.com/office/drawing/2014/main" id="{8E972B50-70B1-E649-8EC5-906C0CF7FD57}"/>
              </a:ext>
            </a:extLst>
          </p:cNvPr>
          <p:cNvCxnSpPr>
            <a:cxnSpLocks/>
            <a:stCxn id="24" idx="2"/>
          </p:cNvCxnSpPr>
          <p:nvPr/>
        </p:nvCxnSpPr>
        <p:spPr>
          <a:xfrm rot="5400000">
            <a:off x="9137633" y="3963131"/>
            <a:ext cx="643369" cy="695246"/>
          </a:xfrm>
          <a:prstGeom prst="bentConnector2">
            <a:avLst/>
          </a:prstGeom>
          <a:ln w="19050">
            <a:solidFill>
              <a:schemeClr val="bg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97A6F8D6-2ADE-3145-6BEE-43FD720CD459}"/>
              </a:ext>
            </a:extLst>
          </p:cNvPr>
          <p:cNvCxnSpPr>
            <a:cxnSpLocks/>
            <a:endCxn id="24" idx="0"/>
          </p:cNvCxnSpPr>
          <p:nvPr/>
        </p:nvCxnSpPr>
        <p:spPr>
          <a:xfrm>
            <a:off x="9806940" y="2431308"/>
            <a:ext cx="0" cy="826242"/>
          </a:xfrm>
          <a:prstGeom prst="straightConnector1">
            <a:avLst/>
          </a:prstGeom>
          <a:ln w="19050">
            <a:solidFill>
              <a:schemeClr val="bg1"/>
            </a:solidFill>
            <a:headEnd type="none"/>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6046044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7568B097-3608-DE41-8970-9BF123DAFC5C}"/>
              </a:ext>
            </a:extLst>
          </p:cNvPr>
          <p:cNvSpPr>
            <a:spLocks noGrp="1"/>
          </p:cNvSpPr>
          <p:nvPr>
            <p:ph type="sldNum" sz="quarter" idx="12"/>
          </p:nvPr>
        </p:nvSpPr>
        <p:spPr/>
        <p:txBody>
          <a:bodyPr/>
          <a:lstStyle/>
          <a:p>
            <a:fld id="{679D2152-1C30-894C-9781-951D3C9748DF}" type="slidenum">
              <a:rPr lang="en-US" smtClean="0"/>
              <a:pPr/>
              <a:t>11</a:t>
            </a:fld>
            <a:endParaRPr lang="en-US"/>
          </a:p>
        </p:txBody>
      </p:sp>
      <p:sp>
        <p:nvSpPr>
          <p:cNvPr id="7" name="Footer Placeholder 6">
            <a:extLst>
              <a:ext uri="{FF2B5EF4-FFF2-40B4-BE49-F238E27FC236}">
                <a16:creationId xmlns:a16="http://schemas.microsoft.com/office/drawing/2014/main" id="{1C33170E-F76A-F24F-9F83-B145443EDCB1}"/>
              </a:ext>
            </a:extLst>
          </p:cNvPr>
          <p:cNvSpPr>
            <a:spLocks noGrp="1"/>
          </p:cNvSpPr>
          <p:nvPr>
            <p:ph type="ftr" sz="quarter" idx="13"/>
          </p:nvPr>
        </p:nvSpPr>
        <p:spPr/>
        <p:txBody>
          <a:bodyPr/>
          <a:lstStyle/>
          <a:p>
            <a:r>
              <a:rPr lang="en-US" altLang="en-US"/>
              <a:t>© 2023 SailPoint Technologies, Inc. All rights reserved.</a:t>
            </a:r>
            <a:endParaRPr lang="en-US" altLang="en-US" dirty="0"/>
          </a:p>
        </p:txBody>
      </p:sp>
      <p:sp>
        <p:nvSpPr>
          <p:cNvPr id="10" name="Title 9">
            <a:extLst>
              <a:ext uri="{FF2B5EF4-FFF2-40B4-BE49-F238E27FC236}">
                <a16:creationId xmlns:a16="http://schemas.microsoft.com/office/drawing/2014/main" id="{F0B794AB-5E89-B247-A816-65DA13F166E1}"/>
              </a:ext>
            </a:extLst>
          </p:cNvPr>
          <p:cNvSpPr>
            <a:spLocks noGrp="1"/>
          </p:cNvSpPr>
          <p:nvPr>
            <p:ph type="title"/>
          </p:nvPr>
        </p:nvSpPr>
        <p:spPr>
          <a:xfrm>
            <a:off x="406399" y="457200"/>
            <a:ext cx="10150765" cy="748145"/>
          </a:xfrm>
        </p:spPr>
        <p:txBody>
          <a:bodyPr>
            <a:normAutofit/>
          </a:bodyPr>
          <a:lstStyle/>
          <a:p>
            <a:r>
              <a:rPr lang="en-US" dirty="0"/>
              <a:t>More: Comparator with AND</a:t>
            </a:r>
          </a:p>
        </p:txBody>
      </p:sp>
      <p:sp>
        <p:nvSpPr>
          <p:cNvPr id="2" name="TextBox 1">
            <a:extLst>
              <a:ext uri="{FF2B5EF4-FFF2-40B4-BE49-F238E27FC236}">
                <a16:creationId xmlns:a16="http://schemas.microsoft.com/office/drawing/2014/main" id="{BC85BA58-1B8A-8796-BA95-4821F467C086}"/>
              </a:ext>
            </a:extLst>
          </p:cNvPr>
          <p:cNvSpPr txBox="1"/>
          <p:nvPr/>
        </p:nvSpPr>
        <p:spPr>
          <a:xfrm>
            <a:off x="258616" y="1205345"/>
            <a:ext cx="11577783" cy="646331"/>
          </a:xfrm>
          <a:prstGeom prst="rect">
            <a:avLst/>
          </a:prstGeom>
          <a:noFill/>
        </p:spPr>
        <p:txBody>
          <a:bodyPr wrap="square" rtlCol="0">
            <a:spAutoFit/>
          </a:bodyPr>
          <a:lstStyle/>
          <a:p>
            <a:pPr algn="l"/>
            <a:r>
              <a:rPr lang="en-US" dirty="0">
                <a:solidFill>
                  <a:schemeClr val="accent6"/>
                </a:solidFill>
              </a:rPr>
              <a:t>Workflows support the ability to add AND, OR, and NOT operators when comparing values in a comparator step</a:t>
            </a:r>
          </a:p>
        </p:txBody>
      </p:sp>
      <p:sp>
        <p:nvSpPr>
          <p:cNvPr id="5" name="Text Placeholder 5">
            <a:extLst>
              <a:ext uri="{FF2B5EF4-FFF2-40B4-BE49-F238E27FC236}">
                <a16:creationId xmlns:a16="http://schemas.microsoft.com/office/drawing/2014/main" id="{8B869D13-6208-F5C8-AA58-89A60C55015A}"/>
              </a:ext>
            </a:extLst>
          </p:cNvPr>
          <p:cNvSpPr txBox="1">
            <a:spLocks/>
          </p:cNvSpPr>
          <p:nvPr/>
        </p:nvSpPr>
        <p:spPr>
          <a:xfrm>
            <a:off x="5661892" y="2029864"/>
            <a:ext cx="2627746" cy="3488865"/>
          </a:xfrm>
          <a:prstGeom prst="rect">
            <a:avLst/>
          </a:prstGeom>
        </p:spPr>
        <p:txBody>
          <a:bodyPr vert="horz" lIns="91440" tIns="45720" rIns="91440" bIns="45720" rtlCol="0">
            <a:normAutofit/>
          </a:bodyPr>
          <a:lstStyle>
            <a:lvl1pPr marL="0" indent="0" algn="l" defTabSz="914400" rtl="0" eaLnBrk="1" latinLnBrk="0" hangingPunct="1">
              <a:lnSpc>
                <a:spcPct val="100000"/>
              </a:lnSpc>
              <a:spcBef>
                <a:spcPts val="0"/>
              </a:spcBef>
              <a:spcAft>
                <a:spcPts val="300"/>
              </a:spcAft>
              <a:buFont typeface="Arial" panose="020B0604020202020204" pitchFamily="34" charset="0"/>
              <a:buNone/>
              <a:defRPr sz="2000" b="0" i="0" kern="1200">
                <a:solidFill>
                  <a:schemeClr val="tx2"/>
                </a:solidFill>
                <a:latin typeface="Poppins" pitchFamily="2" charset="77"/>
                <a:ea typeface="+mn-ea"/>
                <a:cs typeface="Poppins" pitchFamily="2" charset="77"/>
              </a:defRPr>
            </a:lvl1pPr>
            <a:lvl2pPr marL="457200" indent="0" algn="l" defTabSz="914400" rtl="0" eaLnBrk="1" latinLnBrk="0" hangingPunct="1">
              <a:lnSpc>
                <a:spcPct val="100000"/>
              </a:lnSpc>
              <a:spcBef>
                <a:spcPts val="500"/>
              </a:spcBef>
              <a:spcAft>
                <a:spcPts val="300"/>
              </a:spcAft>
              <a:buFont typeface="Arial" panose="020B0604020202020204" pitchFamily="34" charset="0"/>
              <a:buNone/>
              <a:defRPr sz="1400" b="0" i="0" kern="1200">
                <a:solidFill>
                  <a:schemeClr val="tx2"/>
                </a:solidFill>
                <a:latin typeface="Poppins" pitchFamily="2" charset="77"/>
                <a:ea typeface="+mn-ea"/>
                <a:cs typeface="Poppins" pitchFamily="2" charset="77"/>
              </a:defRPr>
            </a:lvl2pPr>
            <a:lvl3pPr marL="914400" indent="0" algn="l" defTabSz="914400" rtl="0" eaLnBrk="1" latinLnBrk="0" hangingPunct="1">
              <a:lnSpc>
                <a:spcPct val="100000"/>
              </a:lnSpc>
              <a:spcBef>
                <a:spcPts val="500"/>
              </a:spcBef>
              <a:spcAft>
                <a:spcPts val="300"/>
              </a:spcAft>
              <a:buFont typeface="Arial" panose="020B0604020202020204" pitchFamily="34" charset="0"/>
              <a:buNone/>
              <a:defRPr sz="1200" b="0" i="0" kern="1200">
                <a:solidFill>
                  <a:schemeClr val="tx2"/>
                </a:solidFill>
                <a:latin typeface="Poppins" pitchFamily="2" charset="77"/>
                <a:ea typeface="+mn-ea"/>
                <a:cs typeface="Poppins" pitchFamily="2" charset="77"/>
              </a:defRPr>
            </a:lvl3pPr>
            <a:lvl4pPr marL="1371600" indent="0" algn="l" defTabSz="914400" rtl="0" eaLnBrk="1" latinLnBrk="0" hangingPunct="1">
              <a:lnSpc>
                <a:spcPct val="100000"/>
              </a:lnSpc>
              <a:spcBef>
                <a:spcPts val="500"/>
              </a:spcBef>
              <a:spcAft>
                <a:spcPts val="300"/>
              </a:spcAft>
              <a:buFont typeface="Arial" panose="020B0604020202020204" pitchFamily="34" charset="0"/>
              <a:buNone/>
              <a:defRPr sz="1000" b="0" i="0" kern="1200">
                <a:solidFill>
                  <a:schemeClr val="tx2"/>
                </a:solidFill>
                <a:latin typeface="Poppins" pitchFamily="2" charset="77"/>
                <a:ea typeface="+mn-ea"/>
                <a:cs typeface="Poppins" pitchFamily="2" charset="77"/>
              </a:defRPr>
            </a:lvl4pPr>
            <a:lvl5pPr marL="1828800" indent="0" algn="l" defTabSz="914400" rtl="0" eaLnBrk="1" latinLnBrk="0" hangingPunct="1">
              <a:lnSpc>
                <a:spcPct val="100000"/>
              </a:lnSpc>
              <a:spcBef>
                <a:spcPts val="500"/>
              </a:spcBef>
              <a:spcAft>
                <a:spcPts val="300"/>
              </a:spcAft>
              <a:buFont typeface="Arial" panose="020B0604020202020204" pitchFamily="34" charset="0"/>
              <a:buNone/>
              <a:defRPr sz="1000" b="0" i="0" kern="1200">
                <a:solidFill>
                  <a:schemeClr val="tx2"/>
                </a:solidFill>
                <a:latin typeface="Poppins" pitchFamily="2" charset="77"/>
                <a:ea typeface="+mn-ea"/>
                <a:cs typeface="Poppins" pitchFamily="2" charset="77"/>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endParaRPr lang="en-US" sz="1800" dirty="0"/>
          </a:p>
          <a:p>
            <a:endParaRPr lang="en-US" sz="1800" dirty="0"/>
          </a:p>
          <a:p>
            <a:endParaRPr lang="en-US" sz="1800" dirty="0"/>
          </a:p>
          <a:p>
            <a:endParaRPr lang="en-US" sz="1800" dirty="0"/>
          </a:p>
        </p:txBody>
      </p:sp>
      <p:sp>
        <p:nvSpPr>
          <p:cNvPr id="14" name="TextBox 13">
            <a:extLst>
              <a:ext uri="{FF2B5EF4-FFF2-40B4-BE49-F238E27FC236}">
                <a16:creationId xmlns:a16="http://schemas.microsoft.com/office/drawing/2014/main" id="{420DDB24-3FA3-C200-42AE-A270853FF23B}"/>
              </a:ext>
            </a:extLst>
          </p:cNvPr>
          <p:cNvSpPr txBox="1"/>
          <p:nvPr/>
        </p:nvSpPr>
        <p:spPr>
          <a:xfrm>
            <a:off x="3190923" y="1599486"/>
            <a:ext cx="8326582" cy="4801314"/>
          </a:xfrm>
          <a:prstGeom prst="rect">
            <a:avLst/>
          </a:prstGeom>
          <a:noFill/>
        </p:spPr>
        <p:txBody>
          <a:bodyPr wrap="square">
            <a:spAutoFit/>
          </a:bodyPr>
          <a:lstStyle/>
          <a:p>
            <a:r>
              <a:rPr lang="en-US" dirty="0"/>
              <a:t>{</a:t>
            </a:r>
          </a:p>
          <a:p>
            <a:r>
              <a:rPr lang="en-US" dirty="0"/>
              <a:t>	"</a:t>
            </a:r>
            <a:r>
              <a:rPr lang="en-US" dirty="0" err="1"/>
              <a:t>ChoiceList</a:t>
            </a:r>
            <a:r>
              <a:rPr lang="en-US" dirty="0"/>
              <a:t>": [</a:t>
            </a:r>
          </a:p>
          <a:p>
            <a:r>
              <a:rPr lang="en-US" dirty="0"/>
              <a:t>		{</a:t>
            </a:r>
          </a:p>
          <a:p>
            <a:r>
              <a:rPr lang="en-US" dirty="0"/>
              <a:t>			"And" : [{</a:t>
            </a:r>
          </a:p>
          <a:p>
            <a:r>
              <a:rPr lang="en-US" dirty="0"/>
              <a:t>				"</a:t>
            </a:r>
            <a:r>
              <a:rPr lang="en-US" dirty="0" err="1"/>
              <a:t>variableA</a:t>
            </a:r>
            <a:r>
              <a:rPr lang="en-US" dirty="0"/>
              <a:t>.$": "$.value1",</a:t>
            </a:r>
          </a:p>
          <a:p>
            <a:r>
              <a:rPr lang="en-US" dirty="0"/>
              <a:t>				"comparator": "</a:t>
            </a:r>
            <a:r>
              <a:rPr lang="en-US" dirty="0" err="1"/>
              <a:t>StringEquals</a:t>
            </a:r>
            <a:r>
              <a:rPr lang="en-US" dirty="0"/>
              <a:t>",</a:t>
            </a:r>
          </a:p>
          <a:p>
            <a:r>
              <a:rPr lang="en-US" dirty="0"/>
              <a:t>				"</a:t>
            </a:r>
            <a:r>
              <a:rPr lang="en-US" dirty="0" err="1"/>
              <a:t>variableB</a:t>
            </a:r>
            <a:r>
              <a:rPr lang="en-US" dirty="0"/>
              <a:t>": "one"</a:t>
            </a:r>
          </a:p>
          <a:p>
            <a:r>
              <a:rPr lang="en-US" dirty="0"/>
              <a:t>			},{</a:t>
            </a:r>
          </a:p>
          <a:p>
            <a:r>
              <a:rPr lang="en-US" dirty="0"/>
              <a:t>				"</a:t>
            </a:r>
            <a:r>
              <a:rPr lang="en-US" dirty="0" err="1"/>
              <a:t>variableA</a:t>
            </a:r>
            <a:r>
              <a:rPr lang="en-US" dirty="0"/>
              <a:t>.$": "$.value2",</a:t>
            </a:r>
          </a:p>
          <a:p>
            <a:r>
              <a:rPr lang="en-US" dirty="0"/>
              <a:t>				"comparator": "</a:t>
            </a:r>
            <a:r>
              <a:rPr lang="en-US" dirty="0" err="1"/>
              <a:t>StringEquals</a:t>
            </a:r>
            <a:r>
              <a:rPr lang="en-US" dirty="0"/>
              <a:t>",</a:t>
            </a:r>
          </a:p>
          <a:p>
            <a:r>
              <a:rPr lang="en-US" dirty="0"/>
              <a:t>				"</a:t>
            </a:r>
            <a:r>
              <a:rPr lang="en-US" dirty="0" err="1"/>
              <a:t>variableB</a:t>
            </a:r>
            <a:r>
              <a:rPr lang="en-US" dirty="0"/>
              <a:t>": "two"</a:t>
            </a:r>
          </a:p>
          <a:p>
            <a:r>
              <a:rPr lang="en-US" dirty="0"/>
              <a:t>			}],</a:t>
            </a:r>
          </a:p>
          <a:p>
            <a:r>
              <a:rPr lang="en-US" dirty="0"/>
              <a:t>			"</a:t>
            </a:r>
            <a:r>
              <a:rPr lang="en-US" dirty="0" err="1"/>
              <a:t>nextStep</a:t>
            </a:r>
            <a:r>
              <a:rPr lang="en-US" dirty="0"/>
              <a:t>": "Mutation"</a:t>
            </a:r>
          </a:p>
          <a:p>
            <a:r>
              <a:rPr lang="en-US" dirty="0"/>
              <a:t>		}</a:t>
            </a:r>
          </a:p>
          <a:p>
            <a:r>
              <a:rPr lang="en-US" dirty="0"/>
              <a:t>	],</a:t>
            </a:r>
          </a:p>
          <a:p>
            <a:r>
              <a:rPr lang="en-US" dirty="0"/>
              <a:t>	"</a:t>
            </a:r>
            <a:r>
              <a:rPr lang="en-US" dirty="0" err="1"/>
              <a:t>DefaultStep</a:t>
            </a:r>
            <a:r>
              <a:rPr lang="en-US" dirty="0"/>
              <a:t>": "Fail"</a:t>
            </a:r>
          </a:p>
          <a:p>
            <a:r>
              <a:rPr lang="en-US" dirty="0"/>
              <a:t>}</a:t>
            </a:r>
          </a:p>
        </p:txBody>
      </p:sp>
    </p:spTree>
    <p:extLst>
      <p:ext uri="{BB962C8B-B14F-4D97-AF65-F5344CB8AC3E}">
        <p14:creationId xmlns:p14="http://schemas.microsoft.com/office/powerpoint/2010/main" val="182428272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7568B097-3608-DE41-8970-9BF123DAFC5C}"/>
              </a:ext>
            </a:extLst>
          </p:cNvPr>
          <p:cNvSpPr>
            <a:spLocks noGrp="1"/>
          </p:cNvSpPr>
          <p:nvPr>
            <p:ph type="sldNum" sz="quarter" idx="12"/>
          </p:nvPr>
        </p:nvSpPr>
        <p:spPr/>
        <p:txBody>
          <a:bodyPr/>
          <a:lstStyle/>
          <a:p>
            <a:fld id="{679D2152-1C30-894C-9781-951D3C9748DF}" type="slidenum">
              <a:rPr lang="en-US" smtClean="0"/>
              <a:pPr/>
              <a:t>12</a:t>
            </a:fld>
            <a:endParaRPr lang="en-US"/>
          </a:p>
        </p:txBody>
      </p:sp>
      <p:sp>
        <p:nvSpPr>
          <p:cNvPr id="7" name="Footer Placeholder 6">
            <a:extLst>
              <a:ext uri="{FF2B5EF4-FFF2-40B4-BE49-F238E27FC236}">
                <a16:creationId xmlns:a16="http://schemas.microsoft.com/office/drawing/2014/main" id="{1C33170E-F76A-F24F-9F83-B145443EDCB1}"/>
              </a:ext>
            </a:extLst>
          </p:cNvPr>
          <p:cNvSpPr>
            <a:spLocks noGrp="1"/>
          </p:cNvSpPr>
          <p:nvPr>
            <p:ph type="ftr" sz="quarter" idx="13"/>
          </p:nvPr>
        </p:nvSpPr>
        <p:spPr/>
        <p:txBody>
          <a:bodyPr/>
          <a:lstStyle/>
          <a:p>
            <a:r>
              <a:rPr lang="en-US" altLang="en-US"/>
              <a:t>© 2023 SailPoint Technologies, Inc. All rights reserved.</a:t>
            </a:r>
            <a:endParaRPr lang="en-US" altLang="en-US" dirty="0"/>
          </a:p>
        </p:txBody>
      </p:sp>
      <p:sp>
        <p:nvSpPr>
          <p:cNvPr id="10" name="Title 9">
            <a:extLst>
              <a:ext uri="{FF2B5EF4-FFF2-40B4-BE49-F238E27FC236}">
                <a16:creationId xmlns:a16="http://schemas.microsoft.com/office/drawing/2014/main" id="{F0B794AB-5E89-B247-A816-65DA13F166E1}"/>
              </a:ext>
            </a:extLst>
          </p:cNvPr>
          <p:cNvSpPr>
            <a:spLocks noGrp="1"/>
          </p:cNvSpPr>
          <p:nvPr>
            <p:ph type="title"/>
          </p:nvPr>
        </p:nvSpPr>
        <p:spPr>
          <a:xfrm>
            <a:off x="406399" y="457200"/>
            <a:ext cx="10150765" cy="748145"/>
          </a:xfrm>
        </p:spPr>
        <p:txBody>
          <a:bodyPr>
            <a:normAutofit/>
          </a:bodyPr>
          <a:lstStyle/>
          <a:p>
            <a:r>
              <a:rPr lang="en-US" dirty="0"/>
              <a:t>More: Comparator with OR</a:t>
            </a:r>
          </a:p>
        </p:txBody>
      </p:sp>
      <p:sp>
        <p:nvSpPr>
          <p:cNvPr id="2" name="TextBox 1">
            <a:extLst>
              <a:ext uri="{FF2B5EF4-FFF2-40B4-BE49-F238E27FC236}">
                <a16:creationId xmlns:a16="http://schemas.microsoft.com/office/drawing/2014/main" id="{BC85BA58-1B8A-8796-BA95-4821F467C086}"/>
              </a:ext>
            </a:extLst>
          </p:cNvPr>
          <p:cNvSpPr txBox="1"/>
          <p:nvPr/>
        </p:nvSpPr>
        <p:spPr>
          <a:xfrm>
            <a:off x="258616" y="1205345"/>
            <a:ext cx="11577783" cy="646331"/>
          </a:xfrm>
          <a:prstGeom prst="rect">
            <a:avLst/>
          </a:prstGeom>
          <a:noFill/>
        </p:spPr>
        <p:txBody>
          <a:bodyPr wrap="square" rtlCol="0">
            <a:spAutoFit/>
          </a:bodyPr>
          <a:lstStyle/>
          <a:p>
            <a:pPr algn="l"/>
            <a:r>
              <a:rPr lang="en-US" dirty="0">
                <a:solidFill>
                  <a:schemeClr val="accent6"/>
                </a:solidFill>
              </a:rPr>
              <a:t>Workflows support the ability to add AND, OR, and NOT operators when comparing values in a comparator step</a:t>
            </a:r>
          </a:p>
        </p:txBody>
      </p:sp>
      <p:sp>
        <p:nvSpPr>
          <p:cNvPr id="5" name="Text Placeholder 5">
            <a:extLst>
              <a:ext uri="{FF2B5EF4-FFF2-40B4-BE49-F238E27FC236}">
                <a16:creationId xmlns:a16="http://schemas.microsoft.com/office/drawing/2014/main" id="{8B869D13-6208-F5C8-AA58-89A60C55015A}"/>
              </a:ext>
            </a:extLst>
          </p:cNvPr>
          <p:cNvSpPr txBox="1">
            <a:spLocks/>
          </p:cNvSpPr>
          <p:nvPr/>
        </p:nvSpPr>
        <p:spPr>
          <a:xfrm>
            <a:off x="5661892" y="2029864"/>
            <a:ext cx="2627746" cy="3488865"/>
          </a:xfrm>
          <a:prstGeom prst="rect">
            <a:avLst/>
          </a:prstGeom>
        </p:spPr>
        <p:txBody>
          <a:bodyPr vert="horz" lIns="91440" tIns="45720" rIns="91440" bIns="45720" rtlCol="0">
            <a:normAutofit/>
          </a:bodyPr>
          <a:lstStyle>
            <a:lvl1pPr marL="0" indent="0" algn="l" defTabSz="914400" rtl="0" eaLnBrk="1" latinLnBrk="0" hangingPunct="1">
              <a:lnSpc>
                <a:spcPct val="100000"/>
              </a:lnSpc>
              <a:spcBef>
                <a:spcPts val="0"/>
              </a:spcBef>
              <a:spcAft>
                <a:spcPts val="300"/>
              </a:spcAft>
              <a:buFont typeface="Arial" panose="020B0604020202020204" pitchFamily="34" charset="0"/>
              <a:buNone/>
              <a:defRPr sz="2000" b="0" i="0" kern="1200">
                <a:solidFill>
                  <a:schemeClr val="tx2"/>
                </a:solidFill>
                <a:latin typeface="Poppins" pitchFamily="2" charset="77"/>
                <a:ea typeface="+mn-ea"/>
                <a:cs typeface="Poppins" pitchFamily="2" charset="77"/>
              </a:defRPr>
            </a:lvl1pPr>
            <a:lvl2pPr marL="457200" indent="0" algn="l" defTabSz="914400" rtl="0" eaLnBrk="1" latinLnBrk="0" hangingPunct="1">
              <a:lnSpc>
                <a:spcPct val="100000"/>
              </a:lnSpc>
              <a:spcBef>
                <a:spcPts val="500"/>
              </a:spcBef>
              <a:spcAft>
                <a:spcPts val="300"/>
              </a:spcAft>
              <a:buFont typeface="Arial" panose="020B0604020202020204" pitchFamily="34" charset="0"/>
              <a:buNone/>
              <a:defRPr sz="1400" b="0" i="0" kern="1200">
                <a:solidFill>
                  <a:schemeClr val="tx2"/>
                </a:solidFill>
                <a:latin typeface="Poppins" pitchFamily="2" charset="77"/>
                <a:ea typeface="+mn-ea"/>
                <a:cs typeface="Poppins" pitchFamily="2" charset="77"/>
              </a:defRPr>
            </a:lvl2pPr>
            <a:lvl3pPr marL="914400" indent="0" algn="l" defTabSz="914400" rtl="0" eaLnBrk="1" latinLnBrk="0" hangingPunct="1">
              <a:lnSpc>
                <a:spcPct val="100000"/>
              </a:lnSpc>
              <a:spcBef>
                <a:spcPts val="500"/>
              </a:spcBef>
              <a:spcAft>
                <a:spcPts val="300"/>
              </a:spcAft>
              <a:buFont typeface="Arial" panose="020B0604020202020204" pitchFamily="34" charset="0"/>
              <a:buNone/>
              <a:defRPr sz="1200" b="0" i="0" kern="1200">
                <a:solidFill>
                  <a:schemeClr val="tx2"/>
                </a:solidFill>
                <a:latin typeface="Poppins" pitchFamily="2" charset="77"/>
                <a:ea typeface="+mn-ea"/>
                <a:cs typeface="Poppins" pitchFamily="2" charset="77"/>
              </a:defRPr>
            </a:lvl3pPr>
            <a:lvl4pPr marL="1371600" indent="0" algn="l" defTabSz="914400" rtl="0" eaLnBrk="1" latinLnBrk="0" hangingPunct="1">
              <a:lnSpc>
                <a:spcPct val="100000"/>
              </a:lnSpc>
              <a:spcBef>
                <a:spcPts val="500"/>
              </a:spcBef>
              <a:spcAft>
                <a:spcPts val="300"/>
              </a:spcAft>
              <a:buFont typeface="Arial" panose="020B0604020202020204" pitchFamily="34" charset="0"/>
              <a:buNone/>
              <a:defRPr sz="1000" b="0" i="0" kern="1200">
                <a:solidFill>
                  <a:schemeClr val="tx2"/>
                </a:solidFill>
                <a:latin typeface="Poppins" pitchFamily="2" charset="77"/>
                <a:ea typeface="+mn-ea"/>
                <a:cs typeface="Poppins" pitchFamily="2" charset="77"/>
              </a:defRPr>
            </a:lvl4pPr>
            <a:lvl5pPr marL="1828800" indent="0" algn="l" defTabSz="914400" rtl="0" eaLnBrk="1" latinLnBrk="0" hangingPunct="1">
              <a:lnSpc>
                <a:spcPct val="100000"/>
              </a:lnSpc>
              <a:spcBef>
                <a:spcPts val="500"/>
              </a:spcBef>
              <a:spcAft>
                <a:spcPts val="300"/>
              </a:spcAft>
              <a:buFont typeface="Arial" panose="020B0604020202020204" pitchFamily="34" charset="0"/>
              <a:buNone/>
              <a:defRPr sz="1000" b="0" i="0" kern="1200">
                <a:solidFill>
                  <a:schemeClr val="tx2"/>
                </a:solidFill>
                <a:latin typeface="Poppins" pitchFamily="2" charset="77"/>
                <a:ea typeface="+mn-ea"/>
                <a:cs typeface="Poppins" pitchFamily="2" charset="77"/>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endParaRPr lang="en-US" sz="1800" dirty="0"/>
          </a:p>
          <a:p>
            <a:endParaRPr lang="en-US" sz="1800" dirty="0"/>
          </a:p>
          <a:p>
            <a:endParaRPr lang="en-US" sz="1800" dirty="0"/>
          </a:p>
          <a:p>
            <a:endParaRPr lang="en-US" sz="1800" dirty="0"/>
          </a:p>
        </p:txBody>
      </p:sp>
      <p:sp>
        <p:nvSpPr>
          <p:cNvPr id="6" name="TextBox 5">
            <a:extLst>
              <a:ext uri="{FF2B5EF4-FFF2-40B4-BE49-F238E27FC236}">
                <a16:creationId xmlns:a16="http://schemas.microsoft.com/office/drawing/2014/main" id="{220FBF72-D503-40DC-30EB-37C840987542}"/>
              </a:ext>
            </a:extLst>
          </p:cNvPr>
          <p:cNvSpPr txBox="1"/>
          <p:nvPr/>
        </p:nvSpPr>
        <p:spPr>
          <a:xfrm>
            <a:off x="2345898" y="1528510"/>
            <a:ext cx="10543309" cy="4801314"/>
          </a:xfrm>
          <a:prstGeom prst="rect">
            <a:avLst/>
          </a:prstGeom>
          <a:noFill/>
        </p:spPr>
        <p:txBody>
          <a:bodyPr wrap="square">
            <a:spAutoFit/>
          </a:bodyPr>
          <a:lstStyle/>
          <a:p>
            <a:r>
              <a:rPr lang="en-US" dirty="0"/>
              <a:t>{</a:t>
            </a:r>
          </a:p>
          <a:p>
            <a:r>
              <a:rPr lang="en-US" dirty="0"/>
              <a:t>	"</a:t>
            </a:r>
            <a:r>
              <a:rPr lang="en-US" dirty="0" err="1"/>
              <a:t>ChoiceList</a:t>
            </a:r>
            <a:r>
              <a:rPr lang="en-US" dirty="0"/>
              <a:t>": [</a:t>
            </a:r>
          </a:p>
          <a:p>
            <a:r>
              <a:rPr lang="en-US" dirty="0"/>
              <a:t>		{</a:t>
            </a:r>
          </a:p>
          <a:p>
            <a:r>
              <a:rPr lang="en-US" dirty="0"/>
              <a:t>			"Or" : [{</a:t>
            </a:r>
          </a:p>
          <a:p>
            <a:r>
              <a:rPr lang="en-US" dirty="0"/>
              <a:t>				"</a:t>
            </a:r>
            <a:r>
              <a:rPr lang="en-US" dirty="0" err="1"/>
              <a:t>variableA</a:t>
            </a:r>
            <a:r>
              <a:rPr lang="en-US" dirty="0"/>
              <a:t>.$": "$.value1",</a:t>
            </a:r>
          </a:p>
          <a:p>
            <a:r>
              <a:rPr lang="en-US" dirty="0"/>
              <a:t>				"comparator": "</a:t>
            </a:r>
            <a:r>
              <a:rPr lang="en-US" dirty="0" err="1"/>
              <a:t>StringEquals</a:t>
            </a:r>
            <a:r>
              <a:rPr lang="en-US" dirty="0"/>
              <a:t>",</a:t>
            </a:r>
          </a:p>
          <a:p>
            <a:r>
              <a:rPr lang="en-US" dirty="0"/>
              <a:t>				"</a:t>
            </a:r>
            <a:r>
              <a:rPr lang="en-US" dirty="0" err="1"/>
              <a:t>variableB</a:t>
            </a:r>
            <a:r>
              <a:rPr lang="en-US" dirty="0"/>
              <a:t>": "one"</a:t>
            </a:r>
          </a:p>
          <a:p>
            <a:r>
              <a:rPr lang="en-US" dirty="0"/>
              <a:t>			},{</a:t>
            </a:r>
          </a:p>
          <a:p>
            <a:r>
              <a:rPr lang="en-US" dirty="0"/>
              <a:t>				"</a:t>
            </a:r>
            <a:r>
              <a:rPr lang="en-US" dirty="0" err="1"/>
              <a:t>variableA</a:t>
            </a:r>
            <a:r>
              <a:rPr lang="en-US" dirty="0"/>
              <a:t>.$": "$.value2",</a:t>
            </a:r>
          </a:p>
          <a:p>
            <a:r>
              <a:rPr lang="en-US" dirty="0"/>
              <a:t>				"comparator": "</a:t>
            </a:r>
            <a:r>
              <a:rPr lang="en-US" dirty="0" err="1"/>
              <a:t>StringEquals</a:t>
            </a:r>
            <a:r>
              <a:rPr lang="en-US" dirty="0"/>
              <a:t>",</a:t>
            </a:r>
          </a:p>
          <a:p>
            <a:r>
              <a:rPr lang="en-US" dirty="0"/>
              <a:t>				"</a:t>
            </a:r>
            <a:r>
              <a:rPr lang="en-US" dirty="0" err="1"/>
              <a:t>variableB</a:t>
            </a:r>
            <a:r>
              <a:rPr lang="en-US" dirty="0"/>
              <a:t>": "two"</a:t>
            </a:r>
          </a:p>
          <a:p>
            <a:r>
              <a:rPr lang="en-US" dirty="0"/>
              <a:t>			}],</a:t>
            </a:r>
          </a:p>
          <a:p>
            <a:r>
              <a:rPr lang="en-US" dirty="0"/>
              <a:t>			"</a:t>
            </a:r>
            <a:r>
              <a:rPr lang="en-US" dirty="0" err="1"/>
              <a:t>nextStep</a:t>
            </a:r>
            <a:r>
              <a:rPr lang="en-US" dirty="0"/>
              <a:t>": "Mutation"</a:t>
            </a:r>
          </a:p>
          <a:p>
            <a:r>
              <a:rPr lang="en-US" dirty="0"/>
              <a:t>		}</a:t>
            </a:r>
          </a:p>
          <a:p>
            <a:r>
              <a:rPr lang="en-US" dirty="0"/>
              <a:t>	],</a:t>
            </a:r>
          </a:p>
          <a:p>
            <a:r>
              <a:rPr lang="en-US" dirty="0"/>
              <a:t>	"</a:t>
            </a:r>
            <a:r>
              <a:rPr lang="en-US" dirty="0" err="1"/>
              <a:t>DefaultStep</a:t>
            </a:r>
            <a:r>
              <a:rPr lang="en-US" dirty="0"/>
              <a:t>": "Fail"</a:t>
            </a:r>
          </a:p>
          <a:p>
            <a:r>
              <a:rPr lang="en-US" dirty="0"/>
              <a:t>}</a:t>
            </a:r>
          </a:p>
        </p:txBody>
      </p:sp>
    </p:spTree>
    <p:extLst>
      <p:ext uri="{BB962C8B-B14F-4D97-AF65-F5344CB8AC3E}">
        <p14:creationId xmlns:p14="http://schemas.microsoft.com/office/powerpoint/2010/main" val="160883357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7568B097-3608-DE41-8970-9BF123DAFC5C}"/>
              </a:ext>
            </a:extLst>
          </p:cNvPr>
          <p:cNvSpPr>
            <a:spLocks noGrp="1"/>
          </p:cNvSpPr>
          <p:nvPr>
            <p:ph type="sldNum" sz="quarter" idx="12"/>
          </p:nvPr>
        </p:nvSpPr>
        <p:spPr/>
        <p:txBody>
          <a:bodyPr/>
          <a:lstStyle/>
          <a:p>
            <a:fld id="{679D2152-1C30-894C-9781-951D3C9748DF}" type="slidenum">
              <a:rPr lang="en-US" smtClean="0"/>
              <a:pPr/>
              <a:t>13</a:t>
            </a:fld>
            <a:endParaRPr lang="en-US"/>
          </a:p>
        </p:txBody>
      </p:sp>
      <p:sp>
        <p:nvSpPr>
          <p:cNvPr id="7" name="Footer Placeholder 6">
            <a:extLst>
              <a:ext uri="{FF2B5EF4-FFF2-40B4-BE49-F238E27FC236}">
                <a16:creationId xmlns:a16="http://schemas.microsoft.com/office/drawing/2014/main" id="{1C33170E-F76A-F24F-9F83-B145443EDCB1}"/>
              </a:ext>
            </a:extLst>
          </p:cNvPr>
          <p:cNvSpPr>
            <a:spLocks noGrp="1"/>
          </p:cNvSpPr>
          <p:nvPr>
            <p:ph type="ftr" sz="quarter" idx="13"/>
          </p:nvPr>
        </p:nvSpPr>
        <p:spPr/>
        <p:txBody>
          <a:bodyPr/>
          <a:lstStyle/>
          <a:p>
            <a:r>
              <a:rPr lang="en-US" altLang="en-US"/>
              <a:t>© 2023 SailPoint Technologies, Inc. All rights reserved.</a:t>
            </a:r>
            <a:endParaRPr lang="en-US" altLang="en-US" dirty="0"/>
          </a:p>
        </p:txBody>
      </p:sp>
      <p:sp>
        <p:nvSpPr>
          <p:cNvPr id="10" name="Title 9">
            <a:extLst>
              <a:ext uri="{FF2B5EF4-FFF2-40B4-BE49-F238E27FC236}">
                <a16:creationId xmlns:a16="http://schemas.microsoft.com/office/drawing/2014/main" id="{F0B794AB-5E89-B247-A816-65DA13F166E1}"/>
              </a:ext>
            </a:extLst>
          </p:cNvPr>
          <p:cNvSpPr>
            <a:spLocks noGrp="1"/>
          </p:cNvSpPr>
          <p:nvPr>
            <p:ph type="title"/>
          </p:nvPr>
        </p:nvSpPr>
        <p:spPr>
          <a:xfrm>
            <a:off x="406399" y="457200"/>
            <a:ext cx="10150765" cy="748145"/>
          </a:xfrm>
        </p:spPr>
        <p:txBody>
          <a:bodyPr>
            <a:normAutofit/>
          </a:bodyPr>
          <a:lstStyle/>
          <a:p>
            <a:r>
              <a:rPr lang="en-US" dirty="0"/>
              <a:t>More: Comparator with NOT</a:t>
            </a:r>
          </a:p>
        </p:txBody>
      </p:sp>
      <p:sp>
        <p:nvSpPr>
          <p:cNvPr id="2" name="TextBox 1">
            <a:extLst>
              <a:ext uri="{FF2B5EF4-FFF2-40B4-BE49-F238E27FC236}">
                <a16:creationId xmlns:a16="http://schemas.microsoft.com/office/drawing/2014/main" id="{BC85BA58-1B8A-8796-BA95-4821F467C086}"/>
              </a:ext>
            </a:extLst>
          </p:cNvPr>
          <p:cNvSpPr txBox="1"/>
          <p:nvPr/>
        </p:nvSpPr>
        <p:spPr>
          <a:xfrm>
            <a:off x="258616" y="1205345"/>
            <a:ext cx="11577783" cy="646331"/>
          </a:xfrm>
          <a:prstGeom prst="rect">
            <a:avLst/>
          </a:prstGeom>
          <a:noFill/>
        </p:spPr>
        <p:txBody>
          <a:bodyPr wrap="square" rtlCol="0">
            <a:spAutoFit/>
          </a:bodyPr>
          <a:lstStyle/>
          <a:p>
            <a:pPr algn="l"/>
            <a:r>
              <a:rPr lang="en-US" dirty="0">
                <a:solidFill>
                  <a:schemeClr val="accent6"/>
                </a:solidFill>
              </a:rPr>
              <a:t>Workflows support the ability to add AND, OR, and NOT operators when comparing values in a comparator step</a:t>
            </a:r>
          </a:p>
        </p:txBody>
      </p:sp>
      <p:sp>
        <p:nvSpPr>
          <p:cNvPr id="5" name="Text Placeholder 5">
            <a:extLst>
              <a:ext uri="{FF2B5EF4-FFF2-40B4-BE49-F238E27FC236}">
                <a16:creationId xmlns:a16="http://schemas.microsoft.com/office/drawing/2014/main" id="{8B869D13-6208-F5C8-AA58-89A60C55015A}"/>
              </a:ext>
            </a:extLst>
          </p:cNvPr>
          <p:cNvSpPr txBox="1">
            <a:spLocks/>
          </p:cNvSpPr>
          <p:nvPr/>
        </p:nvSpPr>
        <p:spPr>
          <a:xfrm>
            <a:off x="5661892" y="2029864"/>
            <a:ext cx="2627746" cy="3488865"/>
          </a:xfrm>
          <a:prstGeom prst="rect">
            <a:avLst/>
          </a:prstGeom>
        </p:spPr>
        <p:txBody>
          <a:bodyPr vert="horz" lIns="91440" tIns="45720" rIns="91440" bIns="45720" rtlCol="0">
            <a:normAutofit/>
          </a:bodyPr>
          <a:lstStyle>
            <a:lvl1pPr marL="0" indent="0" algn="l" defTabSz="914400" rtl="0" eaLnBrk="1" latinLnBrk="0" hangingPunct="1">
              <a:lnSpc>
                <a:spcPct val="100000"/>
              </a:lnSpc>
              <a:spcBef>
                <a:spcPts val="0"/>
              </a:spcBef>
              <a:spcAft>
                <a:spcPts val="300"/>
              </a:spcAft>
              <a:buFont typeface="Arial" panose="020B0604020202020204" pitchFamily="34" charset="0"/>
              <a:buNone/>
              <a:defRPr sz="2000" b="0" i="0" kern="1200">
                <a:solidFill>
                  <a:schemeClr val="tx2"/>
                </a:solidFill>
                <a:latin typeface="Poppins" pitchFamily="2" charset="77"/>
                <a:ea typeface="+mn-ea"/>
                <a:cs typeface="Poppins" pitchFamily="2" charset="77"/>
              </a:defRPr>
            </a:lvl1pPr>
            <a:lvl2pPr marL="457200" indent="0" algn="l" defTabSz="914400" rtl="0" eaLnBrk="1" latinLnBrk="0" hangingPunct="1">
              <a:lnSpc>
                <a:spcPct val="100000"/>
              </a:lnSpc>
              <a:spcBef>
                <a:spcPts val="500"/>
              </a:spcBef>
              <a:spcAft>
                <a:spcPts val="300"/>
              </a:spcAft>
              <a:buFont typeface="Arial" panose="020B0604020202020204" pitchFamily="34" charset="0"/>
              <a:buNone/>
              <a:defRPr sz="1400" b="0" i="0" kern="1200">
                <a:solidFill>
                  <a:schemeClr val="tx2"/>
                </a:solidFill>
                <a:latin typeface="Poppins" pitchFamily="2" charset="77"/>
                <a:ea typeface="+mn-ea"/>
                <a:cs typeface="Poppins" pitchFamily="2" charset="77"/>
              </a:defRPr>
            </a:lvl2pPr>
            <a:lvl3pPr marL="914400" indent="0" algn="l" defTabSz="914400" rtl="0" eaLnBrk="1" latinLnBrk="0" hangingPunct="1">
              <a:lnSpc>
                <a:spcPct val="100000"/>
              </a:lnSpc>
              <a:spcBef>
                <a:spcPts val="500"/>
              </a:spcBef>
              <a:spcAft>
                <a:spcPts val="300"/>
              </a:spcAft>
              <a:buFont typeface="Arial" panose="020B0604020202020204" pitchFamily="34" charset="0"/>
              <a:buNone/>
              <a:defRPr sz="1200" b="0" i="0" kern="1200">
                <a:solidFill>
                  <a:schemeClr val="tx2"/>
                </a:solidFill>
                <a:latin typeface="Poppins" pitchFamily="2" charset="77"/>
                <a:ea typeface="+mn-ea"/>
                <a:cs typeface="Poppins" pitchFamily="2" charset="77"/>
              </a:defRPr>
            </a:lvl3pPr>
            <a:lvl4pPr marL="1371600" indent="0" algn="l" defTabSz="914400" rtl="0" eaLnBrk="1" latinLnBrk="0" hangingPunct="1">
              <a:lnSpc>
                <a:spcPct val="100000"/>
              </a:lnSpc>
              <a:spcBef>
                <a:spcPts val="500"/>
              </a:spcBef>
              <a:spcAft>
                <a:spcPts val="300"/>
              </a:spcAft>
              <a:buFont typeface="Arial" panose="020B0604020202020204" pitchFamily="34" charset="0"/>
              <a:buNone/>
              <a:defRPr sz="1000" b="0" i="0" kern="1200">
                <a:solidFill>
                  <a:schemeClr val="tx2"/>
                </a:solidFill>
                <a:latin typeface="Poppins" pitchFamily="2" charset="77"/>
                <a:ea typeface="+mn-ea"/>
                <a:cs typeface="Poppins" pitchFamily="2" charset="77"/>
              </a:defRPr>
            </a:lvl4pPr>
            <a:lvl5pPr marL="1828800" indent="0" algn="l" defTabSz="914400" rtl="0" eaLnBrk="1" latinLnBrk="0" hangingPunct="1">
              <a:lnSpc>
                <a:spcPct val="100000"/>
              </a:lnSpc>
              <a:spcBef>
                <a:spcPts val="500"/>
              </a:spcBef>
              <a:spcAft>
                <a:spcPts val="300"/>
              </a:spcAft>
              <a:buFont typeface="Arial" panose="020B0604020202020204" pitchFamily="34" charset="0"/>
              <a:buNone/>
              <a:defRPr sz="1000" b="0" i="0" kern="1200">
                <a:solidFill>
                  <a:schemeClr val="tx2"/>
                </a:solidFill>
                <a:latin typeface="Poppins" pitchFamily="2" charset="77"/>
                <a:ea typeface="+mn-ea"/>
                <a:cs typeface="Poppins" pitchFamily="2" charset="77"/>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endParaRPr lang="en-US" sz="1800" dirty="0"/>
          </a:p>
          <a:p>
            <a:endParaRPr lang="en-US" sz="1800" dirty="0"/>
          </a:p>
          <a:p>
            <a:endParaRPr lang="en-US" sz="1800" dirty="0"/>
          </a:p>
          <a:p>
            <a:endParaRPr lang="en-US" sz="1800" dirty="0"/>
          </a:p>
        </p:txBody>
      </p:sp>
      <p:sp>
        <p:nvSpPr>
          <p:cNvPr id="8" name="TextBox 7">
            <a:extLst>
              <a:ext uri="{FF2B5EF4-FFF2-40B4-BE49-F238E27FC236}">
                <a16:creationId xmlns:a16="http://schemas.microsoft.com/office/drawing/2014/main" id="{40739E91-ABAA-7477-CC64-2C2FC2AC4CC4}"/>
              </a:ext>
            </a:extLst>
          </p:cNvPr>
          <p:cNvSpPr txBox="1"/>
          <p:nvPr/>
        </p:nvSpPr>
        <p:spPr>
          <a:xfrm>
            <a:off x="2345898" y="1528510"/>
            <a:ext cx="9222647" cy="3693319"/>
          </a:xfrm>
          <a:prstGeom prst="rect">
            <a:avLst/>
          </a:prstGeom>
          <a:noFill/>
        </p:spPr>
        <p:txBody>
          <a:bodyPr wrap="square">
            <a:spAutoFit/>
          </a:bodyPr>
          <a:lstStyle/>
          <a:p>
            <a:r>
              <a:rPr lang="en-US" dirty="0"/>
              <a:t>{</a:t>
            </a:r>
          </a:p>
          <a:p>
            <a:r>
              <a:rPr lang="en-US" dirty="0"/>
              <a:t>	"</a:t>
            </a:r>
            <a:r>
              <a:rPr lang="en-US" dirty="0" err="1"/>
              <a:t>ChoiceList</a:t>
            </a:r>
            <a:r>
              <a:rPr lang="en-US" dirty="0"/>
              <a:t>": [</a:t>
            </a:r>
          </a:p>
          <a:p>
            <a:r>
              <a:rPr lang="en-US" dirty="0"/>
              <a:t>		{</a:t>
            </a:r>
          </a:p>
          <a:p>
            <a:r>
              <a:rPr lang="en-US" dirty="0"/>
              <a:t>			"Not": {</a:t>
            </a:r>
          </a:p>
          <a:p>
            <a:r>
              <a:rPr lang="en-US" dirty="0"/>
              <a:t>				"</a:t>
            </a:r>
            <a:r>
              <a:rPr lang="en-US" dirty="0" err="1"/>
              <a:t>variableA</a:t>
            </a:r>
            <a:r>
              <a:rPr lang="en-US" dirty="0"/>
              <a:t>.$": "$.value",</a:t>
            </a:r>
          </a:p>
          <a:p>
            <a:r>
              <a:rPr lang="en-US" dirty="0"/>
              <a:t>				"comparator": "</a:t>
            </a:r>
            <a:r>
              <a:rPr lang="en-US" dirty="0" err="1"/>
              <a:t>StringEquals</a:t>
            </a:r>
            <a:r>
              <a:rPr lang="en-US" dirty="0"/>
              <a:t>",</a:t>
            </a:r>
          </a:p>
          <a:p>
            <a:r>
              <a:rPr lang="en-US" dirty="0"/>
              <a:t>				"</a:t>
            </a:r>
            <a:r>
              <a:rPr lang="en-US" dirty="0" err="1"/>
              <a:t>variableB</a:t>
            </a:r>
            <a:r>
              <a:rPr lang="en-US" dirty="0"/>
              <a:t>": "public"</a:t>
            </a:r>
          </a:p>
          <a:p>
            <a:r>
              <a:rPr lang="en-US" dirty="0"/>
              <a:t>			},</a:t>
            </a:r>
          </a:p>
          <a:p>
            <a:r>
              <a:rPr lang="en-US" dirty="0"/>
              <a:t>			"</a:t>
            </a:r>
            <a:r>
              <a:rPr lang="en-US" dirty="0" err="1"/>
              <a:t>nextStep</a:t>
            </a:r>
            <a:r>
              <a:rPr lang="en-US" dirty="0"/>
              <a:t>": "Mutation"</a:t>
            </a:r>
          </a:p>
          <a:p>
            <a:r>
              <a:rPr lang="en-US" dirty="0"/>
              <a:t>		}</a:t>
            </a:r>
          </a:p>
          <a:p>
            <a:r>
              <a:rPr lang="en-US" dirty="0"/>
              <a:t>	],</a:t>
            </a:r>
          </a:p>
          <a:p>
            <a:r>
              <a:rPr lang="en-US" dirty="0"/>
              <a:t>	"</a:t>
            </a:r>
            <a:r>
              <a:rPr lang="en-US" dirty="0" err="1"/>
              <a:t>DefaultStep</a:t>
            </a:r>
            <a:r>
              <a:rPr lang="en-US" dirty="0"/>
              <a:t>": "Fail"</a:t>
            </a:r>
          </a:p>
          <a:p>
            <a:r>
              <a:rPr lang="en-US" dirty="0"/>
              <a:t>}</a:t>
            </a:r>
          </a:p>
        </p:txBody>
      </p:sp>
    </p:spTree>
    <p:extLst>
      <p:ext uri="{BB962C8B-B14F-4D97-AF65-F5344CB8AC3E}">
        <p14:creationId xmlns:p14="http://schemas.microsoft.com/office/powerpoint/2010/main" val="172935531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7568B097-3608-DE41-8970-9BF123DAFC5C}"/>
              </a:ext>
            </a:extLst>
          </p:cNvPr>
          <p:cNvSpPr>
            <a:spLocks noGrp="1"/>
          </p:cNvSpPr>
          <p:nvPr>
            <p:ph type="sldNum" sz="quarter" idx="12"/>
          </p:nvPr>
        </p:nvSpPr>
        <p:spPr/>
        <p:txBody>
          <a:bodyPr/>
          <a:lstStyle/>
          <a:p>
            <a:fld id="{679D2152-1C30-894C-9781-951D3C9748DF}" type="slidenum">
              <a:rPr lang="en-US" smtClean="0"/>
              <a:pPr/>
              <a:t>14</a:t>
            </a:fld>
            <a:endParaRPr lang="en-US"/>
          </a:p>
        </p:txBody>
      </p:sp>
      <p:sp>
        <p:nvSpPr>
          <p:cNvPr id="7" name="Footer Placeholder 6">
            <a:extLst>
              <a:ext uri="{FF2B5EF4-FFF2-40B4-BE49-F238E27FC236}">
                <a16:creationId xmlns:a16="http://schemas.microsoft.com/office/drawing/2014/main" id="{1C33170E-F76A-F24F-9F83-B145443EDCB1}"/>
              </a:ext>
            </a:extLst>
          </p:cNvPr>
          <p:cNvSpPr>
            <a:spLocks noGrp="1"/>
          </p:cNvSpPr>
          <p:nvPr>
            <p:ph type="ftr" sz="quarter" idx="13"/>
          </p:nvPr>
        </p:nvSpPr>
        <p:spPr/>
        <p:txBody>
          <a:bodyPr/>
          <a:lstStyle/>
          <a:p>
            <a:r>
              <a:rPr lang="en-US" altLang="en-US"/>
              <a:t>© 2023 SailPoint Technologies, Inc. All rights reserved.</a:t>
            </a:r>
            <a:endParaRPr lang="en-US" altLang="en-US" dirty="0"/>
          </a:p>
        </p:txBody>
      </p:sp>
      <p:sp>
        <p:nvSpPr>
          <p:cNvPr id="6" name="Text Placeholder 5">
            <a:extLst>
              <a:ext uri="{FF2B5EF4-FFF2-40B4-BE49-F238E27FC236}">
                <a16:creationId xmlns:a16="http://schemas.microsoft.com/office/drawing/2014/main" id="{6101EC9D-6345-0A47-B7AC-EE048C9E528E}"/>
              </a:ext>
            </a:extLst>
          </p:cNvPr>
          <p:cNvSpPr>
            <a:spLocks noGrp="1"/>
          </p:cNvSpPr>
          <p:nvPr>
            <p:ph type="body" sz="half" idx="2"/>
          </p:nvPr>
        </p:nvSpPr>
        <p:spPr>
          <a:xfrm>
            <a:off x="406400" y="1339271"/>
            <a:ext cx="6314934" cy="4216401"/>
          </a:xfrm>
        </p:spPr>
        <p:txBody>
          <a:bodyPr>
            <a:normAutofit fontScale="92500" lnSpcReduction="10000"/>
          </a:bodyPr>
          <a:lstStyle/>
          <a:p>
            <a:r>
              <a:rPr lang="en-US" sz="1800" dirty="0"/>
              <a:t>Actions are the core building blocks of workflow to perform certain tasks – within SailPoint in an external system such as an ITSM Tool</a:t>
            </a:r>
          </a:p>
          <a:p>
            <a:pPr marL="285750" indent="-285750">
              <a:buFont typeface="Arial" panose="020B0604020202020204" pitchFamily="34" charset="0"/>
              <a:buChar char="•"/>
            </a:pPr>
            <a:r>
              <a:rPr lang="en-US" sz="1700" dirty="0"/>
              <a:t>All workflows must have at least one action</a:t>
            </a:r>
          </a:p>
          <a:p>
            <a:pPr marL="285750" indent="-285750">
              <a:buFont typeface="Arial" panose="020B0604020202020204" pitchFamily="34" charset="0"/>
              <a:buChar char="•"/>
            </a:pPr>
            <a:r>
              <a:rPr lang="en-US" sz="1700" dirty="0"/>
              <a:t>Each action can interact with data in the workflow (additive)</a:t>
            </a:r>
          </a:p>
          <a:p>
            <a:pPr marL="285750" indent="-285750">
              <a:buFont typeface="Arial" panose="020B0604020202020204" pitchFamily="34" charset="0"/>
              <a:buChar char="•"/>
            </a:pPr>
            <a:r>
              <a:rPr lang="en-US" sz="1700" dirty="0"/>
              <a:t>Each action has a configuration specific to that actions behavior</a:t>
            </a:r>
            <a:br>
              <a:rPr lang="en-US" sz="1800" dirty="0"/>
            </a:br>
            <a:endParaRPr lang="en-US" dirty="0"/>
          </a:p>
          <a:p>
            <a:r>
              <a:rPr lang="en-US" dirty="0"/>
              <a:t>Examples include interactions within SailPoint or externally with other systems</a:t>
            </a:r>
          </a:p>
          <a:p>
            <a:pPr marL="285750" indent="-285750">
              <a:buFont typeface="Arial" panose="020B0604020202020204" pitchFamily="34" charset="0"/>
              <a:buChar char="•"/>
            </a:pPr>
            <a:r>
              <a:rPr lang="en-US" sz="1700" dirty="0"/>
              <a:t>Manage Accounts/Access</a:t>
            </a:r>
          </a:p>
          <a:p>
            <a:pPr marL="285750" indent="-285750">
              <a:buFont typeface="Arial" panose="020B0604020202020204" pitchFamily="34" charset="0"/>
              <a:buChar char="•"/>
            </a:pPr>
            <a:r>
              <a:rPr lang="en-US" sz="1700" dirty="0"/>
              <a:t>Send Email</a:t>
            </a:r>
          </a:p>
          <a:p>
            <a:pPr marL="285750" indent="-285750">
              <a:buFont typeface="Arial" panose="020B0604020202020204" pitchFamily="34" charset="0"/>
              <a:buChar char="•"/>
            </a:pPr>
            <a:r>
              <a:rPr lang="en-US" sz="1700" dirty="0"/>
              <a:t>Send Slack</a:t>
            </a:r>
          </a:p>
          <a:p>
            <a:pPr marL="285750" indent="-285750">
              <a:buFont typeface="Arial" panose="020B0604020202020204" pitchFamily="34" charset="0"/>
              <a:buChar char="•"/>
            </a:pPr>
            <a:r>
              <a:rPr lang="en-US" sz="1700" dirty="0"/>
              <a:t>Manage ServiceNow Ticket</a:t>
            </a:r>
          </a:p>
          <a:p>
            <a:pPr marL="285750" indent="-285750">
              <a:buFont typeface="Arial" panose="020B0604020202020204" pitchFamily="34" charset="0"/>
              <a:buChar char="•"/>
            </a:pPr>
            <a:r>
              <a:rPr lang="en-US" sz="1700" dirty="0"/>
              <a:t>HTTP Request</a:t>
            </a:r>
          </a:p>
          <a:p>
            <a:pPr marL="285750" indent="-285750">
              <a:buFont typeface="Arial" panose="020B0604020202020204" pitchFamily="34" charset="0"/>
              <a:buChar char="•"/>
            </a:pPr>
            <a:endParaRPr lang="en-US" sz="1800" dirty="0"/>
          </a:p>
        </p:txBody>
      </p:sp>
      <p:sp>
        <p:nvSpPr>
          <p:cNvPr id="10" name="Title 9">
            <a:extLst>
              <a:ext uri="{FF2B5EF4-FFF2-40B4-BE49-F238E27FC236}">
                <a16:creationId xmlns:a16="http://schemas.microsoft.com/office/drawing/2014/main" id="{F0B794AB-5E89-B247-A816-65DA13F166E1}"/>
              </a:ext>
            </a:extLst>
          </p:cNvPr>
          <p:cNvSpPr>
            <a:spLocks noGrp="1"/>
          </p:cNvSpPr>
          <p:nvPr>
            <p:ph type="title"/>
          </p:nvPr>
        </p:nvSpPr>
        <p:spPr>
          <a:xfrm>
            <a:off x="406400" y="457200"/>
            <a:ext cx="4776788" cy="748145"/>
          </a:xfrm>
        </p:spPr>
        <p:txBody>
          <a:bodyPr>
            <a:normAutofit/>
          </a:bodyPr>
          <a:lstStyle/>
          <a:p>
            <a:r>
              <a:rPr lang="en-US" dirty="0"/>
              <a:t>Workflow Actions</a:t>
            </a:r>
          </a:p>
        </p:txBody>
      </p:sp>
      <p:cxnSp>
        <p:nvCxnSpPr>
          <p:cNvPr id="4" name="Straight Arrow Connector 166">
            <a:extLst>
              <a:ext uri="{FF2B5EF4-FFF2-40B4-BE49-F238E27FC236}">
                <a16:creationId xmlns:a16="http://schemas.microsoft.com/office/drawing/2014/main" id="{E3BAAB6F-B6B4-EEEB-0C8B-FE51A563374E}"/>
              </a:ext>
            </a:extLst>
          </p:cNvPr>
          <p:cNvCxnSpPr>
            <a:cxnSpLocks/>
          </p:cNvCxnSpPr>
          <p:nvPr/>
        </p:nvCxnSpPr>
        <p:spPr>
          <a:xfrm rot="16200000" flipH="1">
            <a:off x="9867709" y="3928301"/>
            <a:ext cx="643367" cy="764904"/>
          </a:xfrm>
          <a:prstGeom prst="bentConnector2">
            <a:avLst/>
          </a:prstGeom>
          <a:ln w="19050">
            <a:solidFill>
              <a:schemeClr val="bg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5" name="Straight Arrow Connector 166">
            <a:extLst>
              <a:ext uri="{FF2B5EF4-FFF2-40B4-BE49-F238E27FC236}">
                <a16:creationId xmlns:a16="http://schemas.microsoft.com/office/drawing/2014/main" id="{8E972B50-70B1-E649-8EC5-906C0CF7FD57}"/>
              </a:ext>
            </a:extLst>
          </p:cNvPr>
          <p:cNvCxnSpPr>
            <a:cxnSpLocks/>
          </p:cNvCxnSpPr>
          <p:nvPr/>
        </p:nvCxnSpPr>
        <p:spPr>
          <a:xfrm rot="5400000">
            <a:off x="9137633" y="3963131"/>
            <a:ext cx="643369" cy="695246"/>
          </a:xfrm>
          <a:prstGeom prst="bentConnector2">
            <a:avLst/>
          </a:prstGeom>
          <a:ln w="19050">
            <a:solidFill>
              <a:schemeClr val="bg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97A6F8D6-2ADE-3145-6BEE-43FD720CD459}"/>
              </a:ext>
            </a:extLst>
          </p:cNvPr>
          <p:cNvCxnSpPr>
            <a:cxnSpLocks/>
          </p:cNvCxnSpPr>
          <p:nvPr/>
        </p:nvCxnSpPr>
        <p:spPr>
          <a:xfrm>
            <a:off x="9806940" y="2431308"/>
            <a:ext cx="0" cy="826242"/>
          </a:xfrm>
          <a:prstGeom prst="straightConnector1">
            <a:avLst/>
          </a:prstGeom>
          <a:ln w="19050">
            <a:solidFill>
              <a:schemeClr val="bg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5" name="Oval 4">
            <a:extLst>
              <a:ext uri="{FF2B5EF4-FFF2-40B4-BE49-F238E27FC236}">
                <a16:creationId xmlns:a16="http://schemas.microsoft.com/office/drawing/2014/main" id="{8880682E-7684-ED2A-5203-817517B7E8A3}"/>
              </a:ext>
            </a:extLst>
          </p:cNvPr>
          <p:cNvSpPr/>
          <p:nvPr/>
        </p:nvSpPr>
        <p:spPr>
          <a:xfrm>
            <a:off x="8435340" y="2251710"/>
            <a:ext cx="2743200" cy="2743200"/>
          </a:xfrm>
          <a:prstGeom prst="ellipse">
            <a:avLst/>
          </a:prstGeom>
          <a:solidFill>
            <a:schemeClr val="accent2"/>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Arrow Connector 8">
            <a:extLst>
              <a:ext uri="{FF2B5EF4-FFF2-40B4-BE49-F238E27FC236}">
                <a16:creationId xmlns:a16="http://schemas.microsoft.com/office/drawing/2014/main" id="{2F39CA19-9888-383D-DD71-FF67C6DE578B}"/>
              </a:ext>
            </a:extLst>
          </p:cNvPr>
          <p:cNvCxnSpPr>
            <a:cxnSpLocks/>
          </p:cNvCxnSpPr>
          <p:nvPr/>
        </p:nvCxnSpPr>
        <p:spPr>
          <a:xfrm>
            <a:off x="9806940" y="2660812"/>
            <a:ext cx="0" cy="600715"/>
          </a:xfrm>
          <a:prstGeom prst="straightConnector1">
            <a:avLst/>
          </a:prstGeom>
          <a:ln w="19050">
            <a:solidFill>
              <a:schemeClr val="bg1"/>
            </a:solidFill>
            <a:headEnd type="none"/>
            <a:tailEnd type="none"/>
          </a:ln>
        </p:spPr>
        <p:style>
          <a:lnRef idx="1">
            <a:schemeClr val="accent1"/>
          </a:lnRef>
          <a:fillRef idx="0">
            <a:schemeClr val="accent1"/>
          </a:fillRef>
          <a:effectRef idx="0">
            <a:schemeClr val="accent1"/>
          </a:effectRef>
          <a:fontRef idx="minor">
            <a:schemeClr val="tx1"/>
          </a:fontRef>
        </p:style>
      </p:cxnSp>
      <p:grpSp>
        <p:nvGrpSpPr>
          <p:cNvPr id="11" name="Group 10">
            <a:extLst>
              <a:ext uri="{FF2B5EF4-FFF2-40B4-BE49-F238E27FC236}">
                <a16:creationId xmlns:a16="http://schemas.microsoft.com/office/drawing/2014/main" id="{4C7F8017-5014-2F12-63B9-BFA056BE405F}"/>
              </a:ext>
            </a:extLst>
          </p:cNvPr>
          <p:cNvGrpSpPr/>
          <p:nvPr/>
        </p:nvGrpSpPr>
        <p:grpSpPr>
          <a:xfrm>
            <a:off x="8206740" y="3257550"/>
            <a:ext cx="3200400" cy="731520"/>
            <a:chOff x="747171" y="3429000"/>
            <a:chExt cx="3200400" cy="731520"/>
          </a:xfrm>
        </p:grpSpPr>
        <p:sp>
          <p:nvSpPr>
            <p:cNvPr id="12" name="Rounded Rectangle 8">
              <a:extLst>
                <a:ext uri="{FF2B5EF4-FFF2-40B4-BE49-F238E27FC236}">
                  <a16:creationId xmlns:a16="http://schemas.microsoft.com/office/drawing/2014/main" id="{CDAD06A2-8F4C-E893-2BFB-FD9A34EA6B7F}"/>
                </a:ext>
              </a:extLst>
            </p:cNvPr>
            <p:cNvSpPr/>
            <p:nvPr/>
          </p:nvSpPr>
          <p:spPr>
            <a:xfrm>
              <a:off x="747171" y="3429000"/>
              <a:ext cx="3200400" cy="731520"/>
            </a:xfrm>
            <a:prstGeom prst="roundRect">
              <a:avLst>
                <a:gd name="adj" fmla="val 8527"/>
              </a:avLst>
            </a:prstGeom>
            <a:solidFill>
              <a:schemeClr val="bg1"/>
            </a:solidFill>
            <a:ln w="19050">
              <a:solidFill>
                <a:schemeClr val="accent2"/>
              </a:solidFill>
            </a:ln>
            <a:effectLst>
              <a:outerShdw blurRad="50800" dist="38100" dir="5400000" algn="t" rotWithShape="0">
                <a:srgbClr val="000000">
                  <a:alpha val="1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r>
                <a:rPr lang="en-US" sz="1200" dirty="0">
                  <a:solidFill>
                    <a:schemeClr val="accent2"/>
                  </a:solidFill>
                </a:rPr>
                <a:t>Manage Access Action</a:t>
              </a:r>
            </a:p>
            <a:p>
              <a:pPr lvl="1"/>
              <a:endParaRPr lang="en-US" sz="1200" dirty="0">
                <a:solidFill>
                  <a:srgbClr val="00B050"/>
                </a:solidFill>
              </a:endParaRPr>
            </a:p>
            <a:p>
              <a:pPr lvl="1"/>
              <a:endParaRPr lang="en-US" sz="1200" dirty="0">
                <a:solidFill>
                  <a:srgbClr val="00B050"/>
                </a:solidFill>
              </a:endParaRPr>
            </a:p>
          </p:txBody>
        </p:sp>
        <p:grpSp>
          <p:nvGrpSpPr>
            <p:cNvPr id="13" name="Group 12">
              <a:extLst>
                <a:ext uri="{FF2B5EF4-FFF2-40B4-BE49-F238E27FC236}">
                  <a16:creationId xmlns:a16="http://schemas.microsoft.com/office/drawing/2014/main" id="{6E0347A3-C2AC-7DA6-309E-A1BB958F1FCB}"/>
                </a:ext>
              </a:extLst>
            </p:cNvPr>
            <p:cNvGrpSpPr/>
            <p:nvPr/>
          </p:nvGrpSpPr>
          <p:grpSpPr>
            <a:xfrm>
              <a:off x="882746" y="3661216"/>
              <a:ext cx="146133" cy="259135"/>
              <a:chOff x="5696045" y="2746623"/>
              <a:chExt cx="146133" cy="259135"/>
            </a:xfrm>
          </p:grpSpPr>
          <p:grpSp>
            <p:nvGrpSpPr>
              <p:cNvPr id="15" name="Group 14">
                <a:extLst>
                  <a:ext uri="{FF2B5EF4-FFF2-40B4-BE49-F238E27FC236}">
                    <a16:creationId xmlns:a16="http://schemas.microsoft.com/office/drawing/2014/main" id="{71AEEF45-C6B4-13A8-7FB2-299EC9086C8A}"/>
                  </a:ext>
                </a:extLst>
              </p:cNvPr>
              <p:cNvGrpSpPr/>
              <p:nvPr/>
            </p:nvGrpSpPr>
            <p:grpSpPr>
              <a:xfrm>
                <a:off x="5696045" y="2746623"/>
                <a:ext cx="47708" cy="259135"/>
                <a:chOff x="5696045" y="2746623"/>
                <a:chExt cx="47708" cy="259135"/>
              </a:xfrm>
            </p:grpSpPr>
            <p:sp>
              <p:nvSpPr>
                <p:cNvPr id="20" name="Oval 19">
                  <a:extLst>
                    <a:ext uri="{FF2B5EF4-FFF2-40B4-BE49-F238E27FC236}">
                      <a16:creationId xmlns:a16="http://schemas.microsoft.com/office/drawing/2014/main" id="{D4018362-2013-8E0F-D370-DE1D7FBA8DFA}"/>
                    </a:ext>
                  </a:extLst>
                </p:cNvPr>
                <p:cNvSpPr/>
                <p:nvPr/>
              </p:nvSpPr>
              <p:spPr>
                <a:xfrm>
                  <a:off x="5696045" y="2746623"/>
                  <a:ext cx="47708" cy="47708"/>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2475864B-BF30-D986-DF61-39DE892FFC08}"/>
                    </a:ext>
                  </a:extLst>
                </p:cNvPr>
                <p:cNvSpPr/>
                <p:nvPr/>
              </p:nvSpPr>
              <p:spPr>
                <a:xfrm>
                  <a:off x="5696045" y="2958050"/>
                  <a:ext cx="47708" cy="47708"/>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0901B475-330B-09D2-F487-BF49E3F95A84}"/>
                    </a:ext>
                  </a:extLst>
                </p:cNvPr>
                <p:cNvSpPr/>
                <p:nvPr/>
              </p:nvSpPr>
              <p:spPr>
                <a:xfrm>
                  <a:off x="5696045" y="2852336"/>
                  <a:ext cx="47708" cy="47708"/>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6" name="Group 15">
                <a:extLst>
                  <a:ext uri="{FF2B5EF4-FFF2-40B4-BE49-F238E27FC236}">
                    <a16:creationId xmlns:a16="http://schemas.microsoft.com/office/drawing/2014/main" id="{ED666322-7120-FD95-3925-0700BEB05DC5}"/>
                  </a:ext>
                </a:extLst>
              </p:cNvPr>
              <p:cNvGrpSpPr/>
              <p:nvPr/>
            </p:nvGrpSpPr>
            <p:grpSpPr>
              <a:xfrm>
                <a:off x="5794470" y="2746623"/>
                <a:ext cx="47708" cy="259135"/>
                <a:chOff x="5696045" y="2746623"/>
                <a:chExt cx="47708" cy="259135"/>
              </a:xfrm>
            </p:grpSpPr>
            <p:sp>
              <p:nvSpPr>
                <p:cNvPr id="17" name="Oval 16">
                  <a:extLst>
                    <a:ext uri="{FF2B5EF4-FFF2-40B4-BE49-F238E27FC236}">
                      <a16:creationId xmlns:a16="http://schemas.microsoft.com/office/drawing/2014/main" id="{1E888D1C-5DB7-FB7A-B613-AE748C720948}"/>
                    </a:ext>
                  </a:extLst>
                </p:cNvPr>
                <p:cNvSpPr/>
                <p:nvPr/>
              </p:nvSpPr>
              <p:spPr>
                <a:xfrm>
                  <a:off x="5696045" y="2746623"/>
                  <a:ext cx="47708" cy="47708"/>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D0AB79EC-6FA9-7053-A92A-375F85D145F7}"/>
                    </a:ext>
                  </a:extLst>
                </p:cNvPr>
                <p:cNvSpPr/>
                <p:nvPr/>
              </p:nvSpPr>
              <p:spPr>
                <a:xfrm>
                  <a:off x="5696045" y="2958050"/>
                  <a:ext cx="47708" cy="47708"/>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5866CB8E-E573-AF22-B0FA-602AF43C1CDB}"/>
                    </a:ext>
                  </a:extLst>
                </p:cNvPr>
                <p:cNvSpPr/>
                <p:nvPr/>
              </p:nvSpPr>
              <p:spPr>
                <a:xfrm>
                  <a:off x="5696045" y="2852336"/>
                  <a:ext cx="47708" cy="47708"/>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4" name="Rounded Rectangle 11">
              <a:extLst>
                <a:ext uri="{FF2B5EF4-FFF2-40B4-BE49-F238E27FC236}">
                  <a16:creationId xmlns:a16="http://schemas.microsoft.com/office/drawing/2014/main" id="{EB94DE1E-DD38-CD86-5D49-B232963F8130}"/>
                </a:ext>
              </a:extLst>
            </p:cNvPr>
            <p:cNvSpPr/>
            <p:nvPr/>
          </p:nvSpPr>
          <p:spPr>
            <a:xfrm>
              <a:off x="1307720" y="3766929"/>
              <a:ext cx="1804555" cy="160867"/>
            </a:xfrm>
            <a:prstGeom prst="roundRect">
              <a:avLst/>
            </a:prstGeom>
            <a:solidFill>
              <a:schemeClr val="bg1">
                <a:lumMod val="9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23" name="Straight Arrow Connector 22">
            <a:extLst>
              <a:ext uri="{FF2B5EF4-FFF2-40B4-BE49-F238E27FC236}">
                <a16:creationId xmlns:a16="http://schemas.microsoft.com/office/drawing/2014/main" id="{2A4524EA-C4F6-20E7-E7D7-001AD47B0A9C}"/>
              </a:ext>
            </a:extLst>
          </p:cNvPr>
          <p:cNvCxnSpPr>
            <a:cxnSpLocks/>
          </p:cNvCxnSpPr>
          <p:nvPr/>
        </p:nvCxnSpPr>
        <p:spPr>
          <a:xfrm flipV="1">
            <a:off x="9806939" y="3993047"/>
            <a:ext cx="1" cy="600716"/>
          </a:xfrm>
          <a:prstGeom prst="straightConnector1">
            <a:avLst/>
          </a:prstGeom>
          <a:ln w="19050">
            <a:solidFill>
              <a:schemeClr val="bg1"/>
            </a:solidFill>
            <a:headEnd type="none"/>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4943895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C7C671C-B073-F7E1-1459-C0D39C47E4F4}"/>
              </a:ext>
            </a:extLst>
          </p:cNvPr>
          <p:cNvSpPr>
            <a:spLocks noGrp="1"/>
          </p:cNvSpPr>
          <p:nvPr>
            <p:ph type="sldNum" sz="quarter" idx="12"/>
          </p:nvPr>
        </p:nvSpPr>
        <p:spPr/>
        <p:txBody>
          <a:bodyPr/>
          <a:lstStyle/>
          <a:p>
            <a:fld id="{679D2152-1C30-894C-9781-951D3C9748DF}" type="slidenum">
              <a:rPr lang="en-US" smtClean="0"/>
              <a:pPr/>
              <a:t>15</a:t>
            </a:fld>
            <a:endParaRPr lang="en-US"/>
          </a:p>
        </p:txBody>
      </p:sp>
      <p:sp>
        <p:nvSpPr>
          <p:cNvPr id="3" name="Footer Placeholder 2">
            <a:extLst>
              <a:ext uri="{FF2B5EF4-FFF2-40B4-BE49-F238E27FC236}">
                <a16:creationId xmlns:a16="http://schemas.microsoft.com/office/drawing/2014/main" id="{A16BB6D1-5B99-1F8E-6929-B87C4B764A83}"/>
              </a:ext>
            </a:extLst>
          </p:cNvPr>
          <p:cNvSpPr>
            <a:spLocks noGrp="1"/>
          </p:cNvSpPr>
          <p:nvPr>
            <p:ph type="ftr" sz="quarter" idx="3"/>
          </p:nvPr>
        </p:nvSpPr>
        <p:spPr/>
        <p:txBody>
          <a:bodyPr/>
          <a:lstStyle/>
          <a:p>
            <a:r>
              <a:rPr lang="en-US" altLang="en-US"/>
              <a:t>© 2023 SailPoint Technologies, Inc. All rights reserved.</a:t>
            </a:r>
            <a:endParaRPr lang="en-US" altLang="en-US" dirty="0"/>
          </a:p>
        </p:txBody>
      </p:sp>
      <p:sp>
        <p:nvSpPr>
          <p:cNvPr id="4" name="Title 3">
            <a:extLst>
              <a:ext uri="{FF2B5EF4-FFF2-40B4-BE49-F238E27FC236}">
                <a16:creationId xmlns:a16="http://schemas.microsoft.com/office/drawing/2014/main" id="{8A0070D4-CDCB-A7C7-197C-3FC317A367AE}"/>
              </a:ext>
            </a:extLst>
          </p:cNvPr>
          <p:cNvSpPr>
            <a:spLocks noGrp="1"/>
          </p:cNvSpPr>
          <p:nvPr>
            <p:ph type="title"/>
          </p:nvPr>
        </p:nvSpPr>
        <p:spPr/>
        <p:txBody>
          <a:bodyPr/>
          <a:lstStyle/>
          <a:p>
            <a:r>
              <a:rPr lang="en-US" dirty="0"/>
              <a:t>Workflows Timeline	</a:t>
            </a:r>
          </a:p>
        </p:txBody>
      </p:sp>
      <p:sp>
        <p:nvSpPr>
          <p:cNvPr id="5" name="Text Placeholder 4">
            <a:extLst>
              <a:ext uri="{FF2B5EF4-FFF2-40B4-BE49-F238E27FC236}">
                <a16:creationId xmlns:a16="http://schemas.microsoft.com/office/drawing/2014/main" id="{62F63C04-BCBF-E058-1725-F9022E9E4F35}"/>
              </a:ext>
            </a:extLst>
          </p:cNvPr>
          <p:cNvSpPr>
            <a:spLocks noGrp="1"/>
          </p:cNvSpPr>
          <p:nvPr>
            <p:ph type="body" idx="1"/>
          </p:nvPr>
        </p:nvSpPr>
        <p:spPr/>
        <p:txBody>
          <a:bodyPr/>
          <a:lstStyle/>
          <a:p>
            <a:r>
              <a:rPr lang="en-US" dirty="0"/>
              <a:t>2022</a:t>
            </a:r>
          </a:p>
        </p:txBody>
      </p:sp>
    </p:spTree>
    <p:extLst>
      <p:ext uri="{BB962C8B-B14F-4D97-AF65-F5344CB8AC3E}">
        <p14:creationId xmlns:p14="http://schemas.microsoft.com/office/powerpoint/2010/main" val="58889699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881DE79-9A9C-7A4B-972F-96BCAA7551C6}"/>
              </a:ext>
            </a:extLst>
          </p:cNvPr>
          <p:cNvSpPr>
            <a:spLocks noGrp="1"/>
          </p:cNvSpPr>
          <p:nvPr>
            <p:ph type="sldNum" sz="quarter" idx="12"/>
          </p:nvPr>
        </p:nvSpPr>
        <p:spPr/>
        <p:txBody>
          <a:bodyPr/>
          <a:lstStyle/>
          <a:p>
            <a:fld id="{679D2152-1C30-894C-9781-951D3C9748DF}" type="slidenum">
              <a:rPr lang="en-US" smtClean="0"/>
              <a:pPr/>
              <a:t>16</a:t>
            </a:fld>
            <a:endParaRPr lang="en-US"/>
          </a:p>
        </p:txBody>
      </p:sp>
      <p:sp>
        <p:nvSpPr>
          <p:cNvPr id="5" name="Footer Placeholder 4">
            <a:extLst>
              <a:ext uri="{FF2B5EF4-FFF2-40B4-BE49-F238E27FC236}">
                <a16:creationId xmlns:a16="http://schemas.microsoft.com/office/drawing/2014/main" id="{6591D0FC-D170-6847-B527-34CAC0AD9A90}"/>
              </a:ext>
            </a:extLst>
          </p:cNvPr>
          <p:cNvSpPr>
            <a:spLocks noGrp="1"/>
          </p:cNvSpPr>
          <p:nvPr>
            <p:ph type="ftr" sz="quarter" idx="3"/>
          </p:nvPr>
        </p:nvSpPr>
        <p:spPr/>
        <p:txBody>
          <a:bodyPr/>
          <a:lstStyle/>
          <a:p>
            <a:r>
              <a:rPr lang="en-US" altLang="en-US"/>
              <a:t>© 2023 SailPoint Technologies, Inc. All rights reserved.</a:t>
            </a:r>
            <a:endParaRPr lang="en-US" altLang="en-US" dirty="0"/>
          </a:p>
        </p:txBody>
      </p:sp>
      <p:sp>
        <p:nvSpPr>
          <p:cNvPr id="2" name="Title 1">
            <a:extLst>
              <a:ext uri="{FF2B5EF4-FFF2-40B4-BE49-F238E27FC236}">
                <a16:creationId xmlns:a16="http://schemas.microsoft.com/office/drawing/2014/main" id="{718732F8-406D-E340-9586-407C6C5A3ED7}"/>
              </a:ext>
            </a:extLst>
          </p:cNvPr>
          <p:cNvSpPr>
            <a:spLocks noGrp="1"/>
          </p:cNvSpPr>
          <p:nvPr>
            <p:ph type="title"/>
          </p:nvPr>
        </p:nvSpPr>
        <p:spPr/>
        <p:txBody>
          <a:bodyPr/>
          <a:lstStyle/>
          <a:p>
            <a:r>
              <a:rPr lang="en-US" dirty="0"/>
              <a:t>Workflows Timeline </a:t>
            </a:r>
          </a:p>
        </p:txBody>
      </p:sp>
      <p:sp>
        <p:nvSpPr>
          <p:cNvPr id="7" name="Rounded Rectangle 6">
            <a:extLst>
              <a:ext uri="{FF2B5EF4-FFF2-40B4-BE49-F238E27FC236}">
                <a16:creationId xmlns:a16="http://schemas.microsoft.com/office/drawing/2014/main" id="{E8E92665-37A7-EBC6-BC62-7A4CB508B3F8}"/>
              </a:ext>
            </a:extLst>
          </p:cNvPr>
          <p:cNvSpPr/>
          <p:nvPr/>
        </p:nvSpPr>
        <p:spPr>
          <a:xfrm>
            <a:off x="662504" y="3347049"/>
            <a:ext cx="10842730" cy="408317"/>
          </a:xfrm>
          <a:prstGeom prst="roundRect">
            <a:avLst>
              <a:gd name="adj" fmla="val 50000"/>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7">
            <a:extLst>
              <a:ext uri="{FF2B5EF4-FFF2-40B4-BE49-F238E27FC236}">
                <a16:creationId xmlns:a16="http://schemas.microsoft.com/office/drawing/2014/main" id="{EFB711BF-0F8C-5261-ACA4-125B7BAC3A8E}"/>
              </a:ext>
            </a:extLst>
          </p:cNvPr>
          <p:cNvGrpSpPr/>
          <p:nvPr/>
        </p:nvGrpSpPr>
        <p:grpSpPr>
          <a:xfrm>
            <a:off x="5519594" y="2011561"/>
            <a:ext cx="2195794" cy="2004902"/>
            <a:chOff x="876073" y="2011561"/>
            <a:chExt cx="2195794" cy="2004902"/>
          </a:xfrm>
        </p:grpSpPr>
        <p:grpSp>
          <p:nvGrpSpPr>
            <p:cNvPr id="10" name="Group 9">
              <a:extLst>
                <a:ext uri="{FF2B5EF4-FFF2-40B4-BE49-F238E27FC236}">
                  <a16:creationId xmlns:a16="http://schemas.microsoft.com/office/drawing/2014/main" id="{F72AB508-B162-351A-91D6-D652780FF3F3}"/>
                </a:ext>
              </a:extLst>
            </p:cNvPr>
            <p:cNvGrpSpPr/>
            <p:nvPr/>
          </p:nvGrpSpPr>
          <p:grpSpPr>
            <a:xfrm>
              <a:off x="1102667" y="2011561"/>
              <a:ext cx="1969200" cy="1623035"/>
              <a:chOff x="2731015" y="2011561"/>
              <a:chExt cx="1969200" cy="1623035"/>
            </a:xfrm>
          </p:grpSpPr>
          <p:sp>
            <p:nvSpPr>
              <p:cNvPr id="12" name="Oval 11">
                <a:extLst>
                  <a:ext uri="{FF2B5EF4-FFF2-40B4-BE49-F238E27FC236}">
                    <a16:creationId xmlns:a16="http://schemas.microsoft.com/office/drawing/2014/main" id="{19E8A650-3CD3-524E-899D-A17C8C0A6EB8}"/>
                  </a:ext>
                </a:extLst>
              </p:cNvPr>
              <p:cNvSpPr/>
              <p:nvPr/>
            </p:nvSpPr>
            <p:spPr>
              <a:xfrm>
                <a:off x="2731015" y="3467819"/>
                <a:ext cx="166777" cy="166777"/>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9DD86B7C-B751-F26F-19FA-E97B811AA47D}"/>
                  </a:ext>
                </a:extLst>
              </p:cNvPr>
              <p:cNvSpPr txBox="1"/>
              <p:nvPr/>
            </p:nvSpPr>
            <p:spPr>
              <a:xfrm>
                <a:off x="2817968" y="2011561"/>
                <a:ext cx="1882247" cy="692497"/>
              </a:xfrm>
              <a:prstGeom prst="rect">
                <a:avLst/>
              </a:prstGeom>
              <a:noFill/>
            </p:spPr>
            <p:txBody>
              <a:bodyPr wrap="none" rtlCol="0">
                <a:spAutoFit/>
              </a:bodyPr>
              <a:lstStyle/>
              <a:p>
                <a:r>
                  <a:rPr lang="en-US" sz="1200" b="1" dirty="0">
                    <a:solidFill>
                      <a:srgbClr val="00B050"/>
                    </a:solidFill>
                  </a:rPr>
                  <a:t>July 1, 2022</a:t>
                </a:r>
              </a:p>
              <a:p>
                <a:pPr marL="171450" indent="-171450">
                  <a:buFont typeface="Arial" panose="020B0604020202020204" pitchFamily="34" charset="0"/>
                  <a:buChar char="•"/>
                </a:pPr>
                <a:r>
                  <a:rPr lang="en-US" sz="900" dirty="0">
                    <a:solidFill>
                      <a:schemeClr val="bg1">
                        <a:lumMod val="50000"/>
                      </a:schemeClr>
                    </a:solidFill>
                  </a:rPr>
                  <a:t>Workflows released to GA</a:t>
                </a:r>
              </a:p>
              <a:p>
                <a:pPr marL="171450" indent="-171450">
                  <a:buFont typeface="Arial" panose="020B0604020202020204" pitchFamily="34" charset="0"/>
                  <a:buChar char="•"/>
                </a:pPr>
                <a:r>
                  <a:rPr lang="en-US" sz="900" dirty="0">
                    <a:solidFill>
                      <a:schemeClr val="bg1">
                        <a:lumMod val="50000"/>
                      </a:schemeClr>
                    </a:solidFill>
                  </a:rPr>
                  <a:t>Basic JML capabilities</a:t>
                </a:r>
              </a:p>
              <a:p>
                <a:pPr marL="171450" indent="-171450">
                  <a:buFont typeface="Arial" panose="020B0604020202020204" pitchFamily="34" charset="0"/>
                  <a:buChar char="•"/>
                </a:pPr>
                <a:r>
                  <a:rPr lang="en-US" sz="900" dirty="0">
                    <a:solidFill>
                      <a:schemeClr val="bg1">
                        <a:lumMod val="50000"/>
                      </a:schemeClr>
                    </a:solidFill>
                  </a:rPr>
                  <a:t>Basic Notifications (email)</a:t>
                </a:r>
              </a:p>
            </p:txBody>
          </p:sp>
          <p:cxnSp>
            <p:nvCxnSpPr>
              <p:cNvPr id="14" name="Straight Connector 13">
                <a:extLst>
                  <a:ext uri="{FF2B5EF4-FFF2-40B4-BE49-F238E27FC236}">
                    <a16:creationId xmlns:a16="http://schemas.microsoft.com/office/drawing/2014/main" id="{5DC96B1F-B8D4-EBA5-0932-6E1651254439}"/>
                  </a:ext>
                </a:extLst>
              </p:cNvPr>
              <p:cNvCxnSpPr>
                <a:cxnSpLocks/>
              </p:cNvCxnSpPr>
              <p:nvPr/>
            </p:nvCxnSpPr>
            <p:spPr>
              <a:xfrm>
                <a:off x="2817968" y="2061024"/>
                <a:ext cx="0" cy="1477992"/>
              </a:xfrm>
              <a:prstGeom prst="line">
                <a:avLst/>
              </a:prstGeom>
              <a:ln w="25400">
                <a:solidFill>
                  <a:srgbClr val="00B050"/>
                </a:solidFill>
              </a:ln>
            </p:spPr>
            <p:style>
              <a:lnRef idx="1">
                <a:schemeClr val="accent1"/>
              </a:lnRef>
              <a:fillRef idx="0">
                <a:schemeClr val="accent1"/>
              </a:fillRef>
              <a:effectRef idx="0">
                <a:schemeClr val="accent1"/>
              </a:effectRef>
              <a:fontRef idx="minor">
                <a:schemeClr val="tx1"/>
              </a:fontRef>
            </p:style>
          </p:cxnSp>
        </p:grpSp>
        <p:sp>
          <p:nvSpPr>
            <p:cNvPr id="11" name="TextBox 10">
              <a:extLst>
                <a:ext uri="{FF2B5EF4-FFF2-40B4-BE49-F238E27FC236}">
                  <a16:creationId xmlns:a16="http://schemas.microsoft.com/office/drawing/2014/main" id="{B762377E-D827-A909-5609-F76D0CFDA00F}"/>
                </a:ext>
              </a:extLst>
            </p:cNvPr>
            <p:cNvSpPr txBox="1"/>
            <p:nvPr/>
          </p:nvSpPr>
          <p:spPr>
            <a:xfrm>
              <a:off x="876073" y="3785631"/>
              <a:ext cx="1111202" cy="230832"/>
            </a:xfrm>
            <a:prstGeom prst="rect">
              <a:avLst/>
            </a:prstGeom>
            <a:noFill/>
          </p:spPr>
          <p:txBody>
            <a:bodyPr wrap="none" rtlCol="0">
              <a:spAutoFit/>
            </a:bodyPr>
            <a:lstStyle/>
            <a:p>
              <a:r>
                <a:rPr lang="en-US" sz="900" dirty="0">
                  <a:solidFill>
                    <a:srgbClr val="00B050"/>
                  </a:solidFill>
                </a:rPr>
                <a:t>GA – July 1, 2022</a:t>
              </a:r>
            </a:p>
          </p:txBody>
        </p:sp>
      </p:grpSp>
      <p:grpSp>
        <p:nvGrpSpPr>
          <p:cNvPr id="21" name="Group 20">
            <a:extLst>
              <a:ext uri="{FF2B5EF4-FFF2-40B4-BE49-F238E27FC236}">
                <a16:creationId xmlns:a16="http://schemas.microsoft.com/office/drawing/2014/main" id="{54E18BAE-BE9E-D0FA-9029-0AFAE4E522DF}"/>
              </a:ext>
            </a:extLst>
          </p:cNvPr>
          <p:cNvGrpSpPr/>
          <p:nvPr/>
        </p:nvGrpSpPr>
        <p:grpSpPr>
          <a:xfrm>
            <a:off x="7757082" y="3110593"/>
            <a:ext cx="2583721" cy="2219994"/>
            <a:chOff x="2200542" y="3123224"/>
            <a:chExt cx="2583721" cy="2219994"/>
          </a:xfrm>
        </p:grpSpPr>
        <p:grpSp>
          <p:nvGrpSpPr>
            <p:cNvPr id="22" name="Group 21">
              <a:extLst>
                <a:ext uri="{FF2B5EF4-FFF2-40B4-BE49-F238E27FC236}">
                  <a16:creationId xmlns:a16="http://schemas.microsoft.com/office/drawing/2014/main" id="{C5F262C7-0F7B-667B-3B62-8123F0A9B6CF}"/>
                </a:ext>
              </a:extLst>
            </p:cNvPr>
            <p:cNvGrpSpPr/>
            <p:nvPr/>
          </p:nvGrpSpPr>
          <p:grpSpPr>
            <a:xfrm>
              <a:off x="2424008" y="3467819"/>
              <a:ext cx="2360255" cy="1875399"/>
              <a:chOff x="1756193" y="3467819"/>
              <a:chExt cx="2360255" cy="1875399"/>
            </a:xfrm>
          </p:grpSpPr>
          <p:sp>
            <p:nvSpPr>
              <p:cNvPr id="24" name="TextBox 23">
                <a:extLst>
                  <a:ext uri="{FF2B5EF4-FFF2-40B4-BE49-F238E27FC236}">
                    <a16:creationId xmlns:a16="http://schemas.microsoft.com/office/drawing/2014/main" id="{4EAB89ED-6D69-E785-92FE-AFC783A8EC55}"/>
                  </a:ext>
                </a:extLst>
              </p:cNvPr>
              <p:cNvSpPr txBox="1"/>
              <p:nvPr/>
            </p:nvSpPr>
            <p:spPr>
              <a:xfrm>
                <a:off x="1846275" y="4096723"/>
                <a:ext cx="2270173" cy="1246495"/>
              </a:xfrm>
              <a:prstGeom prst="rect">
                <a:avLst/>
              </a:prstGeom>
              <a:noFill/>
            </p:spPr>
            <p:txBody>
              <a:bodyPr wrap="none" rtlCol="0">
                <a:spAutoFit/>
              </a:bodyPr>
              <a:lstStyle/>
              <a:p>
                <a:r>
                  <a:rPr lang="en-US" sz="1200" b="1" dirty="0">
                    <a:solidFill>
                      <a:srgbClr val="00B0F0"/>
                    </a:solidFill>
                  </a:rPr>
                  <a:t>Q3 2022</a:t>
                </a:r>
              </a:p>
              <a:p>
                <a:pPr marL="171450" indent="-171450">
                  <a:buFont typeface="Arial" panose="020B0604020202020204" pitchFamily="34" charset="0"/>
                  <a:buChar char="•"/>
                </a:pPr>
                <a:r>
                  <a:rPr lang="en-US" sz="900" dirty="0">
                    <a:solidFill>
                      <a:schemeClr val="bg1">
                        <a:lumMod val="50000"/>
                      </a:schemeClr>
                    </a:solidFill>
                  </a:rPr>
                  <a:t>Templates</a:t>
                </a:r>
              </a:p>
              <a:p>
                <a:pPr marL="171450" indent="-171450">
                  <a:buFont typeface="Arial" panose="020B0604020202020204" pitchFamily="34" charset="0"/>
                  <a:buChar char="•"/>
                </a:pPr>
                <a:r>
                  <a:rPr lang="en-US" sz="900" dirty="0">
                    <a:solidFill>
                      <a:schemeClr val="bg1">
                        <a:lumMod val="50000"/>
                      </a:schemeClr>
                    </a:solidFill>
                  </a:rPr>
                  <a:t>Test Workflows Improvements</a:t>
                </a:r>
              </a:p>
              <a:p>
                <a:pPr marL="171450" indent="-171450">
                  <a:buFont typeface="Arial" panose="020B0604020202020204" pitchFamily="34" charset="0"/>
                  <a:buChar char="•"/>
                </a:pPr>
                <a:r>
                  <a:rPr lang="en-US" sz="900" dirty="0">
                    <a:solidFill>
                      <a:schemeClr val="bg1">
                        <a:lumMod val="50000"/>
                      </a:schemeClr>
                    </a:solidFill>
                  </a:rPr>
                  <a:t>Trigger Filtering</a:t>
                </a:r>
              </a:p>
              <a:p>
                <a:pPr marL="171450" indent="-171450">
                  <a:buFont typeface="Arial" panose="020B0604020202020204" pitchFamily="34" charset="0"/>
                  <a:buChar char="•"/>
                </a:pPr>
                <a:r>
                  <a:rPr lang="en-US" sz="900" dirty="0">
                    <a:solidFill>
                      <a:schemeClr val="bg1">
                        <a:lumMod val="50000"/>
                      </a:schemeClr>
                    </a:solidFill>
                  </a:rPr>
                  <a:t>Trigger improvements</a:t>
                </a:r>
              </a:p>
              <a:p>
                <a:pPr marL="171450" indent="-171450">
                  <a:buFont typeface="Arial" panose="020B0604020202020204" pitchFamily="34" charset="0"/>
                  <a:buChar char="•"/>
                </a:pPr>
                <a:r>
                  <a:rPr lang="en-US" sz="900" dirty="0">
                    <a:solidFill>
                      <a:schemeClr val="bg1">
                        <a:lumMod val="50000"/>
                      </a:schemeClr>
                    </a:solidFill>
                  </a:rPr>
                  <a:t>Outlier Detection Template</a:t>
                </a:r>
              </a:p>
              <a:p>
                <a:pPr marL="171450" indent="-171450">
                  <a:buFont typeface="Arial" panose="020B0604020202020204" pitchFamily="34" charset="0"/>
                  <a:buChar char="•"/>
                </a:pPr>
                <a:r>
                  <a:rPr lang="en-US" sz="900" dirty="0">
                    <a:solidFill>
                      <a:schemeClr val="bg1">
                        <a:lumMod val="50000"/>
                      </a:schemeClr>
                    </a:solidFill>
                  </a:rPr>
                  <a:t>Action &amp; Operator Improvements</a:t>
                </a:r>
              </a:p>
              <a:p>
                <a:pPr marL="171450" indent="-171450">
                  <a:buFont typeface="Arial" panose="020B0604020202020204" pitchFamily="34" charset="0"/>
                  <a:buChar char="•"/>
                </a:pPr>
                <a:r>
                  <a:rPr lang="en-US" sz="900" dirty="0">
                    <a:solidFill>
                      <a:schemeClr val="bg1">
                        <a:lumMod val="50000"/>
                      </a:schemeClr>
                    </a:solidFill>
                  </a:rPr>
                  <a:t>Custom Schema Support</a:t>
                </a:r>
              </a:p>
            </p:txBody>
          </p:sp>
          <p:sp>
            <p:nvSpPr>
              <p:cNvPr id="25" name="Oval 24">
                <a:extLst>
                  <a:ext uri="{FF2B5EF4-FFF2-40B4-BE49-F238E27FC236}">
                    <a16:creationId xmlns:a16="http://schemas.microsoft.com/office/drawing/2014/main" id="{62352AF0-BA2A-9332-ADD4-3C589524ED8B}"/>
                  </a:ext>
                </a:extLst>
              </p:cNvPr>
              <p:cNvSpPr/>
              <p:nvPr/>
            </p:nvSpPr>
            <p:spPr>
              <a:xfrm>
                <a:off x="1756193" y="3467819"/>
                <a:ext cx="166777" cy="166777"/>
              </a:xfrm>
              <a:prstGeom prst="ellipse">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6" name="Straight Connector 25">
                <a:extLst>
                  <a:ext uri="{FF2B5EF4-FFF2-40B4-BE49-F238E27FC236}">
                    <a16:creationId xmlns:a16="http://schemas.microsoft.com/office/drawing/2014/main" id="{D4AFA0C0-CC51-647C-E94C-7F44734C86AA}"/>
                  </a:ext>
                </a:extLst>
              </p:cNvPr>
              <p:cNvCxnSpPr>
                <a:cxnSpLocks/>
              </p:cNvCxnSpPr>
              <p:nvPr/>
            </p:nvCxnSpPr>
            <p:spPr>
              <a:xfrm>
                <a:off x="1839581" y="3605736"/>
                <a:ext cx="0" cy="1526435"/>
              </a:xfrm>
              <a:prstGeom prst="line">
                <a:avLst/>
              </a:prstGeom>
              <a:solidFill>
                <a:srgbClr val="00B0F0"/>
              </a:solidFill>
              <a:ln w="25400">
                <a:solidFill>
                  <a:srgbClr val="00B0F0"/>
                </a:solidFill>
              </a:ln>
            </p:spPr>
            <p:style>
              <a:lnRef idx="1">
                <a:schemeClr val="accent1"/>
              </a:lnRef>
              <a:fillRef idx="0">
                <a:schemeClr val="accent1"/>
              </a:fillRef>
              <a:effectRef idx="0">
                <a:schemeClr val="accent1"/>
              </a:effectRef>
              <a:fontRef idx="minor">
                <a:schemeClr val="tx1"/>
              </a:fontRef>
            </p:style>
          </p:cxnSp>
        </p:grpSp>
        <p:sp>
          <p:nvSpPr>
            <p:cNvPr id="23" name="TextBox 22">
              <a:extLst>
                <a:ext uri="{FF2B5EF4-FFF2-40B4-BE49-F238E27FC236}">
                  <a16:creationId xmlns:a16="http://schemas.microsoft.com/office/drawing/2014/main" id="{F89BC521-9FB1-7198-FB9C-E802E9EEA83A}"/>
                </a:ext>
              </a:extLst>
            </p:cNvPr>
            <p:cNvSpPr txBox="1"/>
            <p:nvPr/>
          </p:nvSpPr>
          <p:spPr>
            <a:xfrm>
              <a:off x="2200542" y="3123224"/>
              <a:ext cx="643125" cy="230832"/>
            </a:xfrm>
            <a:prstGeom prst="rect">
              <a:avLst/>
            </a:prstGeom>
            <a:noFill/>
          </p:spPr>
          <p:txBody>
            <a:bodyPr wrap="none" rtlCol="0">
              <a:spAutoFit/>
            </a:bodyPr>
            <a:lstStyle/>
            <a:p>
              <a:r>
                <a:rPr lang="en-US" sz="900" dirty="0">
                  <a:solidFill>
                    <a:srgbClr val="00B0F0"/>
                  </a:solidFill>
                </a:rPr>
                <a:t>Q3 2022</a:t>
              </a:r>
            </a:p>
          </p:txBody>
        </p:sp>
      </p:grpSp>
      <p:grpSp>
        <p:nvGrpSpPr>
          <p:cNvPr id="27" name="Group 26">
            <a:extLst>
              <a:ext uri="{FF2B5EF4-FFF2-40B4-BE49-F238E27FC236}">
                <a16:creationId xmlns:a16="http://schemas.microsoft.com/office/drawing/2014/main" id="{71C17D2B-ADE8-C373-0AD9-48C37E4B9B93}"/>
              </a:ext>
            </a:extLst>
          </p:cNvPr>
          <p:cNvGrpSpPr/>
          <p:nvPr/>
        </p:nvGrpSpPr>
        <p:grpSpPr>
          <a:xfrm>
            <a:off x="10068342" y="1960293"/>
            <a:ext cx="2123658" cy="2056170"/>
            <a:chOff x="4871777" y="1949471"/>
            <a:chExt cx="2123658" cy="2056170"/>
          </a:xfrm>
        </p:grpSpPr>
        <p:sp>
          <p:nvSpPr>
            <p:cNvPr id="28" name="TextBox 27">
              <a:extLst>
                <a:ext uri="{FF2B5EF4-FFF2-40B4-BE49-F238E27FC236}">
                  <a16:creationId xmlns:a16="http://schemas.microsoft.com/office/drawing/2014/main" id="{40FBD118-7340-5078-CDE7-59DC8F42EAC0}"/>
                </a:ext>
              </a:extLst>
            </p:cNvPr>
            <p:cNvSpPr txBox="1"/>
            <p:nvPr/>
          </p:nvSpPr>
          <p:spPr>
            <a:xfrm>
              <a:off x="4871777" y="3774809"/>
              <a:ext cx="647934" cy="230832"/>
            </a:xfrm>
            <a:prstGeom prst="rect">
              <a:avLst/>
            </a:prstGeom>
            <a:noFill/>
          </p:spPr>
          <p:txBody>
            <a:bodyPr wrap="none" rtlCol="0">
              <a:spAutoFit/>
            </a:bodyPr>
            <a:lstStyle/>
            <a:p>
              <a:r>
                <a:rPr lang="en-US" sz="900" dirty="0">
                  <a:solidFill>
                    <a:srgbClr val="0070C0"/>
                  </a:solidFill>
                </a:rPr>
                <a:t>Q4 2022</a:t>
              </a:r>
            </a:p>
          </p:txBody>
        </p:sp>
        <p:grpSp>
          <p:nvGrpSpPr>
            <p:cNvPr id="29" name="Group 28">
              <a:extLst>
                <a:ext uri="{FF2B5EF4-FFF2-40B4-BE49-F238E27FC236}">
                  <a16:creationId xmlns:a16="http://schemas.microsoft.com/office/drawing/2014/main" id="{9ED8BD6E-92C0-A2E0-187E-A9E557D1692D}"/>
                </a:ext>
              </a:extLst>
            </p:cNvPr>
            <p:cNvGrpSpPr/>
            <p:nvPr/>
          </p:nvGrpSpPr>
          <p:grpSpPr>
            <a:xfrm>
              <a:off x="5103151" y="1949471"/>
              <a:ext cx="1892284" cy="1656265"/>
              <a:chOff x="6096001" y="1978331"/>
              <a:chExt cx="1892284" cy="1656265"/>
            </a:xfrm>
          </p:grpSpPr>
          <p:sp>
            <p:nvSpPr>
              <p:cNvPr id="30" name="Oval 29">
                <a:extLst>
                  <a:ext uri="{FF2B5EF4-FFF2-40B4-BE49-F238E27FC236}">
                    <a16:creationId xmlns:a16="http://schemas.microsoft.com/office/drawing/2014/main" id="{E8773B64-1298-2034-04CE-2196E54390F6}"/>
                  </a:ext>
                </a:extLst>
              </p:cNvPr>
              <p:cNvSpPr/>
              <p:nvPr/>
            </p:nvSpPr>
            <p:spPr>
              <a:xfrm>
                <a:off x="6096001" y="3467819"/>
                <a:ext cx="166777" cy="166777"/>
              </a:xfrm>
              <a:prstGeom prst="ellipse">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a:extLst>
                  <a:ext uri="{FF2B5EF4-FFF2-40B4-BE49-F238E27FC236}">
                    <a16:creationId xmlns:a16="http://schemas.microsoft.com/office/drawing/2014/main" id="{58B106E9-0057-3D94-751B-FCDB397A2720}"/>
                  </a:ext>
                </a:extLst>
              </p:cNvPr>
              <p:cNvSpPr txBox="1"/>
              <p:nvPr/>
            </p:nvSpPr>
            <p:spPr>
              <a:xfrm>
                <a:off x="6178174" y="1978331"/>
                <a:ext cx="1810111" cy="969496"/>
              </a:xfrm>
              <a:prstGeom prst="rect">
                <a:avLst/>
              </a:prstGeom>
              <a:noFill/>
            </p:spPr>
            <p:txBody>
              <a:bodyPr wrap="none" rtlCol="0">
                <a:spAutoFit/>
              </a:bodyPr>
              <a:lstStyle/>
              <a:p>
                <a:r>
                  <a:rPr lang="en-US" sz="1200" b="1" dirty="0">
                    <a:solidFill>
                      <a:srgbClr val="0070C0"/>
                    </a:solidFill>
                  </a:rPr>
                  <a:t>Q4 2022</a:t>
                </a:r>
              </a:p>
              <a:p>
                <a:pPr marL="171450" indent="-171450">
                  <a:buFont typeface="Arial" panose="020B0604020202020204" pitchFamily="34" charset="0"/>
                  <a:buChar char="•"/>
                </a:pPr>
                <a:r>
                  <a:rPr lang="en-US" sz="900" dirty="0">
                    <a:solidFill>
                      <a:schemeClr val="bg1">
                        <a:lumMod val="50000"/>
                      </a:schemeClr>
                    </a:solidFill>
                  </a:rPr>
                  <a:t>Performance &amp; reliability </a:t>
                </a:r>
              </a:p>
              <a:p>
                <a:pPr marL="171450" indent="-171450">
                  <a:buFont typeface="Arial" panose="020B0604020202020204" pitchFamily="34" charset="0"/>
                  <a:buChar char="•"/>
                </a:pPr>
                <a:r>
                  <a:rPr lang="en-US" sz="900" dirty="0">
                    <a:solidFill>
                      <a:schemeClr val="bg1">
                        <a:lumMod val="50000"/>
                      </a:schemeClr>
                    </a:solidFill>
                  </a:rPr>
                  <a:t>Looping</a:t>
                </a:r>
              </a:p>
              <a:p>
                <a:pPr marL="171450" indent="-171450">
                  <a:buFont typeface="Arial" panose="020B0604020202020204" pitchFamily="34" charset="0"/>
                  <a:buChar char="•"/>
                </a:pPr>
                <a:r>
                  <a:rPr lang="en-US" sz="900" dirty="0">
                    <a:solidFill>
                      <a:schemeClr val="bg1">
                        <a:lumMod val="50000"/>
                      </a:schemeClr>
                    </a:solidFill>
                  </a:rPr>
                  <a:t>Inline Variables</a:t>
                </a:r>
              </a:p>
              <a:p>
                <a:pPr marL="171450" indent="-171450">
                  <a:buFont typeface="Arial" panose="020B0604020202020204" pitchFamily="34" charset="0"/>
                  <a:buChar char="•"/>
                </a:pPr>
                <a:r>
                  <a:rPr lang="en-US" sz="900" dirty="0">
                    <a:solidFill>
                      <a:schemeClr val="bg1">
                        <a:lumMod val="50000"/>
                      </a:schemeClr>
                    </a:solidFill>
                  </a:rPr>
                  <a:t>Slack Action</a:t>
                </a:r>
              </a:p>
              <a:p>
                <a:pPr marL="171450" indent="-171450">
                  <a:buFont typeface="Arial" panose="020B0604020202020204" pitchFamily="34" charset="0"/>
                  <a:buChar char="•"/>
                </a:pPr>
                <a:r>
                  <a:rPr lang="en-US" sz="900" dirty="0">
                    <a:solidFill>
                      <a:schemeClr val="bg1">
                        <a:lumMod val="50000"/>
                      </a:schemeClr>
                    </a:solidFill>
                  </a:rPr>
                  <a:t>ServiceNow Action</a:t>
                </a:r>
              </a:p>
            </p:txBody>
          </p:sp>
          <p:cxnSp>
            <p:nvCxnSpPr>
              <p:cNvPr id="32" name="Straight Connector 31">
                <a:extLst>
                  <a:ext uri="{FF2B5EF4-FFF2-40B4-BE49-F238E27FC236}">
                    <a16:creationId xmlns:a16="http://schemas.microsoft.com/office/drawing/2014/main" id="{C95125B8-9387-90F0-1E79-CCC070CCF7B0}"/>
                  </a:ext>
                </a:extLst>
              </p:cNvPr>
              <p:cNvCxnSpPr>
                <a:cxnSpLocks/>
              </p:cNvCxnSpPr>
              <p:nvPr/>
            </p:nvCxnSpPr>
            <p:spPr>
              <a:xfrm>
                <a:off x="6178176" y="2040421"/>
                <a:ext cx="0" cy="1477992"/>
              </a:xfrm>
              <a:prstGeom prst="line">
                <a:avLst/>
              </a:prstGeom>
              <a:solidFill>
                <a:srgbClr val="00B0F0"/>
              </a:solidFill>
              <a:ln w="25400">
                <a:solidFill>
                  <a:srgbClr val="0070C0"/>
                </a:solidFill>
              </a:ln>
            </p:spPr>
            <p:style>
              <a:lnRef idx="1">
                <a:schemeClr val="accent1"/>
              </a:lnRef>
              <a:fillRef idx="0">
                <a:schemeClr val="accent1"/>
              </a:fillRef>
              <a:effectRef idx="0">
                <a:schemeClr val="accent1"/>
              </a:effectRef>
              <a:fontRef idx="minor">
                <a:schemeClr val="tx1"/>
              </a:fontRef>
            </p:style>
          </p:cxnSp>
        </p:grpSp>
      </p:grpSp>
      <p:grpSp>
        <p:nvGrpSpPr>
          <p:cNvPr id="37" name="Group 36">
            <a:extLst>
              <a:ext uri="{FF2B5EF4-FFF2-40B4-BE49-F238E27FC236}">
                <a16:creationId xmlns:a16="http://schemas.microsoft.com/office/drawing/2014/main" id="{9F6C9868-FA63-97BB-194F-1A62D9C9AFA9}"/>
              </a:ext>
            </a:extLst>
          </p:cNvPr>
          <p:cNvGrpSpPr/>
          <p:nvPr/>
        </p:nvGrpSpPr>
        <p:grpSpPr>
          <a:xfrm>
            <a:off x="781958" y="1992056"/>
            <a:ext cx="2088392" cy="2004902"/>
            <a:chOff x="876073" y="2011561"/>
            <a:chExt cx="2088392" cy="2004902"/>
          </a:xfrm>
        </p:grpSpPr>
        <p:grpSp>
          <p:nvGrpSpPr>
            <p:cNvPr id="38" name="Group 37">
              <a:extLst>
                <a:ext uri="{FF2B5EF4-FFF2-40B4-BE49-F238E27FC236}">
                  <a16:creationId xmlns:a16="http://schemas.microsoft.com/office/drawing/2014/main" id="{39125927-9B16-4336-BC7D-6473550583E9}"/>
                </a:ext>
              </a:extLst>
            </p:cNvPr>
            <p:cNvGrpSpPr/>
            <p:nvPr/>
          </p:nvGrpSpPr>
          <p:grpSpPr>
            <a:xfrm>
              <a:off x="1102667" y="2011561"/>
              <a:ext cx="1861798" cy="1623035"/>
              <a:chOff x="2731015" y="2011561"/>
              <a:chExt cx="1861798" cy="1623035"/>
            </a:xfrm>
          </p:grpSpPr>
          <p:sp>
            <p:nvSpPr>
              <p:cNvPr id="40" name="Oval 39">
                <a:extLst>
                  <a:ext uri="{FF2B5EF4-FFF2-40B4-BE49-F238E27FC236}">
                    <a16:creationId xmlns:a16="http://schemas.microsoft.com/office/drawing/2014/main" id="{06FE883E-D126-5116-531F-F1AAA98963A9}"/>
                  </a:ext>
                </a:extLst>
              </p:cNvPr>
              <p:cNvSpPr/>
              <p:nvPr/>
            </p:nvSpPr>
            <p:spPr>
              <a:xfrm>
                <a:off x="2731015" y="3467819"/>
                <a:ext cx="166777" cy="166777"/>
              </a:xfrm>
              <a:prstGeom prst="ellipse">
                <a:avLst/>
              </a:prstGeom>
              <a:solidFill>
                <a:srgbClr val="FF000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41" name="TextBox 40">
                <a:extLst>
                  <a:ext uri="{FF2B5EF4-FFF2-40B4-BE49-F238E27FC236}">
                    <a16:creationId xmlns:a16="http://schemas.microsoft.com/office/drawing/2014/main" id="{2FFDDFA4-9D08-DBCB-E5CC-23081FF1DBEC}"/>
                  </a:ext>
                </a:extLst>
              </p:cNvPr>
              <p:cNvSpPr txBox="1"/>
              <p:nvPr/>
            </p:nvSpPr>
            <p:spPr>
              <a:xfrm>
                <a:off x="2817968" y="2011561"/>
                <a:ext cx="1774845" cy="415498"/>
              </a:xfrm>
              <a:prstGeom prst="rect">
                <a:avLst/>
              </a:prstGeom>
              <a:noFill/>
            </p:spPr>
            <p:txBody>
              <a:bodyPr wrap="none" rtlCol="0">
                <a:spAutoFit/>
              </a:bodyPr>
              <a:lstStyle/>
              <a:p>
                <a:r>
                  <a:rPr lang="en-US" sz="1200" b="1" dirty="0">
                    <a:solidFill>
                      <a:srgbClr val="FF0000"/>
                    </a:solidFill>
                  </a:rPr>
                  <a:t>Q1 - 2022</a:t>
                </a:r>
              </a:p>
              <a:p>
                <a:pPr marL="171450" indent="-171450">
                  <a:buFont typeface="Arial" panose="020B0604020202020204" pitchFamily="34" charset="0"/>
                  <a:buChar char="•"/>
                </a:pPr>
                <a:r>
                  <a:rPr lang="en-US" sz="900" dirty="0">
                    <a:solidFill>
                      <a:schemeClr val="bg1">
                        <a:lumMod val="50000"/>
                      </a:schemeClr>
                    </a:solidFill>
                  </a:rPr>
                  <a:t>Open Beta Sandbox only</a:t>
                </a:r>
              </a:p>
            </p:txBody>
          </p:sp>
          <p:cxnSp>
            <p:nvCxnSpPr>
              <p:cNvPr id="42" name="Straight Connector 41">
                <a:extLst>
                  <a:ext uri="{FF2B5EF4-FFF2-40B4-BE49-F238E27FC236}">
                    <a16:creationId xmlns:a16="http://schemas.microsoft.com/office/drawing/2014/main" id="{E5D2057F-58AC-A444-687C-D15B87A62BB6}"/>
                  </a:ext>
                </a:extLst>
              </p:cNvPr>
              <p:cNvCxnSpPr>
                <a:cxnSpLocks/>
              </p:cNvCxnSpPr>
              <p:nvPr/>
            </p:nvCxnSpPr>
            <p:spPr>
              <a:xfrm>
                <a:off x="2817968" y="2080529"/>
                <a:ext cx="0" cy="1477992"/>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39" name="TextBox 38">
              <a:extLst>
                <a:ext uri="{FF2B5EF4-FFF2-40B4-BE49-F238E27FC236}">
                  <a16:creationId xmlns:a16="http://schemas.microsoft.com/office/drawing/2014/main" id="{9BB7E09E-DEAF-50BE-17B9-4371E6224488}"/>
                </a:ext>
              </a:extLst>
            </p:cNvPr>
            <p:cNvSpPr txBox="1"/>
            <p:nvPr/>
          </p:nvSpPr>
          <p:spPr>
            <a:xfrm>
              <a:off x="876073" y="3785631"/>
              <a:ext cx="793807" cy="230832"/>
            </a:xfrm>
            <a:prstGeom prst="rect">
              <a:avLst/>
            </a:prstGeom>
            <a:noFill/>
          </p:spPr>
          <p:txBody>
            <a:bodyPr wrap="none" rtlCol="0">
              <a:spAutoFit/>
            </a:bodyPr>
            <a:lstStyle/>
            <a:p>
              <a:r>
                <a:rPr lang="en-US" sz="900" dirty="0">
                  <a:solidFill>
                    <a:srgbClr val="FF0000"/>
                  </a:solidFill>
                </a:rPr>
                <a:t>Open Beta</a:t>
              </a:r>
            </a:p>
          </p:txBody>
        </p:sp>
      </p:grpSp>
      <p:grpSp>
        <p:nvGrpSpPr>
          <p:cNvPr id="43" name="Group 42">
            <a:extLst>
              <a:ext uri="{FF2B5EF4-FFF2-40B4-BE49-F238E27FC236}">
                <a16:creationId xmlns:a16="http://schemas.microsoft.com/office/drawing/2014/main" id="{A06385E0-F128-5AA7-A45D-81CE2C6B2FCF}"/>
              </a:ext>
            </a:extLst>
          </p:cNvPr>
          <p:cNvGrpSpPr/>
          <p:nvPr/>
        </p:nvGrpSpPr>
        <p:grpSpPr>
          <a:xfrm>
            <a:off x="2916752" y="3110593"/>
            <a:ext cx="1368645" cy="2008947"/>
            <a:chOff x="2200542" y="3123224"/>
            <a:chExt cx="1368645" cy="2008947"/>
          </a:xfrm>
        </p:grpSpPr>
        <p:grpSp>
          <p:nvGrpSpPr>
            <p:cNvPr id="44" name="Group 43">
              <a:extLst>
                <a:ext uri="{FF2B5EF4-FFF2-40B4-BE49-F238E27FC236}">
                  <a16:creationId xmlns:a16="http://schemas.microsoft.com/office/drawing/2014/main" id="{12EB8F06-5B00-8940-5F13-AFF5EADA5BB3}"/>
                </a:ext>
              </a:extLst>
            </p:cNvPr>
            <p:cNvGrpSpPr/>
            <p:nvPr/>
          </p:nvGrpSpPr>
          <p:grpSpPr>
            <a:xfrm>
              <a:off x="2424008" y="3467819"/>
              <a:ext cx="1145179" cy="1664352"/>
              <a:chOff x="1756193" y="3467819"/>
              <a:chExt cx="1145179" cy="1664352"/>
            </a:xfrm>
          </p:grpSpPr>
          <p:sp>
            <p:nvSpPr>
              <p:cNvPr id="46" name="TextBox 45">
                <a:extLst>
                  <a:ext uri="{FF2B5EF4-FFF2-40B4-BE49-F238E27FC236}">
                    <a16:creationId xmlns:a16="http://schemas.microsoft.com/office/drawing/2014/main" id="{28C3FD94-A5E3-7E94-FC2D-59D844AF8F3B}"/>
                  </a:ext>
                </a:extLst>
              </p:cNvPr>
              <p:cNvSpPr txBox="1"/>
              <p:nvPr/>
            </p:nvSpPr>
            <p:spPr>
              <a:xfrm>
                <a:off x="1846275" y="4096723"/>
                <a:ext cx="1055097" cy="553998"/>
              </a:xfrm>
              <a:prstGeom prst="rect">
                <a:avLst/>
              </a:prstGeom>
              <a:noFill/>
            </p:spPr>
            <p:txBody>
              <a:bodyPr wrap="none" rtlCol="0">
                <a:spAutoFit/>
              </a:bodyPr>
              <a:lstStyle/>
              <a:p>
                <a:r>
                  <a:rPr lang="en-US" sz="1200" b="1" dirty="0">
                    <a:solidFill>
                      <a:schemeClr val="accent2">
                        <a:lumMod val="20000"/>
                        <a:lumOff val="80000"/>
                      </a:schemeClr>
                    </a:solidFill>
                  </a:rPr>
                  <a:t>Q3 2022</a:t>
                </a:r>
              </a:p>
              <a:p>
                <a:pPr marL="171450" indent="-171450">
                  <a:buFont typeface="Arial" panose="020B0604020202020204" pitchFamily="34" charset="0"/>
                  <a:buChar char="•"/>
                </a:pPr>
                <a:r>
                  <a:rPr lang="en-US" sz="900" dirty="0">
                    <a:solidFill>
                      <a:schemeClr val="bg1">
                        <a:lumMod val="50000"/>
                      </a:schemeClr>
                    </a:solidFill>
                  </a:rPr>
                  <a:t>Closed Beta</a:t>
                </a:r>
              </a:p>
              <a:p>
                <a:pPr marL="171450" indent="-171450">
                  <a:buFont typeface="Arial" panose="020B0604020202020204" pitchFamily="34" charset="0"/>
                  <a:buChar char="•"/>
                </a:pPr>
                <a:r>
                  <a:rPr lang="en-US" sz="900" dirty="0">
                    <a:solidFill>
                      <a:schemeClr val="bg1">
                        <a:lumMod val="50000"/>
                      </a:schemeClr>
                    </a:solidFill>
                  </a:rPr>
                  <a:t>UX/UI focus</a:t>
                </a:r>
              </a:p>
            </p:txBody>
          </p:sp>
          <p:sp>
            <p:nvSpPr>
              <p:cNvPr id="47" name="Oval 46">
                <a:extLst>
                  <a:ext uri="{FF2B5EF4-FFF2-40B4-BE49-F238E27FC236}">
                    <a16:creationId xmlns:a16="http://schemas.microsoft.com/office/drawing/2014/main" id="{E03B79C1-0B9D-120E-8523-A9BF982D330F}"/>
                  </a:ext>
                </a:extLst>
              </p:cNvPr>
              <p:cNvSpPr/>
              <p:nvPr/>
            </p:nvSpPr>
            <p:spPr>
              <a:xfrm>
                <a:off x="1756193" y="3467819"/>
                <a:ext cx="166777" cy="166777"/>
              </a:xfrm>
              <a:prstGeom prst="ellipse">
                <a:avLst/>
              </a:prstGeom>
              <a:solidFill>
                <a:schemeClr val="accent2">
                  <a:lumMod val="20000"/>
                  <a:lumOff val="80000"/>
                </a:schemeClr>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8" name="Straight Connector 47">
                <a:extLst>
                  <a:ext uri="{FF2B5EF4-FFF2-40B4-BE49-F238E27FC236}">
                    <a16:creationId xmlns:a16="http://schemas.microsoft.com/office/drawing/2014/main" id="{00ED25F4-5622-4220-D872-4D77CCC0239B}"/>
                  </a:ext>
                </a:extLst>
              </p:cNvPr>
              <p:cNvCxnSpPr>
                <a:cxnSpLocks/>
              </p:cNvCxnSpPr>
              <p:nvPr/>
            </p:nvCxnSpPr>
            <p:spPr>
              <a:xfrm>
                <a:off x="1839581" y="3605736"/>
                <a:ext cx="0" cy="1526435"/>
              </a:xfrm>
              <a:prstGeom prst="line">
                <a:avLst/>
              </a:prstGeom>
              <a:solidFill>
                <a:srgbClr val="00B0F0"/>
              </a:solidFill>
              <a:ln w="25400">
                <a:solidFill>
                  <a:schemeClr val="accent2">
                    <a:lumMod val="20000"/>
                    <a:lumOff val="80000"/>
                  </a:schemeClr>
                </a:solidFill>
              </a:ln>
            </p:spPr>
            <p:style>
              <a:lnRef idx="1">
                <a:schemeClr val="accent1"/>
              </a:lnRef>
              <a:fillRef idx="0">
                <a:schemeClr val="accent1"/>
              </a:fillRef>
              <a:effectRef idx="0">
                <a:schemeClr val="accent1"/>
              </a:effectRef>
              <a:fontRef idx="minor">
                <a:schemeClr val="tx1"/>
              </a:fontRef>
            </p:style>
          </p:cxnSp>
        </p:grpSp>
        <p:sp>
          <p:nvSpPr>
            <p:cNvPr id="45" name="TextBox 44">
              <a:extLst>
                <a:ext uri="{FF2B5EF4-FFF2-40B4-BE49-F238E27FC236}">
                  <a16:creationId xmlns:a16="http://schemas.microsoft.com/office/drawing/2014/main" id="{93AB4AFC-02B3-701F-AB45-D8E7774665D6}"/>
                </a:ext>
              </a:extLst>
            </p:cNvPr>
            <p:cNvSpPr txBox="1"/>
            <p:nvPr/>
          </p:nvSpPr>
          <p:spPr>
            <a:xfrm>
              <a:off x="2200542" y="3123224"/>
              <a:ext cx="881973" cy="230832"/>
            </a:xfrm>
            <a:prstGeom prst="rect">
              <a:avLst/>
            </a:prstGeom>
            <a:noFill/>
          </p:spPr>
          <p:txBody>
            <a:bodyPr wrap="none" rtlCol="0">
              <a:spAutoFit/>
            </a:bodyPr>
            <a:lstStyle/>
            <a:p>
              <a:r>
                <a:rPr lang="en-US" sz="900" dirty="0">
                  <a:solidFill>
                    <a:schemeClr val="accent2">
                      <a:lumMod val="20000"/>
                      <a:lumOff val="80000"/>
                    </a:schemeClr>
                  </a:solidFill>
                </a:rPr>
                <a:t>Closed Beta</a:t>
              </a:r>
            </a:p>
          </p:txBody>
        </p:sp>
      </p:grpSp>
    </p:spTree>
    <p:extLst>
      <p:ext uri="{BB962C8B-B14F-4D97-AF65-F5344CB8AC3E}">
        <p14:creationId xmlns:p14="http://schemas.microsoft.com/office/powerpoint/2010/main" val="4073236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3"/>
                                        </p:tgtEl>
                                        <p:attrNameLst>
                                          <p:attrName>style.visibility</p:attrName>
                                        </p:attrNameLst>
                                      </p:cBhvr>
                                      <p:to>
                                        <p:strVal val="visible"/>
                                      </p:to>
                                    </p:set>
                                    <p:animEffect transition="in" filter="fade">
                                      <p:cBhvr>
                                        <p:cTn id="12" dur="500"/>
                                        <p:tgtEl>
                                          <p:spTgt spid="4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fade">
                                      <p:cBhvr>
                                        <p:cTn id="22" dur="500"/>
                                        <p:tgtEl>
                                          <p:spTgt spid="2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7"/>
                                        </p:tgtEl>
                                        <p:attrNameLst>
                                          <p:attrName>style.visibility</p:attrName>
                                        </p:attrNameLst>
                                      </p:cBhvr>
                                      <p:to>
                                        <p:strVal val="visible"/>
                                      </p:to>
                                    </p:set>
                                    <p:animEffect transition="in" filter="fade">
                                      <p:cBhvr>
                                        <p:cTn id="2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4EFAA86-0C9E-69A3-F7A6-354B73462657}"/>
              </a:ext>
            </a:extLst>
          </p:cNvPr>
          <p:cNvPicPr>
            <a:picLocks noChangeAspect="1"/>
          </p:cNvPicPr>
          <p:nvPr/>
        </p:nvPicPr>
        <p:blipFill>
          <a:blip r:embed="rId3"/>
          <a:stretch>
            <a:fillRect/>
          </a:stretch>
        </p:blipFill>
        <p:spPr>
          <a:xfrm>
            <a:off x="5183187" y="1485251"/>
            <a:ext cx="6521133" cy="3765953"/>
          </a:xfrm>
          <a:prstGeom prst="rect">
            <a:avLst/>
          </a:prstGeom>
          <a:noFill/>
        </p:spPr>
      </p:pic>
      <p:sp>
        <p:nvSpPr>
          <p:cNvPr id="3" name="Content Placeholder 2">
            <a:extLst>
              <a:ext uri="{FF2B5EF4-FFF2-40B4-BE49-F238E27FC236}">
                <a16:creationId xmlns:a16="http://schemas.microsoft.com/office/drawing/2014/main" id="{E5D60E59-50FA-2B4B-802B-A866297F1736}"/>
              </a:ext>
            </a:extLst>
          </p:cNvPr>
          <p:cNvSpPr>
            <a:spLocks noGrp="1"/>
          </p:cNvSpPr>
          <p:nvPr>
            <p:ph type="body" sz="half" idx="2"/>
          </p:nvPr>
        </p:nvSpPr>
        <p:spPr>
          <a:xfrm>
            <a:off x="406400" y="2336800"/>
            <a:ext cx="4365625" cy="3532188"/>
          </a:xfrm>
        </p:spPr>
        <p:txBody>
          <a:bodyPr>
            <a:normAutofit/>
          </a:bodyPr>
          <a:lstStyle/>
          <a:p>
            <a:pPr marL="0" indent="0">
              <a:buNone/>
            </a:pPr>
            <a:r>
              <a:rPr lang="en-US" b="1" dirty="0"/>
              <a:t>Templates </a:t>
            </a:r>
          </a:p>
          <a:p>
            <a:pPr marL="0" indent="0">
              <a:buNone/>
            </a:pPr>
            <a:endParaRPr lang="en-US" b="1" dirty="0"/>
          </a:p>
          <a:p>
            <a:pPr marL="0" indent="0">
              <a:buNone/>
            </a:pPr>
            <a:r>
              <a:rPr lang="en-US" dirty="0"/>
              <a:t>Intended as a guide for customers to use out of the box or add their own customizations to meet their specific business needs by category. </a:t>
            </a:r>
          </a:p>
        </p:txBody>
      </p:sp>
      <p:sp>
        <p:nvSpPr>
          <p:cNvPr id="6" name="Slide Number Placeholder 5">
            <a:extLst>
              <a:ext uri="{FF2B5EF4-FFF2-40B4-BE49-F238E27FC236}">
                <a16:creationId xmlns:a16="http://schemas.microsoft.com/office/drawing/2014/main" id="{8B13B4F1-F113-E344-B504-0596A048870C}"/>
              </a:ext>
            </a:extLst>
          </p:cNvPr>
          <p:cNvSpPr>
            <a:spLocks noGrp="1"/>
          </p:cNvSpPr>
          <p:nvPr>
            <p:ph type="sldNum" sz="quarter" idx="12"/>
          </p:nvPr>
        </p:nvSpPr>
        <p:spPr>
          <a:xfrm>
            <a:off x="11041038" y="6345555"/>
            <a:ext cx="795361" cy="228600"/>
          </a:xfrm>
        </p:spPr>
        <p:txBody>
          <a:bodyPr anchor="ctr">
            <a:normAutofit/>
          </a:bodyPr>
          <a:lstStyle/>
          <a:p>
            <a:pPr>
              <a:spcAft>
                <a:spcPts val="600"/>
              </a:spcAft>
            </a:pPr>
            <a:fld id="{679D2152-1C30-894C-9781-951D3C9748DF}" type="slidenum">
              <a:rPr lang="en-US" smtClean="0"/>
              <a:pPr>
                <a:spcAft>
                  <a:spcPts val="600"/>
                </a:spcAft>
              </a:pPr>
              <a:t>17</a:t>
            </a:fld>
            <a:endParaRPr lang="en-US"/>
          </a:p>
        </p:txBody>
      </p:sp>
      <p:sp>
        <p:nvSpPr>
          <p:cNvPr id="12" name="Footer Placeholder 11">
            <a:extLst>
              <a:ext uri="{FF2B5EF4-FFF2-40B4-BE49-F238E27FC236}">
                <a16:creationId xmlns:a16="http://schemas.microsoft.com/office/drawing/2014/main" id="{DB8DB4FC-7024-2643-80F9-43DE609613A6}"/>
              </a:ext>
            </a:extLst>
          </p:cNvPr>
          <p:cNvSpPr>
            <a:spLocks noGrp="1"/>
          </p:cNvSpPr>
          <p:nvPr>
            <p:ph type="ftr" sz="quarter" idx="13"/>
          </p:nvPr>
        </p:nvSpPr>
        <p:spPr>
          <a:xfrm>
            <a:off x="406400" y="6345555"/>
            <a:ext cx="3878997" cy="228600"/>
          </a:xfrm>
        </p:spPr>
        <p:txBody>
          <a:bodyPr anchor="ctr">
            <a:normAutofit/>
          </a:bodyPr>
          <a:lstStyle/>
          <a:p>
            <a:pPr>
              <a:spcAft>
                <a:spcPts val="600"/>
              </a:spcAft>
            </a:pPr>
            <a:r>
              <a:rPr lang="en-US" altLang="en-US"/>
              <a:t>© 2023 SailPoint Technologies, Inc. All rights reserved.</a:t>
            </a:r>
          </a:p>
        </p:txBody>
      </p:sp>
      <p:sp>
        <p:nvSpPr>
          <p:cNvPr id="2" name="Title 1">
            <a:extLst>
              <a:ext uri="{FF2B5EF4-FFF2-40B4-BE49-F238E27FC236}">
                <a16:creationId xmlns:a16="http://schemas.microsoft.com/office/drawing/2014/main" id="{789FCC57-5E32-5C43-B0DC-7C810B89C2C6}"/>
              </a:ext>
            </a:extLst>
          </p:cNvPr>
          <p:cNvSpPr>
            <a:spLocks noGrp="1"/>
          </p:cNvSpPr>
          <p:nvPr>
            <p:ph type="title"/>
          </p:nvPr>
        </p:nvSpPr>
        <p:spPr>
          <a:xfrm>
            <a:off x="406400" y="457200"/>
            <a:ext cx="4365625" cy="1600200"/>
          </a:xfrm>
        </p:spPr>
        <p:txBody>
          <a:bodyPr anchor="t">
            <a:normAutofit/>
          </a:bodyPr>
          <a:lstStyle/>
          <a:p>
            <a:r>
              <a:rPr lang="en-US" dirty="0"/>
              <a:t>Q3 -2022 Templates</a:t>
            </a:r>
          </a:p>
        </p:txBody>
      </p:sp>
    </p:spTree>
    <p:extLst>
      <p:ext uri="{BB962C8B-B14F-4D97-AF65-F5344CB8AC3E}">
        <p14:creationId xmlns:p14="http://schemas.microsoft.com/office/powerpoint/2010/main" val="139510094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9FCC57-5E32-5C43-B0DC-7C810B89C2C6}"/>
              </a:ext>
            </a:extLst>
          </p:cNvPr>
          <p:cNvSpPr>
            <a:spLocks noGrp="1"/>
          </p:cNvSpPr>
          <p:nvPr>
            <p:ph type="title"/>
          </p:nvPr>
        </p:nvSpPr>
        <p:spPr>
          <a:xfrm>
            <a:off x="406400" y="457200"/>
            <a:ext cx="4365625" cy="1600200"/>
          </a:xfrm>
        </p:spPr>
        <p:txBody>
          <a:bodyPr anchor="t">
            <a:normAutofit/>
          </a:bodyPr>
          <a:lstStyle/>
          <a:p>
            <a:r>
              <a:rPr lang="en-US" dirty="0"/>
              <a:t>Q3 – 2022</a:t>
            </a:r>
            <a:br>
              <a:rPr lang="en-US" dirty="0"/>
            </a:br>
            <a:r>
              <a:rPr lang="en-US" dirty="0"/>
              <a:t>Test Workflow</a:t>
            </a:r>
          </a:p>
        </p:txBody>
      </p:sp>
      <p:pic>
        <p:nvPicPr>
          <p:cNvPr id="5" name="Picture 4">
            <a:extLst>
              <a:ext uri="{FF2B5EF4-FFF2-40B4-BE49-F238E27FC236}">
                <a16:creationId xmlns:a16="http://schemas.microsoft.com/office/drawing/2014/main" id="{908AD67B-B46D-ED78-522F-019B1034E2C6}"/>
              </a:ext>
            </a:extLst>
          </p:cNvPr>
          <p:cNvPicPr>
            <a:picLocks noChangeAspect="1"/>
          </p:cNvPicPr>
          <p:nvPr/>
        </p:nvPicPr>
        <p:blipFill>
          <a:blip r:embed="rId3"/>
          <a:stretch>
            <a:fillRect/>
          </a:stretch>
        </p:blipFill>
        <p:spPr>
          <a:xfrm>
            <a:off x="5183187" y="1288764"/>
            <a:ext cx="6653211" cy="4075091"/>
          </a:xfrm>
          <a:prstGeom prst="rect">
            <a:avLst/>
          </a:prstGeom>
          <a:noFill/>
        </p:spPr>
      </p:pic>
      <p:sp>
        <p:nvSpPr>
          <p:cNvPr id="6" name="Slide Number Placeholder 5">
            <a:extLst>
              <a:ext uri="{FF2B5EF4-FFF2-40B4-BE49-F238E27FC236}">
                <a16:creationId xmlns:a16="http://schemas.microsoft.com/office/drawing/2014/main" id="{8B13B4F1-F113-E344-B504-0596A048870C}"/>
              </a:ext>
            </a:extLst>
          </p:cNvPr>
          <p:cNvSpPr>
            <a:spLocks noGrp="1"/>
          </p:cNvSpPr>
          <p:nvPr>
            <p:ph type="sldNum" sz="quarter" idx="12"/>
          </p:nvPr>
        </p:nvSpPr>
        <p:spPr>
          <a:xfrm>
            <a:off x="11041038" y="6345555"/>
            <a:ext cx="795361" cy="228600"/>
          </a:xfrm>
        </p:spPr>
        <p:txBody>
          <a:bodyPr anchor="ctr">
            <a:normAutofit/>
          </a:bodyPr>
          <a:lstStyle/>
          <a:p>
            <a:pPr>
              <a:spcAft>
                <a:spcPts val="600"/>
              </a:spcAft>
            </a:pPr>
            <a:fld id="{679D2152-1C30-894C-9781-951D3C9748DF}" type="slidenum">
              <a:rPr lang="en-US" smtClean="0"/>
              <a:pPr>
                <a:spcAft>
                  <a:spcPts val="600"/>
                </a:spcAft>
              </a:pPr>
              <a:t>18</a:t>
            </a:fld>
            <a:endParaRPr lang="en-US"/>
          </a:p>
        </p:txBody>
      </p:sp>
      <p:sp>
        <p:nvSpPr>
          <p:cNvPr id="12" name="Footer Placeholder 11">
            <a:extLst>
              <a:ext uri="{FF2B5EF4-FFF2-40B4-BE49-F238E27FC236}">
                <a16:creationId xmlns:a16="http://schemas.microsoft.com/office/drawing/2014/main" id="{DB8DB4FC-7024-2643-80F9-43DE609613A6}"/>
              </a:ext>
            </a:extLst>
          </p:cNvPr>
          <p:cNvSpPr>
            <a:spLocks noGrp="1"/>
          </p:cNvSpPr>
          <p:nvPr>
            <p:ph type="ftr" sz="quarter" idx="13"/>
          </p:nvPr>
        </p:nvSpPr>
        <p:spPr>
          <a:xfrm>
            <a:off x="406400" y="6345555"/>
            <a:ext cx="3878997" cy="228600"/>
          </a:xfrm>
        </p:spPr>
        <p:txBody>
          <a:bodyPr anchor="ctr">
            <a:normAutofit/>
          </a:bodyPr>
          <a:lstStyle/>
          <a:p>
            <a:pPr>
              <a:spcAft>
                <a:spcPts val="600"/>
              </a:spcAft>
            </a:pPr>
            <a:r>
              <a:rPr lang="en-US" altLang="en-US"/>
              <a:t>© 2023 SailPoint Technologies, Inc. All rights reserved.</a:t>
            </a:r>
          </a:p>
        </p:txBody>
      </p:sp>
      <p:sp>
        <p:nvSpPr>
          <p:cNvPr id="3" name="Content Placeholder 2">
            <a:extLst>
              <a:ext uri="{FF2B5EF4-FFF2-40B4-BE49-F238E27FC236}">
                <a16:creationId xmlns:a16="http://schemas.microsoft.com/office/drawing/2014/main" id="{E5D60E59-50FA-2B4B-802B-A866297F1736}"/>
              </a:ext>
            </a:extLst>
          </p:cNvPr>
          <p:cNvSpPr>
            <a:spLocks noGrp="1"/>
          </p:cNvSpPr>
          <p:nvPr>
            <p:ph type="body" sz="half" idx="2"/>
          </p:nvPr>
        </p:nvSpPr>
        <p:spPr>
          <a:xfrm>
            <a:off x="406400" y="2336800"/>
            <a:ext cx="4365625" cy="3532188"/>
          </a:xfrm>
        </p:spPr>
        <p:txBody>
          <a:bodyPr>
            <a:normAutofit/>
          </a:bodyPr>
          <a:lstStyle/>
          <a:p>
            <a:pPr marL="0" indent="0">
              <a:buNone/>
            </a:pPr>
            <a:r>
              <a:rPr lang="en-US" b="1" dirty="0"/>
              <a:t>Test Workflow Improvements</a:t>
            </a:r>
          </a:p>
          <a:p>
            <a:pPr marL="0" indent="0">
              <a:buNone/>
            </a:pPr>
            <a:endParaRPr lang="en-US" dirty="0"/>
          </a:p>
          <a:p>
            <a:pPr marL="0" indent="0">
              <a:buNone/>
            </a:pPr>
            <a:r>
              <a:rPr lang="en-US" dirty="0"/>
              <a:t>Improvements to the ”Test Workflow” which help accelerate time to enabled. </a:t>
            </a:r>
          </a:p>
        </p:txBody>
      </p:sp>
    </p:spTree>
    <p:extLst>
      <p:ext uri="{BB962C8B-B14F-4D97-AF65-F5344CB8AC3E}">
        <p14:creationId xmlns:p14="http://schemas.microsoft.com/office/powerpoint/2010/main" val="50847085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 Placeholder 1">
            <a:extLst>
              <a:ext uri="{FF2B5EF4-FFF2-40B4-BE49-F238E27FC236}">
                <a16:creationId xmlns:a16="http://schemas.microsoft.com/office/drawing/2014/main" id="{F27582A9-91DB-9DE3-81F2-88B40527E3B4}"/>
              </a:ext>
            </a:extLst>
          </p:cNvPr>
          <p:cNvSpPr>
            <a:spLocks noGrp="1"/>
          </p:cNvSpPr>
          <p:nvPr>
            <p:ph type="body" idx="1"/>
          </p:nvPr>
        </p:nvSpPr>
        <p:spPr>
          <a:xfrm>
            <a:off x="382897" y="1078138"/>
            <a:ext cx="3715224" cy="823912"/>
          </a:xfrm>
        </p:spPr>
        <p:txBody>
          <a:bodyPr/>
          <a:lstStyle/>
          <a:p>
            <a:r>
              <a:rPr lang="en-US" dirty="0"/>
              <a:t>Trigger Filtering</a:t>
            </a:r>
          </a:p>
          <a:p>
            <a:endParaRPr lang="en-US" dirty="0"/>
          </a:p>
        </p:txBody>
      </p:sp>
      <p:sp>
        <p:nvSpPr>
          <p:cNvPr id="6" name="Slide Number Placeholder 5">
            <a:extLst>
              <a:ext uri="{FF2B5EF4-FFF2-40B4-BE49-F238E27FC236}">
                <a16:creationId xmlns:a16="http://schemas.microsoft.com/office/drawing/2014/main" id="{8B13B4F1-F113-E344-B504-0596A048870C}"/>
              </a:ext>
            </a:extLst>
          </p:cNvPr>
          <p:cNvSpPr>
            <a:spLocks noGrp="1"/>
          </p:cNvSpPr>
          <p:nvPr>
            <p:ph type="sldNum" sz="quarter" idx="12"/>
          </p:nvPr>
        </p:nvSpPr>
        <p:spPr>
          <a:xfrm>
            <a:off x="11041038" y="6345555"/>
            <a:ext cx="795361" cy="228600"/>
          </a:xfrm>
        </p:spPr>
        <p:txBody>
          <a:bodyPr anchor="ctr">
            <a:normAutofit/>
          </a:bodyPr>
          <a:lstStyle/>
          <a:p>
            <a:pPr>
              <a:spcAft>
                <a:spcPts val="600"/>
              </a:spcAft>
            </a:pPr>
            <a:fld id="{679D2152-1C30-894C-9781-951D3C9748DF}" type="slidenum">
              <a:rPr lang="en-US" smtClean="0"/>
              <a:pPr>
                <a:spcAft>
                  <a:spcPts val="600"/>
                </a:spcAft>
              </a:pPr>
              <a:t>19</a:t>
            </a:fld>
            <a:endParaRPr lang="en-US"/>
          </a:p>
        </p:txBody>
      </p:sp>
      <p:sp>
        <p:nvSpPr>
          <p:cNvPr id="12" name="Footer Placeholder 11">
            <a:extLst>
              <a:ext uri="{FF2B5EF4-FFF2-40B4-BE49-F238E27FC236}">
                <a16:creationId xmlns:a16="http://schemas.microsoft.com/office/drawing/2014/main" id="{DB8DB4FC-7024-2643-80F9-43DE609613A6}"/>
              </a:ext>
            </a:extLst>
          </p:cNvPr>
          <p:cNvSpPr>
            <a:spLocks noGrp="1"/>
          </p:cNvSpPr>
          <p:nvPr>
            <p:ph type="ftr" sz="quarter" idx="13"/>
          </p:nvPr>
        </p:nvSpPr>
        <p:spPr>
          <a:xfrm>
            <a:off x="406400" y="6345555"/>
            <a:ext cx="3878997" cy="228600"/>
          </a:xfrm>
        </p:spPr>
        <p:txBody>
          <a:bodyPr anchor="ctr">
            <a:normAutofit/>
          </a:bodyPr>
          <a:lstStyle/>
          <a:p>
            <a:pPr>
              <a:spcAft>
                <a:spcPts val="600"/>
              </a:spcAft>
            </a:pPr>
            <a:r>
              <a:rPr lang="en-US" altLang="en-US"/>
              <a:t>© 2023 SailPoint Technologies, Inc. All rights reserved.</a:t>
            </a:r>
          </a:p>
        </p:txBody>
      </p:sp>
      <p:sp>
        <p:nvSpPr>
          <p:cNvPr id="2" name="Title 1">
            <a:extLst>
              <a:ext uri="{FF2B5EF4-FFF2-40B4-BE49-F238E27FC236}">
                <a16:creationId xmlns:a16="http://schemas.microsoft.com/office/drawing/2014/main" id="{789FCC57-5E32-5C43-B0DC-7C810B89C2C6}"/>
              </a:ext>
            </a:extLst>
          </p:cNvPr>
          <p:cNvSpPr>
            <a:spLocks noGrp="1"/>
          </p:cNvSpPr>
          <p:nvPr>
            <p:ph type="title"/>
          </p:nvPr>
        </p:nvSpPr>
        <p:spPr>
          <a:xfrm>
            <a:off x="406400" y="264042"/>
            <a:ext cx="4414982" cy="797753"/>
          </a:xfrm>
        </p:spPr>
        <p:txBody>
          <a:bodyPr anchor="ctr">
            <a:normAutofit fontScale="90000"/>
          </a:bodyPr>
          <a:lstStyle/>
          <a:p>
            <a:pPr algn="l"/>
            <a:r>
              <a:rPr lang="en-US" dirty="0"/>
              <a:t>Q3 – 2022 Triggers</a:t>
            </a:r>
          </a:p>
        </p:txBody>
      </p:sp>
      <p:sp>
        <p:nvSpPr>
          <p:cNvPr id="19" name="Text Placeholder 6">
            <a:extLst>
              <a:ext uri="{FF2B5EF4-FFF2-40B4-BE49-F238E27FC236}">
                <a16:creationId xmlns:a16="http://schemas.microsoft.com/office/drawing/2014/main" id="{6700407D-2EE6-4BEF-0913-0D01BE19C53C}"/>
              </a:ext>
            </a:extLst>
          </p:cNvPr>
          <p:cNvSpPr>
            <a:spLocks noGrp="1"/>
          </p:cNvSpPr>
          <p:nvPr>
            <p:ph type="body" idx="14"/>
          </p:nvPr>
        </p:nvSpPr>
        <p:spPr>
          <a:xfrm>
            <a:off x="4238387" y="1061795"/>
            <a:ext cx="3715224" cy="823912"/>
          </a:xfrm>
        </p:spPr>
        <p:txBody>
          <a:bodyPr>
            <a:normAutofit fontScale="92500" lnSpcReduction="10000"/>
          </a:bodyPr>
          <a:lstStyle/>
          <a:p>
            <a:r>
              <a:rPr lang="en-US" dirty="0"/>
              <a:t>Trigger Improvements</a:t>
            </a:r>
          </a:p>
          <a:p>
            <a:r>
              <a:rPr lang="en-US" dirty="0"/>
              <a:t>Scheduled</a:t>
            </a:r>
          </a:p>
        </p:txBody>
      </p:sp>
      <p:sp>
        <p:nvSpPr>
          <p:cNvPr id="21" name="Text Placeholder 8">
            <a:extLst>
              <a:ext uri="{FF2B5EF4-FFF2-40B4-BE49-F238E27FC236}">
                <a16:creationId xmlns:a16="http://schemas.microsoft.com/office/drawing/2014/main" id="{3B14E6BC-5E35-BA32-AB27-DE832F5335AA}"/>
              </a:ext>
            </a:extLst>
          </p:cNvPr>
          <p:cNvSpPr>
            <a:spLocks noGrp="1"/>
          </p:cNvSpPr>
          <p:nvPr>
            <p:ph type="body" idx="16"/>
          </p:nvPr>
        </p:nvSpPr>
        <p:spPr>
          <a:xfrm>
            <a:off x="7953611" y="1061795"/>
            <a:ext cx="3715224" cy="823912"/>
          </a:xfrm>
        </p:spPr>
        <p:txBody>
          <a:bodyPr>
            <a:normAutofit fontScale="92500" lnSpcReduction="10000"/>
          </a:bodyPr>
          <a:lstStyle/>
          <a:p>
            <a:r>
              <a:rPr lang="en-US" dirty="0"/>
              <a:t>Trigger Improvements</a:t>
            </a:r>
          </a:p>
          <a:p>
            <a:r>
              <a:rPr lang="en-US" dirty="0"/>
              <a:t>Identity …</a:t>
            </a:r>
          </a:p>
        </p:txBody>
      </p:sp>
      <p:pic>
        <p:nvPicPr>
          <p:cNvPr id="8" name="Picture 7">
            <a:extLst>
              <a:ext uri="{FF2B5EF4-FFF2-40B4-BE49-F238E27FC236}">
                <a16:creationId xmlns:a16="http://schemas.microsoft.com/office/drawing/2014/main" id="{12BA732E-D289-17D3-EBF9-DA5390F8DD24}"/>
              </a:ext>
            </a:extLst>
          </p:cNvPr>
          <p:cNvPicPr>
            <a:picLocks noChangeAspect="1"/>
          </p:cNvPicPr>
          <p:nvPr/>
        </p:nvPicPr>
        <p:blipFill>
          <a:blip r:embed="rId3"/>
          <a:stretch>
            <a:fillRect/>
          </a:stretch>
        </p:blipFill>
        <p:spPr>
          <a:xfrm>
            <a:off x="4703122" y="1885707"/>
            <a:ext cx="2785753" cy="4280547"/>
          </a:xfrm>
          <a:prstGeom prst="rect">
            <a:avLst/>
          </a:prstGeom>
        </p:spPr>
      </p:pic>
      <p:pic>
        <p:nvPicPr>
          <p:cNvPr id="9" name="Picture 8">
            <a:extLst>
              <a:ext uri="{FF2B5EF4-FFF2-40B4-BE49-F238E27FC236}">
                <a16:creationId xmlns:a16="http://schemas.microsoft.com/office/drawing/2014/main" id="{A708CAF9-66A6-726D-D57B-42E3427B9E9A}"/>
              </a:ext>
            </a:extLst>
          </p:cNvPr>
          <p:cNvPicPr>
            <a:picLocks noChangeAspect="1"/>
          </p:cNvPicPr>
          <p:nvPr/>
        </p:nvPicPr>
        <p:blipFill>
          <a:blip r:embed="rId4"/>
          <a:stretch>
            <a:fillRect/>
          </a:stretch>
        </p:blipFill>
        <p:spPr>
          <a:xfrm>
            <a:off x="8558612" y="1885706"/>
            <a:ext cx="2785753" cy="4280547"/>
          </a:xfrm>
          <a:prstGeom prst="rect">
            <a:avLst/>
          </a:prstGeom>
        </p:spPr>
      </p:pic>
      <p:pic>
        <p:nvPicPr>
          <p:cNvPr id="11" name="Picture 10">
            <a:extLst>
              <a:ext uri="{FF2B5EF4-FFF2-40B4-BE49-F238E27FC236}">
                <a16:creationId xmlns:a16="http://schemas.microsoft.com/office/drawing/2014/main" id="{704F0206-545D-9070-CC1F-31923AA562EA}"/>
              </a:ext>
            </a:extLst>
          </p:cNvPr>
          <p:cNvPicPr>
            <a:picLocks noChangeAspect="1"/>
          </p:cNvPicPr>
          <p:nvPr/>
        </p:nvPicPr>
        <p:blipFill>
          <a:blip r:embed="rId5"/>
          <a:stretch>
            <a:fillRect/>
          </a:stretch>
        </p:blipFill>
        <p:spPr>
          <a:xfrm>
            <a:off x="990769" y="1902050"/>
            <a:ext cx="2710258" cy="4280547"/>
          </a:xfrm>
          <a:prstGeom prst="rect">
            <a:avLst/>
          </a:prstGeom>
        </p:spPr>
      </p:pic>
    </p:spTree>
    <p:extLst>
      <p:ext uri="{BB962C8B-B14F-4D97-AF65-F5344CB8AC3E}">
        <p14:creationId xmlns:p14="http://schemas.microsoft.com/office/powerpoint/2010/main" val="175435585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A8D55F36-846C-044E-8F97-EF500A1A776B}"/>
              </a:ext>
            </a:extLst>
          </p:cNvPr>
          <p:cNvSpPr>
            <a:spLocks noGrp="1"/>
          </p:cNvSpPr>
          <p:nvPr>
            <p:ph type="title"/>
          </p:nvPr>
        </p:nvSpPr>
        <p:spPr/>
        <p:txBody>
          <a:bodyPr/>
          <a:lstStyle/>
          <a:p>
            <a:r>
              <a:rPr lang="en-US" dirty="0"/>
              <a:t>Agenda</a:t>
            </a:r>
          </a:p>
        </p:txBody>
      </p:sp>
      <p:sp>
        <p:nvSpPr>
          <p:cNvPr id="4" name="Slide Number Placeholder 3">
            <a:extLst>
              <a:ext uri="{FF2B5EF4-FFF2-40B4-BE49-F238E27FC236}">
                <a16:creationId xmlns:a16="http://schemas.microsoft.com/office/drawing/2014/main" id="{D92F7190-EE1D-4B4E-9393-369B9ADF1C6F}"/>
              </a:ext>
            </a:extLst>
          </p:cNvPr>
          <p:cNvSpPr>
            <a:spLocks noGrp="1"/>
          </p:cNvSpPr>
          <p:nvPr>
            <p:ph type="sldNum" sz="quarter" idx="12"/>
          </p:nvPr>
        </p:nvSpPr>
        <p:spPr/>
        <p:txBody>
          <a:bodyPr/>
          <a:lstStyle/>
          <a:p>
            <a:fld id="{679D2152-1C30-894C-9781-951D3C9748DF}" type="slidenum">
              <a:rPr lang="en-US" smtClean="0"/>
              <a:pPr/>
              <a:t>2</a:t>
            </a:fld>
            <a:endParaRPr lang="en-US"/>
          </a:p>
        </p:txBody>
      </p:sp>
      <p:sp>
        <p:nvSpPr>
          <p:cNvPr id="5" name="Footer Placeholder 4">
            <a:extLst>
              <a:ext uri="{FF2B5EF4-FFF2-40B4-BE49-F238E27FC236}">
                <a16:creationId xmlns:a16="http://schemas.microsoft.com/office/drawing/2014/main" id="{B2D0338C-B678-784E-B846-D4A5E0F7B72C}"/>
              </a:ext>
            </a:extLst>
          </p:cNvPr>
          <p:cNvSpPr>
            <a:spLocks noGrp="1"/>
          </p:cNvSpPr>
          <p:nvPr>
            <p:ph type="ftr" sz="quarter" idx="3"/>
          </p:nvPr>
        </p:nvSpPr>
        <p:spPr/>
        <p:txBody>
          <a:bodyPr/>
          <a:lstStyle/>
          <a:p>
            <a:r>
              <a:rPr lang="en-US" altLang="en-US">
                <a:ea typeface="ＭＳ Ｐゴシック" panose="020B0600070205080204" pitchFamily="34" charset="-128"/>
              </a:rPr>
              <a:t>© 2023 SailPoint Technologies, Inc. All rights reserved.</a:t>
            </a:r>
            <a:endParaRPr lang="en-US" altLang="en-US" dirty="0">
              <a:ea typeface="ＭＳ Ｐゴシック" panose="020B0600070205080204" pitchFamily="34" charset="-128"/>
            </a:endParaRPr>
          </a:p>
        </p:txBody>
      </p:sp>
      <p:graphicFrame>
        <p:nvGraphicFramePr>
          <p:cNvPr id="8" name="Table 4">
            <a:extLst>
              <a:ext uri="{FF2B5EF4-FFF2-40B4-BE49-F238E27FC236}">
                <a16:creationId xmlns:a16="http://schemas.microsoft.com/office/drawing/2014/main" id="{13ADC894-EC4D-CA48-B5A2-D445BD6AC6D1}"/>
              </a:ext>
            </a:extLst>
          </p:cNvPr>
          <p:cNvGraphicFramePr>
            <a:graphicFrameLocks noGrp="1"/>
          </p:cNvGraphicFramePr>
          <p:nvPr>
            <p:extLst>
              <p:ext uri="{D42A27DB-BD31-4B8C-83A1-F6EECF244321}">
                <p14:modId xmlns:p14="http://schemas.microsoft.com/office/powerpoint/2010/main" val="1403819563"/>
              </p:ext>
            </p:extLst>
          </p:nvPr>
        </p:nvGraphicFramePr>
        <p:xfrm>
          <a:off x="4449170" y="1351128"/>
          <a:ext cx="6591868" cy="4121621"/>
        </p:xfrm>
        <a:graphic>
          <a:graphicData uri="http://schemas.openxmlformats.org/drawingml/2006/table">
            <a:tbl>
              <a:tblPr firstRow="1" bandRow="1">
                <a:tableStyleId>{5940675A-B579-460E-94D1-54222C63F5DA}</a:tableStyleId>
              </a:tblPr>
              <a:tblGrid>
                <a:gridCol w="3364999">
                  <a:extLst>
                    <a:ext uri="{9D8B030D-6E8A-4147-A177-3AD203B41FA5}">
                      <a16:colId xmlns:a16="http://schemas.microsoft.com/office/drawing/2014/main" val="3482971295"/>
                    </a:ext>
                  </a:extLst>
                </a:gridCol>
                <a:gridCol w="3226869">
                  <a:extLst>
                    <a:ext uri="{9D8B030D-6E8A-4147-A177-3AD203B41FA5}">
                      <a16:colId xmlns:a16="http://schemas.microsoft.com/office/drawing/2014/main" val="245915264"/>
                    </a:ext>
                  </a:extLst>
                </a:gridCol>
              </a:tblGrid>
              <a:tr h="512785">
                <a:tc>
                  <a:txBody>
                    <a:bodyPr/>
                    <a:lstStyle/>
                    <a:p>
                      <a:r>
                        <a:rPr lang="en-US" b="1" i="0" dirty="0">
                          <a:solidFill>
                            <a:schemeClr val="accent6"/>
                          </a:solidFill>
                          <a:latin typeface="Poppins SemiBold" pitchFamily="2" charset="77"/>
                          <a:cs typeface="Poppins SemiBold" pitchFamily="2" charset="77"/>
                        </a:rPr>
                        <a:t>Workflows Introduction</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100" dirty="0">
                          <a:solidFill>
                            <a:schemeClr val="accent6"/>
                          </a:solidFill>
                        </a:rPr>
                        <a:t>A quick intro into SaaS Workflows and their components</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602457309"/>
                  </a:ext>
                </a:extLst>
              </a:tr>
              <a:tr h="515548">
                <a:tc>
                  <a:txBody>
                    <a:bodyPr/>
                    <a:lstStyle/>
                    <a:p>
                      <a:r>
                        <a:rPr lang="en-US" b="1" i="0" dirty="0">
                          <a:solidFill>
                            <a:schemeClr val="accent6"/>
                          </a:solidFill>
                          <a:latin typeface="Poppins SemiBold" pitchFamily="2" charset="77"/>
                          <a:cs typeface="Poppins SemiBold" pitchFamily="2" charset="77"/>
                        </a:rPr>
                        <a:t>Workflows Timeline</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100" dirty="0">
                          <a:solidFill>
                            <a:schemeClr val="accent6"/>
                          </a:solidFill>
                        </a:rPr>
                        <a:t>From GA to current – A timeline of improvements post GA</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52718128"/>
                  </a:ext>
                </a:extLst>
              </a:tr>
              <a:tr h="515548">
                <a:tc>
                  <a:txBody>
                    <a:bodyPr/>
                    <a:lstStyle/>
                    <a:p>
                      <a:r>
                        <a:rPr lang="en-US" b="1" i="0" dirty="0">
                          <a:solidFill>
                            <a:schemeClr val="accent6"/>
                          </a:solidFill>
                          <a:latin typeface="Poppins SemiBold" pitchFamily="2" charset="77"/>
                          <a:cs typeface="Poppins SemiBold" pitchFamily="2" charset="77"/>
                        </a:rPr>
                        <a:t>Workflows Future</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100" dirty="0">
                          <a:solidFill>
                            <a:schemeClr val="accent6"/>
                          </a:solidFill>
                        </a:rPr>
                        <a:t>What’s next short term &amp; long term – A quick view into what’s next</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276531433"/>
                  </a:ext>
                </a:extLst>
              </a:tr>
              <a:tr h="515548">
                <a:tc>
                  <a:txBody>
                    <a:bodyPr/>
                    <a:lstStyle/>
                    <a:p>
                      <a:endParaRPr lang="en-US" b="1" i="0" dirty="0">
                        <a:solidFill>
                          <a:schemeClr val="accent6"/>
                        </a:solidFill>
                        <a:latin typeface="Poppins SemiBold" pitchFamily="2" charset="77"/>
                        <a:cs typeface="Poppins SemiBold" pitchFamily="2" charset="77"/>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100" dirty="0">
                        <a:solidFill>
                          <a:schemeClr val="accent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035622095"/>
                  </a:ext>
                </a:extLst>
              </a:tr>
              <a:tr h="515548">
                <a:tc>
                  <a:txBody>
                    <a:bodyPr/>
                    <a:lstStyle/>
                    <a:p>
                      <a:endParaRPr lang="en-US" b="1" i="0" dirty="0">
                        <a:solidFill>
                          <a:schemeClr val="accent6"/>
                        </a:solidFill>
                        <a:latin typeface="Poppins SemiBold" pitchFamily="2" charset="77"/>
                        <a:cs typeface="Poppins SemiBold" pitchFamily="2" charset="77"/>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100" dirty="0">
                        <a:solidFill>
                          <a:schemeClr val="accent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145174392"/>
                  </a:ext>
                </a:extLst>
              </a:tr>
              <a:tr h="515548">
                <a:tc>
                  <a:txBody>
                    <a:bodyPr/>
                    <a:lstStyle/>
                    <a:p>
                      <a:endParaRPr lang="en-US" b="1" i="0" dirty="0">
                        <a:solidFill>
                          <a:schemeClr val="accent6"/>
                        </a:solidFill>
                        <a:latin typeface="Poppins SemiBold" pitchFamily="2" charset="77"/>
                        <a:cs typeface="Poppins SemiBold" pitchFamily="2" charset="77"/>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100" dirty="0">
                        <a:solidFill>
                          <a:schemeClr val="accent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780298539"/>
                  </a:ext>
                </a:extLst>
              </a:tr>
              <a:tr h="515548">
                <a:tc>
                  <a:txBody>
                    <a:bodyPr/>
                    <a:lstStyle/>
                    <a:p>
                      <a:endParaRPr lang="en-US" b="1" i="0" dirty="0">
                        <a:solidFill>
                          <a:schemeClr val="accent6"/>
                        </a:solidFill>
                        <a:latin typeface="Poppins SemiBold" pitchFamily="2" charset="77"/>
                        <a:cs typeface="Poppins SemiBold" pitchFamily="2" charset="77"/>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100" dirty="0">
                        <a:solidFill>
                          <a:schemeClr val="accent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256822824"/>
                  </a:ext>
                </a:extLst>
              </a:tr>
              <a:tr h="515548">
                <a:tc>
                  <a:txBody>
                    <a:bodyPr/>
                    <a:lstStyle/>
                    <a:p>
                      <a:endParaRPr lang="en-US" b="1" i="0" dirty="0">
                        <a:solidFill>
                          <a:schemeClr val="accent6"/>
                        </a:solidFill>
                        <a:latin typeface="Poppins SemiBold" pitchFamily="2" charset="77"/>
                        <a:cs typeface="Poppins SemiBold" pitchFamily="2" charset="77"/>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100" dirty="0">
                        <a:solidFill>
                          <a:schemeClr val="accent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515841181"/>
                  </a:ext>
                </a:extLst>
              </a:tr>
            </a:tbl>
          </a:graphicData>
        </a:graphic>
      </p:graphicFrame>
    </p:spTree>
    <p:extLst>
      <p:ext uri="{BB962C8B-B14F-4D97-AF65-F5344CB8AC3E}">
        <p14:creationId xmlns:p14="http://schemas.microsoft.com/office/powerpoint/2010/main" val="332198554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881DE79-9A9C-7A4B-972F-96BCAA7551C6}"/>
              </a:ext>
            </a:extLst>
          </p:cNvPr>
          <p:cNvSpPr>
            <a:spLocks noGrp="1"/>
          </p:cNvSpPr>
          <p:nvPr>
            <p:ph type="sldNum" sz="quarter" idx="12"/>
          </p:nvPr>
        </p:nvSpPr>
        <p:spPr/>
        <p:txBody>
          <a:bodyPr/>
          <a:lstStyle/>
          <a:p>
            <a:fld id="{679D2152-1C30-894C-9781-951D3C9748DF}" type="slidenum">
              <a:rPr lang="en-US" smtClean="0"/>
              <a:pPr/>
              <a:t>20</a:t>
            </a:fld>
            <a:endParaRPr lang="en-US"/>
          </a:p>
        </p:txBody>
      </p:sp>
      <p:sp>
        <p:nvSpPr>
          <p:cNvPr id="5" name="Footer Placeholder 4">
            <a:extLst>
              <a:ext uri="{FF2B5EF4-FFF2-40B4-BE49-F238E27FC236}">
                <a16:creationId xmlns:a16="http://schemas.microsoft.com/office/drawing/2014/main" id="{6591D0FC-D170-6847-B527-34CAC0AD9A90}"/>
              </a:ext>
            </a:extLst>
          </p:cNvPr>
          <p:cNvSpPr>
            <a:spLocks noGrp="1"/>
          </p:cNvSpPr>
          <p:nvPr>
            <p:ph type="ftr" sz="quarter" idx="3"/>
          </p:nvPr>
        </p:nvSpPr>
        <p:spPr/>
        <p:txBody>
          <a:bodyPr/>
          <a:lstStyle/>
          <a:p>
            <a:r>
              <a:rPr lang="en-US" altLang="en-US"/>
              <a:t>© 2023 SailPoint Technologies, Inc. All rights reserved.</a:t>
            </a:r>
            <a:endParaRPr lang="en-US" altLang="en-US" dirty="0"/>
          </a:p>
        </p:txBody>
      </p:sp>
      <p:pic>
        <p:nvPicPr>
          <p:cNvPr id="3" name="Content Placeholder 2">
            <a:extLst>
              <a:ext uri="{FF2B5EF4-FFF2-40B4-BE49-F238E27FC236}">
                <a16:creationId xmlns:a16="http://schemas.microsoft.com/office/drawing/2014/main" id="{8289D337-A051-DD24-AB0E-A5DF08C26C28}"/>
              </a:ext>
            </a:extLst>
          </p:cNvPr>
          <p:cNvPicPr>
            <a:picLocks noGrp="1" noChangeAspect="1"/>
          </p:cNvPicPr>
          <p:nvPr>
            <p:ph idx="1"/>
          </p:nvPr>
        </p:nvPicPr>
        <p:blipFill>
          <a:blip r:embed="rId3"/>
          <a:stretch>
            <a:fillRect/>
          </a:stretch>
        </p:blipFill>
        <p:spPr>
          <a:xfrm>
            <a:off x="1524000" y="1365073"/>
            <a:ext cx="9143999" cy="4778287"/>
          </a:xfrm>
          <a:prstGeom prst="rect">
            <a:avLst/>
          </a:prstGeom>
        </p:spPr>
      </p:pic>
      <p:sp>
        <p:nvSpPr>
          <p:cNvPr id="2" name="Title 1">
            <a:extLst>
              <a:ext uri="{FF2B5EF4-FFF2-40B4-BE49-F238E27FC236}">
                <a16:creationId xmlns:a16="http://schemas.microsoft.com/office/drawing/2014/main" id="{718732F8-406D-E340-9586-407C6C5A3ED7}"/>
              </a:ext>
            </a:extLst>
          </p:cNvPr>
          <p:cNvSpPr>
            <a:spLocks noGrp="1"/>
          </p:cNvSpPr>
          <p:nvPr>
            <p:ph type="title"/>
          </p:nvPr>
        </p:nvSpPr>
        <p:spPr/>
        <p:txBody>
          <a:bodyPr/>
          <a:lstStyle/>
          <a:p>
            <a:r>
              <a:rPr lang="en-US" dirty="0"/>
              <a:t>Q3 – 2022 Custom Schema</a:t>
            </a:r>
          </a:p>
        </p:txBody>
      </p:sp>
    </p:spTree>
    <p:extLst>
      <p:ext uri="{BB962C8B-B14F-4D97-AF65-F5344CB8AC3E}">
        <p14:creationId xmlns:p14="http://schemas.microsoft.com/office/powerpoint/2010/main" val="49924408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8732F8-406D-E340-9586-407C6C5A3ED7}"/>
              </a:ext>
            </a:extLst>
          </p:cNvPr>
          <p:cNvSpPr>
            <a:spLocks noGrp="1"/>
          </p:cNvSpPr>
          <p:nvPr>
            <p:ph type="title"/>
          </p:nvPr>
        </p:nvSpPr>
        <p:spPr>
          <a:xfrm>
            <a:off x="406400" y="365125"/>
            <a:ext cx="10634638" cy="797753"/>
          </a:xfrm>
        </p:spPr>
        <p:txBody>
          <a:bodyPr anchor="ctr">
            <a:normAutofit/>
          </a:bodyPr>
          <a:lstStyle/>
          <a:p>
            <a:r>
              <a:rPr lang="en-US" dirty="0"/>
              <a:t>Q3 – 2022 continued</a:t>
            </a:r>
          </a:p>
        </p:txBody>
      </p:sp>
      <p:sp>
        <p:nvSpPr>
          <p:cNvPr id="4" name="Slide Number Placeholder 3">
            <a:extLst>
              <a:ext uri="{FF2B5EF4-FFF2-40B4-BE49-F238E27FC236}">
                <a16:creationId xmlns:a16="http://schemas.microsoft.com/office/drawing/2014/main" id="{2881DE79-9A9C-7A4B-972F-96BCAA7551C6}"/>
              </a:ext>
            </a:extLst>
          </p:cNvPr>
          <p:cNvSpPr>
            <a:spLocks noGrp="1"/>
          </p:cNvSpPr>
          <p:nvPr>
            <p:ph type="sldNum" sz="quarter" idx="12"/>
          </p:nvPr>
        </p:nvSpPr>
        <p:spPr>
          <a:xfrm>
            <a:off x="11041038" y="6345555"/>
            <a:ext cx="795361" cy="228600"/>
          </a:xfrm>
        </p:spPr>
        <p:txBody>
          <a:bodyPr anchor="ctr">
            <a:normAutofit/>
          </a:bodyPr>
          <a:lstStyle/>
          <a:p>
            <a:pPr>
              <a:spcAft>
                <a:spcPts val="600"/>
              </a:spcAft>
            </a:pPr>
            <a:fld id="{679D2152-1C30-894C-9781-951D3C9748DF}" type="slidenum">
              <a:rPr lang="en-US" smtClean="0"/>
              <a:pPr>
                <a:spcAft>
                  <a:spcPts val="600"/>
                </a:spcAft>
              </a:pPr>
              <a:t>21</a:t>
            </a:fld>
            <a:endParaRPr lang="en-US"/>
          </a:p>
        </p:txBody>
      </p:sp>
      <p:sp>
        <p:nvSpPr>
          <p:cNvPr id="5" name="Footer Placeholder 4">
            <a:extLst>
              <a:ext uri="{FF2B5EF4-FFF2-40B4-BE49-F238E27FC236}">
                <a16:creationId xmlns:a16="http://schemas.microsoft.com/office/drawing/2014/main" id="{6591D0FC-D170-6847-B527-34CAC0AD9A90}"/>
              </a:ext>
            </a:extLst>
          </p:cNvPr>
          <p:cNvSpPr>
            <a:spLocks noGrp="1"/>
          </p:cNvSpPr>
          <p:nvPr>
            <p:ph type="ftr" sz="quarter" idx="3"/>
          </p:nvPr>
        </p:nvSpPr>
        <p:spPr>
          <a:xfrm>
            <a:off x="406400" y="6345555"/>
            <a:ext cx="3878997" cy="228600"/>
          </a:xfrm>
        </p:spPr>
        <p:txBody>
          <a:bodyPr anchor="ctr">
            <a:normAutofit/>
          </a:bodyPr>
          <a:lstStyle/>
          <a:p>
            <a:pPr>
              <a:spcAft>
                <a:spcPts val="600"/>
              </a:spcAft>
            </a:pPr>
            <a:r>
              <a:rPr lang="en-US" altLang="en-US"/>
              <a:t>© 2023 SailPoint Technologies, Inc. All rights reserved.</a:t>
            </a:r>
          </a:p>
        </p:txBody>
      </p:sp>
      <p:graphicFrame>
        <p:nvGraphicFramePr>
          <p:cNvPr id="11" name="Content Placeholder 8">
            <a:extLst>
              <a:ext uri="{FF2B5EF4-FFF2-40B4-BE49-F238E27FC236}">
                <a16:creationId xmlns:a16="http://schemas.microsoft.com/office/drawing/2014/main" id="{A6880526-DD32-43DA-2C67-1A569735C613}"/>
              </a:ext>
            </a:extLst>
          </p:cNvPr>
          <p:cNvGraphicFramePr>
            <a:graphicFrameLocks noGrp="1"/>
          </p:cNvGraphicFramePr>
          <p:nvPr>
            <p:ph idx="1"/>
            <p:extLst>
              <p:ext uri="{D42A27DB-BD31-4B8C-83A1-F6EECF244321}">
                <p14:modId xmlns:p14="http://schemas.microsoft.com/office/powerpoint/2010/main" val="3208548772"/>
              </p:ext>
            </p:extLst>
          </p:nvPr>
        </p:nvGraphicFramePr>
        <p:xfrm>
          <a:off x="406400" y="1613949"/>
          <a:ext cx="11430000" cy="428053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61272891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5D60E59-50FA-2B4B-802B-A866297F1736}"/>
              </a:ext>
            </a:extLst>
          </p:cNvPr>
          <p:cNvSpPr>
            <a:spLocks noGrp="1"/>
          </p:cNvSpPr>
          <p:nvPr>
            <p:ph type="body" sz="half" idx="2"/>
          </p:nvPr>
        </p:nvSpPr>
        <p:spPr>
          <a:xfrm>
            <a:off x="406400" y="2336800"/>
            <a:ext cx="4365625" cy="3532188"/>
          </a:xfrm>
        </p:spPr>
        <p:txBody>
          <a:bodyPr>
            <a:normAutofit/>
          </a:bodyPr>
          <a:lstStyle/>
          <a:p>
            <a:pPr marL="0" indent="0">
              <a:buNone/>
            </a:pPr>
            <a:r>
              <a:rPr lang="en-US" b="1" dirty="0"/>
              <a:t>Inline Variables</a:t>
            </a:r>
          </a:p>
          <a:p>
            <a:pPr marL="0" indent="0">
              <a:buNone/>
            </a:pPr>
            <a:endParaRPr lang="en-US" b="1" dirty="0"/>
          </a:p>
          <a:p>
            <a:pPr marL="0" indent="0">
              <a:buNone/>
            </a:pPr>
            <a:r>
              <a:rPr lang="en-US" dirty="0"/>
              <a:t>The ability to reference data as a variable anywhere within the workflow. </a:t>
            </a:r>
          </a:p>
          <a:p>
            <a:pPr marL="0" indent="0">
              <a:buNone/>
            </a:pPr>
            <a:endParaRPr lang="en-US" dirty="0"/>
          </a:p>
          <a:p>
            <a:pPr marL="0" indent="0">
              <a:buNone/>
            </a:pPr>
            <a:r>
              <a:rPr lang="en-US" dirty="0"/>
              <a:t>Format: </a:t>
            </a:r>
          </a:p>
          <a:p>
            <a:pPr marL="0" indent="0">
              <a:buNone/>
            </a:pPr>
            <a:r>
              <a:rPr lang="en-US" dirty="0"/>
              <a:t>{{ $.</a:t>
            </a:r>
            <a:r>
              <a:rPr lang="en-US" dirty="0" err="1"/>
              <a:t>stepName.variableName</a:t>
            </a:r>
            <a:r>
              <a:rPr lang="en-US" dirty="0"/>
              <a:t>}}</a:t>
            </a:r>
          </a:p>
        </p:txBody>
      </p:sp>
      <p:sp>
        <p:nvSpPr>
          <p:cNvPr id="6" name="Slide Number Placeholder 5">
            <a:extLst>
              <a:ext uri="{FF2B5EF4-FFF2-40B4-BE49-F238E27FC236}">
                <a16:creationId xmlns:a16="http://schemas.microsoft.com/office/drawing/2014/main" id="{8B13B4F1-F113-E344-B504-0596A048870C}"/>
              </a:ext>
            </a:extLst>
          </p:cNvPr>
          <p:cNvSpPr>
            <a:spLocks noGrp="1"/>
          </p:cNvSpPr>
          <p:nvPr>
            <p:ph type="sldNum" sz="quarter" idx="12"/>
          </p:nvPr>
        </p:nvSpPr>
        <p:spPr>
          <a:xfrm>
            <a:off x="11041038" y="6345555"/>
            <a:ext cx="795361" cy="228600"/>
          </a:xfrm>
        </p:spPr>
        <p:txBody>
          <a:bodyPr anchor="ctr">
            <a:normAutofit/>
          </a:bodyPr>
          <a:lstStyle/>
          <a:p>
            <a:pPr>
              <a:spcAft>
                <a:spcPts val="600"/>
              </a:spcAft>
            </a:pPr>
            <a:fld id="{679D2152-1C30-894C-9781-951D3C9748DF}" type="slidenum">
              <a:rPr lang="en-US" smtClean="0"/>
              <a:pPr>
                <a:spcAft>
                  <a:spcPts val="600"/>
                </a:spcAft>
              </a:pPr>
              <a:t>22</a:t>
            </a:fld>
            <a:endParaRPr lang="en-US"/>
          </a:p>
        </p:txBody>
      </p:sp>
      <p:sp>
        <p:nvSpPr>
          <p:cNvPr id="12" name="Footer Placeholder 11">
            <a:extLst>
              <a:ext uri="{FF2B5EF4-FFF2-40B4-BE49-F238E27FC236}">
                <a16:creationId xmlns:a16="http://schemas.microsoft.com/office/drawing/2014/main" id="{DB8DB4FC-7024-2643-80F9-43DE609613A6}"/>
              </a:ext>
            </a:extLst>
          </p:cNvPr>
          <p:cNvSpPr>
            <a:spLocks noGrp="1"/>
          </p:cNvSpPr>
          <p:nvPr>
            <p:ph type="ftr" sz="quarter" idx="13"/>
          </p:nvPr>
        </p:nvSpPr>
        <p:spPr>
          <a:xfrm>
            <a:off x="406400" y="6345555"/>
            <a:ext cx="3878997" cy="228600"/>
          </a:xfrm>
        </p:spPr>
        <p:txBody>
          <a:bodyPr anchor="ctr">
            <a:normAutofit/>
          </a:bodyPr>
          <a:lstStyle/>
          <a:p>
            <a:pPr>
              <a:spcAft>
                <a:spcPts val="600"/>
              </a:spcAft>
            </a:pPr>
            <a:r>
              <a:rPr lang="en-US" altLang="en-US"/>
              <a:t>© 2023 SailPoint Technologies, Inc. All rights reserved.</a:t>
            </a:r>
          </a:p>
        </p:txBody>
      </p:sp>
      <p:sp>
        <p:nvSpPr>
          <p:cNvPr id="2" name="Title 1">
            <a:extLst>
              <a:ext uri="{FF2B5EF4-FFF2-40B4-BE49-F238E27FC236}">
                <a16:creationId xmlns:a16="http://schemas.microsoft.com/office/drawing/2014/main" id="{789FCC57-5E32-5C43-B0DC-7C810B89C2C6}"/>
              </a:ext>
            </a:extLst>
          </p:cNvPr>
          <p:cNvSpPr>
            <a:spLocks noGrp="1"/>
          </p:cNvSpPr>
          <p:nvPr>
            <p:ph type="title"/>
          </p:nvPr>
        </p:nvSpPr>
        <p:spPr>
          <a:xfrm>
            <a:off x="406400" y="457200"/>
            <a:ext cx="4365625" cy="1600200"/>
          </a:xfrm>
        </p:spPr>
        <p:txBody>
          <a:bodyPr anchor="t">
            <a:normAutofit/>
          </a:bodyPr>
          <a:lstStyle/>
          <a:p>
            <a:r>
              <a:rPr lang="en-US" dirty="0"/>
              <a:t>Q4 -2022 Inline Variable support</a:t>
            </a:r>
          </a:p>
        </p:txBody>
      </p:sp>
      <p:pic>
        <p:nvPicPr>
          <p:cNvPr id="5" name="Picture 4">
            <a:extLst>
              <a:ext uri="{FF2B5EF4-FFF2-40B4-BE49-F238E27FC236}">
                <a16:creationId xmlns:a16="http://schemas.microsoft.com/office/drawing/2014/main" id="{D9AE1076-D3C6-E39F-AA57-7E5E68CC7775}"/>
              </a:ext>
            </a:extLst>
          </p:cNvPr>
          <p:cNvPicPr>
            <a:picLocks noChangeAspect="1"/>
          </p:cNvPicPr>
          <p:nvPr/>
        </p:nvPicPr>
        <p:blipFill>
          <a:blip r:embed="rId3"/>
          <a:stretch>
            <a:fillRect/>
          </a:stretch>
        </p:blipFill>
        <p:spPr>
          <a:xfrm>
            <a:off x="5200073" y="1893901"/>
            <a:ext cx="6907357" cy="3975087"/>
          </a:xfrm>
          <a:prstGeom prst="rect">
            <a:avLst/>
          </a:prstGeom>
        </p:spPr>
      </p:pic>
    </p:spTree>
    <p:extLst>
      <p:ext uri="{BB962C8B-B14F-4D97-AF65-F5344CB8AC3E}">
        <p14:creationId xmlns:p14="http://schemas.microsoft.com/office/powerpoint/2010/main" val="367740115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5D60E59-50FA-2B4B-802B-A866297F1736}"/>
              </a:ext>
            </a:extLst>
          </p:cNvPr>
          <p:cNvSpPr>
            <a:spLocks noGrp="1"/>
          </p:cNvSpPr>
          <p:nvPr>
            <p:ph type="body" sz="half" idx="2"/>
          </p:nvPr>
        </p:nvSpPr>
        <p:spPr>
          <a:xfrm>
            <a:off x="406400" y="2336800"/>
            <a:ext cx="4365625" cy="3532188"/>
          </a:xfrm>
        </p:spPr>
        <p:txBody>
          <a:bodyPr>
            <a:normAutofit/>
          </a:bodyPr>
          <a:lstStyle/>
          <a:p>
            <a:pPr marL="0" indent="0">
              <a:buNone/>
            </a:pPr>
            <a:r>
              <a:rPr lang="en-US" b="1" dirty="0"/>
              <a:t>Looping</a:t>
            </a:r>
          </a:p>
          <a:p>
            <a:pPr marL="0" indent="0">
              <a:buNone/>
            </a:pPr>
            <a:endParaRPr lang="en-US" b="1" dirty="0"/>
          </a:p>
          <a:p>
            <a:pPr marL="0" indent="0">
              <a:buNone/>
            </a:pPr>
            <a:r>
              <a:rPr lang="en-US" dirty="0"/>
              <a:t>The ability to iterate through a list of data in the workflow data flow with their own separate actions. Think of Looping as initiating child workflows where each </a:t>
            </a:r>
            <a:r>
              <a:rPr lang="en-US" dirty="0" err="1"/>
              <a:t>loop.input</a:t>
            </a:r>
            <a:r>
              <a:rPr lang="en-US" dirty="0"/>
              <a:t> is evaluated through each of the steps. </a:t>
            </a:r>
          </a:p>
        </p:txBody>
      </p:sp>
      <p:sp>
        <p:nvSpPr>
          <p:cNvPr id="6" name="Slide Number Placeholder 5">
            <a:extLst>
              <a:ext uri="{FF2B5EF4-FFF2-40B4-BE49-F238E27FC236}">
                <a16:creationId xmlns:a16="http://schemas.microsoft.com/office/drawing/2014/main" id="{8B13B4F1-F113-E344-B504-0596A048870C}"/>
              </a:ext>
            </a:extLst>
          </p:cNvPr>
          <p:cNvSpPr>
            <a:spLocks noGrp="1"/>
          </p:cNvSpPr>
          <p:nvPr>
            <p:ph type="sldNum" sz="quarter" idx="12"/>
          </p:nvPr>
        </p:nvSpPr>
        <p:spPr>
          <a:xfrm>
            <a:off x="11041038" y="6345555"/>
            <a:ext cx="795361" cy="228600"/>
          </a:xfrm>
        </p:spPr>
        <p:txBody>
          <a:bodyPr anchor="ctr">
            <a:normAutofit/>
          </a:bodyPr>
          <a:lstStyle/>
          <a:p>
            <a:pPr>
              <a:spcAft>
                <a:spcPts val="600"/>
              </a:spcAft>
            </a:pPr>
            <a:fld id="{679D2152-1C30-894C-9781-951D3C9748DF}" type="slidenum">
              <a:rPr lang="en-US" smtClean="0"/>
              <a:pPr>
                <a:spcAft>
                  <a:spcPts val="600"/>
                </a:spcAft>
              </a:pPr>
              <a:t>23</a:t>
            </a:fld>
            <a:endParaRPr lang="en-US"/>
          </a:p>
        </p:txBody>
      </p:sp>
      <p:sp>
        <p:nvSpPr>
          <p:cNvPr id="12" name="Footer Placeholder 11">
            <a:extLst>
              <a:ext uri="{FF2B5EF4-FFF2-40B4-BE49-F238E27FC236}">
                <a16:creationId xmlns:a16="http://schemas.microsoft.com/office/drawing/2014/main" id="{DB8DB4FC-7024-2643-80F9-43DE609613A6}"/>
              </a:ext>
            </a:extLst>
          </p:cNvPr>
          <p:cNvSpPr>
            <a:spLocks noGrp="1"/>
          </p:cNvSpPr>
          <p:nvPr>
            <p:ph type="ftr" sz="quarter" idx="13"/>
          </p:nvPr>
        </p:nvSpPr>
        <p:spPr>
          <a:xfrm>
            <a:off x="406400" y="6345555"/>
            <a:ext cx="3878997" cy="228600"/>
          </a:xfrm>
        </p:spPr>
        <p:txBody>
          <a:bodyPr anchor="ctr">
            <a:normAutofit/>
          </a:bodyPr>
          <a:lstStyle/>
          <a:p>
            <a:pPr>
              <a:spcAft>
                <a:spcPts val="600"/>
              </a:spcAft>
            </a:pPr>
            <a:r>
              <a:rPr lang="en-US" altLang="en-US"/>
              <a:t>© 2023 SailPoint Technologies, Inc. All rights reserved.</a:t>
            </a:r>
          </a:p>
        </p:txBody>
      </p:sp>
      <p:sp>
        <p:nvSpPr>
          <p:cNvPr id="2" name="Title 1">
            <a:extLst>
              <a:ext uri="{FF2B5EF4-FFF2-40B4-BE49-F238E27FC236}">
                <a16:creationId xmlns:a16="http://schemas.microsoft.com/office/drawing/2014/main" id="{789FCC57-5E32-5C43-B0DC-7C810B89C2C6}"/>
              </a:ext>
            </a:extLst>
          </p:cNvPr>
          <p:cNvSpPr>
            <a:spLocks noGrp="1"/>
          </p:cNvSpPr>
          <p:nvPr>
            <p:ph type="title"/>
          </p:nvPr>
        </p:nvSpPr>
        <p:spPr>
          <a:xfrm>
            <a:off x="406400" y="457200"/>
            <a:ext cx="4365625" cy="1600200"/>
          </a:xfrm>
        </p:spPr>
        <p:txBody>
          <a:bodyPr anchor="t">
            <a:normAutofit/>
          </a:bodyPr>
          <a:lstStyle/>
          <a:p>
            <a:r>
              <a:rPr lang="en-US" dirty="0"/>
              <a:t>Q4 -2022 Loop operations</a:t>
            </a:r>
          </a:p>
        </p:txBody>
      </p:sp>
      <p:pic>
        <p:nvPicPr>
          <p:cNvPr id="4" name="Picture 3">
            <a:extLst>
              <a:ext uri="{FF2B5EF4-FFF2-40B4-BE49-F238E27FC236}">
                <a16:creationId xmlns:a16="http://schemas.microsoft.com/office/drawing/2014/main" id="{51AC5363-8F45-639B-7398-BFBCECBB1315}"/>
              </a:ext>
            </a:extLst>
          </p:cNvPr>
          <p:cNvPicPr>
            <a:picLocks noChangeAspect="1"/>
          </p:cNvPicPr>
          <p:nvPr/>
        </p:nvPicPr>
        <p:blipFill>
          <a:blip r:embed="rId3"/>
          <a:stretch>
            <a:fillRect/>
          </a:stretch>
        </p:blipFill>
        <p:spPr>
          <a:xfrm>
            <a:off x="5231882" y="831083"/>
            <a:ext cx="6206836" cy="5548233"/>
          </a:xfrm>
          <a:prstGeom prst="rect">
            <a:avLst/>
          </a:prstGeom>
        </p:spPr>
      </p:pic>
    </p:spTree>
    <p:extLst>
      <p:ext uri="{BB962C8B-B14F-4D97-AF65-F5344CB8AC3E}">
        <p14:creationId xmlns:p14="http://schemas.microsoft.com/office/powerpoint/2010/main" val="331228293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C7C671C-B073-F7E1-1459-C0D39C47E4F4}"/>
              </a:ext>
            </a:extLst>
          </p:cNvPr>
          <p:cNvSpPr>
            <a:spLocks noGrp="1"/>
          </p:cNvSpPr>
          <p:nvPr>
            <p:ph type="sldNum" sz="quarter" idx="12"/>
          </p:nvPr>
        </p:nvSpPr>
        <p:spPr/>
        <p:txBody>
          <a:bodyPr/>
          <a:lstStyle/>
          <a:p>
            <a:fld id="{679D2152-1C30-894C-9781-951D3C9748DF}" type="slidenum">
              <a:rPr lang="en-US" smtClean="0"/>
              <a:pPr/>
              <a:t>24</a:t>
            </a:fld>
            <a:endParaRPr lang="en-US"/>
          </a:p>
        </p:txBody>
      </p:sp>
      <p:sp>
        <p:nvSpPr>
          <p:cNvPr id="3" name="Footer Placeholder 2">
            <a:extLst>
              <a:ext uri="{FF2B5EF4-FFF2-40B4-BE49-F238E27FC236}">
                <a16:creationId xmlns:a16="http://schemas.microsoft.com/office/drawing/2014/main" id="{A16BB6D1-5B99-1F8E-6929-B87C4B764A83}"/>
              </a:ext>
            </a:extLst>
          </p:cNvPr>
          <p:cNvSpPr>
            <a:spLocks noGrp="1"/>
          </p:cNvSpPr>
          <p:nvPr>
            <p:ph type="ftr" sz="quarter" idx="3"/>
          </p:nvPr>
        </p:nvSpPr>
        <p:spPr/>
        <p:txBody>
          <a:bodyPr/>
          <a:lstStyle/>
          <a:p>
            <a:r>
              <a:rPr lang="en-US" altLang="en-US"/>
              <a:t>© 2023 SailPoint Technologies, Inc. All rights reserved.</a:t>
            </a:r>
            <a:endParaRPr lang="en-US" altLang="en-US" dirty="0"/>
          </a:p>
        </p:txBody>
      </p:sp>
      <p:sp>
        <p:nvSpPr>
          <p:cNvPr id="4" name="Title 3">
            <a:extLst>
              <a:ext uri="{FF2B5EF4-FFF2-40B4-BE49-F238E27FC236}">
                <a16:creationId xmlns:a16="http://schemas.microsoft.com/office/drawing/2014/main" id="{8A0070D4-CDCB-A7C7-197C-3FC317A367AE}"/>
              </a:ext>
            </a:extLst>
          </p:cNvPr>
          <p:cNvSpPr>
            <a:spLocks noGrp="1"/>
          </p:cNvSpPr>
          <p:nvPr>
            <p:ph type="title"/>
          </p:nvPr>
        </p:nvSpPr>
        <p:spPr/>
        <p:txBody>
          <a:bodyPr>
            <a:normAutofit fontScale="90000"/>
          </a:bodyPr>
          <a:lstStyle/>
          <a:p>
            <a:r>
              <a:rPr lang="en-US" dirty="0"/>
              <a:t>Workflows Roadmap</a:t>
            </a:r>
            <a:br>
              <a:rPr lang="en-US" dirty="0"/>
            </a:br>
            <a:r>
              <a:rPr lang="en-US" dirty="0"/>
              <a:t>2023	</a:t>
            </a:r>
          </a:p>
        </p:txBody>
      </p:sp>
      <p:sp>
        <p:nvSpPr>
          <p:cNvPr id="5" name="Text Placeholder 4">
            <a:extLst>
              <a:ext uri="{FF2B5EF4-FFF2-40B4-BE49-F238E27FC236}">
                <a16:creationId xmlns:a16="http://schemas.microsoft.com/office/drawing/2014/main" id="{62F63C04-BCBF-E058-1725-F9022E9E4F35}"/>
              </a:ext>
            </a:extLst>
          </p:cNvPr>
          <p:cNvSpPr>
            <a:spLocks noGrp="1"/>
          </p:cNvSpPr>
          <p:nvPr>
            <p:ph type="body" idx="1"/>
          </p:nvPr>
        </p:nvSpPr>
        <p:spPr/>
        <p:txBody>
          <a:bodyPr/>
          <a:lstStyle/>
          <a:p>
            <a:r>
              <a:rPr lang="en-US" dirty="0"/>
              <a:t>What’s Next?</a:t>
            </a:r>
          </a:p>
        </p:txBody>
      </p:sp>
    </p:spTree>
    <p:extLst>
      <p:ext uri="{BB962C8B-B14F-4D97-AF65-F5344CB8AC3E}">
        <p14:creationId xmlns:p14="http://schemas.microsoft.com/office/powerpoint/2010/main" val="299299168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881DE79-9A9C-7A4B-972F-96BCAA7551C6}"/>
              </a:ext>
            </a:extLst>
          </p:cNvPr>
          <p:cNvSpPr>
            <a:spLocks noGrp="1"/>
          </p:cNvSpPr>
          <p:nvPr>
            <p:ph type="sldNum" sz="quarter" idx="12"/>
          </p:nvPr>
        </p:nvSpPr>
        <p:spPr/>
        <p:txBody>
          <a:bodyPr/>
          <a:lstStyle/>
          <a:p>
            <a:fld id="{679D2152-1C30-894C-9781-951D3C9748DF}" type="slidenum">
              <a:rPr lang="en-US" smtClean="0"/>
              <a:pPr/>
              <a:t>25</a:t>
            </a:fld>
            <a:endParaRPr lang="en-US"/>
          </a:p>
        </p:txBody>
      </p:sp>
      <p:sp>
        <p:nvSpPr>
          <p:cNvPr id="5" name="Footer Placeholder 4">
            <a:extLst>
              <a:ext uri="{FF2B5EF4-FFF2-40B4-BE49-F238E27FC236}">
                <a16:creationId xmlns:a16="http://schemas.microsoft.com/office/drawing/2014/main" id="{6591D0FC-D170-6847-B527-34CAC0AD9A90}"/>
              </a:ext>
            </a:extLst>
          </p:cNvPr>
          <p:cNvSpPr>
            <a:spLocks noGrp="1"/>
          </p:cNvSpPr>
          <p:nvPr>
            <p:ph type="ftr" sz="quarter" idx="3"/>
          </p:nvPr>
        </p:nvSpPr>
        <p:spPr/>
        <p:txBody>
          <a:bodyPr/>
          <a:lstStyle/>
          <a:p>
            <a:r>
              <a:rPr lang="en-US" altLang="en-US"/>
              <a:t>© 2023 SailPoint Technologies, Inc. All rights reserved.</a:t>
            </a:r>
            <a:endParaRPr lang="en-US" altLang="en-US" dirty="0"/>
          </a:p>
        </p:txBody>
      </p:sp>
      <p:sp>
        <p:nvSpPr>
          <p:cNvPr id="2" name="Title 1">
            <a:extLst>
              <a:ext uri="{FF2B5EF4-FFF2-40B4-BE49-F238E27FC236}">
                <a16:creationId xmlns:a16="http://schemas.microsoft.com/office/drawing/2014/main" id="{718732F8-406D-E340-9586-407C6C5A3ED7}"/>
              </a:ext>
            </a:extLst>
          </p:cNvPr>
          <p:cNvSpPr>
            <a:spLocks noGrp="1"/>
          </p:cNvSpPr>
          <p:nvPr>
            <p:ph type="title"/>
          </p:nvPr>
        </p:nvSpPr>
        <p:spPr>
          <a:xfrm>
            <a:off x="406400" y="365125"/>
            <a:ext cx="10634638" cy="1173677"/>
          </a:xfrm>
        </p:spPr>
        <p:txBody>
          <a:bodyPr>
            <a:normAutofit fontScale="90000"/>
          </a:bodyPr>
          <a:lstStyle/>
          <a:p>
            <a:r>
              <a:rPr lang="en-US" dirty="0"/>
              <a:t>Workflows Roadmap 2023</a:t>
            </a:r>
            <a:br>
              <a:rPr lang="en-US" dirty="0"/>
            </a:br>
            <a:r>
              <a:rPr lang="en-US" dirty="0">
                <a:solidFill>
                  <a:srgbClr val="FF0000"/>
                </a:solidFill>
              </a:rPr>
              <a:t>**NOTE: All roadmap timelines are subject to change </a:t>
            </a:r>
          </a:p>
        </p:txBody>
      </p:sp>
      <p:sp>
        <p:nvSpPr>
          <p:cNvPr id="7" name="Rounded Rectangle 6">
            <a:extLst>
              <a:ext uri="{FF2B5EF4-FFF2-40B4-BE49-F238E27FC236}">
                <a16:creationId xmlns:a16="http://schemas.microsoft.com/office/drawing/2014/main" id="{E8E92665-37A7-EBC6-BC62-7A4CB508B3F8}"/>
              </a:ext>
            </a:extLst>
          </p:cNvPr>
          <p:cNvSpPr/>
          <p:nvPr/>
        </p:nvSpPr>
        <p:spPr>
          <a:xfrm>
            <a:off x="662504" y="3347049"/>
            <a:ext cx="10842730" cy="408317"/>
          </a:xfrm>
          <a:prstGeom prst="roundRect">
            <a:avLst>
              <a:gd name="adj" fmla="val 50000"/>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7">
            <a:extLst>
              <a:ext uri="{FF2B5EF4-FFF2-40B4-BE49-F238E27FC236}">
                <a16:creationId xmlns:a16="http://schemas.microsoft.com/office/drawing/2014/main" id="{EFB711BF-0F8C-5261-ACA4-125B7BAC3A8E}"/>
              </a:ext>
            </a:extLst>
          </p:cNvPr>
          <p:cNvGrpSpPr/>
          <p:nvPr/>
        </p:nvGrpSpPr>
        <p:grpSpPr>
          <a:xfrm>
            <a:off x="876073" y="2011561"/>
            <a:ext cx="2309606" cy="2004902"/>
            <a:chOff x="876073" y="2011561"/>
            <a:chExt cx="2309606" cy="2004902"/>
          </a:xfrm>
        </p:grpSpPr>
        <p:grpSp>
          <p:nvGrpSpPr>
            <p:cNvPr id="10" name="Group 9">
              <a:extLst>
                <a:ext uri="{FF2B5EF4-FFF2-40B4-BE49-F238E27FC236}">
                  <a16:creationId xmlns:a16="http://schemas.microsoft.com/office/drawing/2014/main" id="{F72AB508-B162-351A-91D6-D652780FF3F3}"/>
                </a:ext>
              </a:extLst>
            </p:cNvPr>
            <p:cNvGrpSpPr/>
            <p:nvPr/>
          </p:nvGrpSpPr>
          <p:grpSpPr>
            <a:xfrm>
              <a:off x="1102667" y="2011561"/>
              <a:ext cx="2083012" cy="1623035"/>
              <a:chOff x="2731015" y="2011561"/>
              <a:chExt cx="2083012" cy="1623035"/>
            </a:xfrm>
          </p:grpSpPr>
          <p:sp>
            <p:nvSpPr>
              <p:cNvPr id="12" name="Oval 11">
                <a:extLst>
                  <a:ext uri="{FF2B5EF4-FFF2-40B4-BE49-F238E27FC236}">
                    <a16:creationId xmlns:a16="http://schemas.microsoft.com/office/drawing/2014/main" id="{19E8A650-3CD3-524E-899D-A17C8C0A6EB8}"/>
                  </a:ext>
                </a:extLst>
              </p:cNvPr>
              <p:cNvSpPr/>
              <p:nvPr/>
            </p:nvSpPr>
            <p:spPr>
              <a:xfrm>
                <a:off x="2731015" y="3467819"/>
                <a:ext cx="166777" cy="166777"/>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9DD86B7C-B751-F26F-19FA-E97B811AA47D}"/>
                  </a:ext>
                </a:extLst>
              </p:cNvPr>
              <p:cNvSpPr txBox="1"/>
              <p:nvPr/>
            </p:nvSpPr>
            <p:spPr>
              <a:xfrm>
                <a:off x="2817968" y="2011561"/>
                <a:ext cx="1996059" cy="969496"/>
              </a:xfrm>
              <a:prstGeom prst="rect">
                <a:avLst/>
              </a:prstGeom>
              <a:noFill/>
            </p:spPr>
            <p:txBody>
              <a:bodyPr wrap="none" rtlCol="0">
                <a:spAutoFit/>
              </a:bodyPr>
              <a:lstStyle/>
              <a:p>
                <a:r>
                  <a:rPr lang="en-US" sz="1200" b="1" dirty="0">
                    <a:solidFill>
                      <a:srgbClr val="00B050"/>
                    </a:solidFill>
                  </a:rPr>
                  <a:t>Q1 2023</a:t>
                </a:r>
              </a:p>
              <a:p>
                <a:pPr marL="171450" indent="-171450">
                  <a:buFont typeface="Arial" panose="020B0604020202020204" pitchFamily="34" charset="0"/>
                  <a:buChar char="•"/>
                </a:pPr>
                <a:r>
                  <a:rPr lang="en-US" sz="900" dirty="0">
                    <a:solidFill>
                      <a:schemeClr val="bg1">
                        <a:lumMod val="50000"/>
                      </a:schemeClr>
                    </a:solidFill>
                  </a:rPr>
                  <a:t>Context for loops</a:t>
                </a:r>
              </a:p>
              <a:p>
                <a:pPr marL="171450" indent="-171450">
                  <a:buFont typeface="Arial" panose="020B0604020202020204" pitchFamily="34" charset="0"/>
                  <a:buChar char="•"/>
                </a:pPr>
                <a:r>
                  <a:rPr lang="en-US" sz="900" dirty="0">
                    <a:solidFill>
                      <a:schemeClr val="bg1">
                        <a:lumMod val="50000"/>
                      </a:schemeClr>
                    </a:solidFill>
                  </a:rPr>
                  <a:t>Dynamic variables (Phase 1)</a:t>
                </a:r>
              </a:p>
              <a:p>
                <a:pPr marL="171450" indent="-171450">
                  <a:buFont typeface="Arial" panose="020B0604020202020204" pitchFamily="34" charset="0"/>
                  <a:buChar char="•"/>
                </a:pPr>
                <a:r>
                  <a:rPr lang="en-US" sz="900" dirty="0">
                    <a:solidFill>
                      <a:schemeClr val="bg1">
                        <a:lumMod val="50000"/>
                      </a:schemeClr>
                    </a:solidFill>
                  </a:rPr>
                  <a:t>Forms Action</a:t>
                </a:r>
              </a:p>
              <a:p>
                <a:pPr marL="171450" indent="-171450">
                  <a:buFont typeface="Arial" panose="020B0604020202020204" pitchFamily="34" charset="0"/>
                  <a:buChar char="•"/>
                </a:pPr>
                <a:r>
                  <a:rPr lang="en-US" sz="900" dirty="0">
                    <a:solidFill>
                      <a:schemeClr val="bg1">
                        <a:lumMod val="50000"/>
                      </a:schemeClr>
                    </a:solidFill>
                  </a:rPr>
                  <a:t>Extended Execution Logging</a:t>
                </a:r>
              </a:p>
              <a:p>
                <a:pPr marL="171450" indent="-171450">
                  <a:buFont typeface="Arial" panose="020B0604020202020204" pitchFamily="34" charset="0"/>
                  <a:buChar char="•"/>
                </a:pPr>
                <a:r>
                  <a:rPr lang="en-US" sz="900" dirty="0">
                    <a:solidFill>
                      <a:schemeClr val="bg1">
                        <a:lumMod val="50000"/>
                      </a:schemeClr>
                    </a:solidFill>
                  </a:rPr>
                  <a:t>Simulated Testing (Phase 1)</a:t>
                </a:r>
              </a:p>
            </p:txBody>
          </p:sp>
          <p:cxnSp>
            <p:nvCxnSpPr>
              <p:cNvPr id="14" name="Straight Connector 13">
                <a:extLst>
                  <a:ext uri="{FF2B5EF4-FFF2-40B4-BE49-F238E27FC236}">
                    <a16:creationId xmlns:a16="http://schemas.microsoft.com/office/drawing/2014/main" id="{5DC96B1F-B8D4-EBA5-0932-6E1651254439}"/>
                  </a:ext>
                </a:extLst>
              </p:cNvPr>
              <p:cNvCxnSpPr>
                <a:cxnSpLocks/>
              </p:cNvCxnSpPr>
              <p:nvPr/>
            </p:nvCxnSpPr>
            <p:spPr>
              <a:xfrm>
                <a:off x="2810516" y="2061024"/>
                <a:ext cx="0" cy="1477992"/>
              </a:xfrm>
              <a:prstGeom prst="line">
                <a:avLst/>
              </a:prstGeom>
              <a:ln w="25400">
                <a:solidFill>
                  <a:srgbClr val="00B050"/>
                </a:solidFill>
              </a:ln>
            </p:spPr>
            <p:style>
              <a:lnRef idx="1">
                <a:schemeClr val="accent1"/>
              </a:lnRef>
              <a:fillRef idx="0">
                <a:schemeClr val="accent1"/>
              </a:fillRef>
              <a:effectRef idx="0">
                <a:schemeClr val="accent1"/>
              </a:effectRef>
              <a:fontRef idx="minor">
                <a:schemeClr val="tx1"/>
              </a:fontRef>
            </p:style>
          </p:cxnSp>
        </p:grpSp>
        <p:sp>
          <p:nvSpPr>
            <p:cNvPr id="11" name="TextBox 10">
              <a:extLst>
                <a:ext uri="{FF2B5EF4-FFF2-40B4-BE49-F238E27FC236}">
                  <a16:creationId xmlns:a16="http://schemas.microsoft.com/office/drawing/2014/main" id="{B762377E-D827-A909-5609-F76D0CFDA00F}"/>
                </a:ext>
              </a:extLst>
            </p:cNvPr>
            <p:cNvSpPr txBox="1"/>
            <p:nvPr/>
          </p:nvSpPr>
          <p:spPr>
            <a:xfrm>
              <a:off x="876073" y="3785631"/>
              <a:ext cx="614271" cy="230832"/>
            </a:xfrm>
            <a:prstGeom prst="rect">
              <a:avLst/>
            </a:prstGeom>
            <a:noFill/>
          </p:spPr>
          <p:txBody>
            <a:bodyPr wrap="none" rtlCol="0">
              <a:spAutoFit/>
            </a:bodyPr>
            <a:lstStyle/>
            <a:p>
              <a:r>
                <a:rPr lang="en-US" sz="900" dirty="0">
                  <a:solidFill>
                    <a:srgbClr val="00B050"/>
                  </a:solidFill>
                </a:rPr>
                <a:t>Q1 2023</a:t>
              </a:r>
            </a:p>
          </p:txBody>
        </p:sp>
      </p:grpSp>
      <p:grpSp>
        <p:nvGrpSpPr>
          <p:cNvPr id="15" name="Group 14">
            <a:extLst>
              <a:ext uri="{FF2B5EF4-FFF2-40B4-BE49-F238E27FC236}">
                <a16:creationId xmlns:a16="http://schemas.microsoft.com/office/drawing/2014/main" id="{6655A59D-A8CA-0F0C-7FED-85307D10C0E5}"/>
              </a:ext>
            </a:extLst>
          </p:cNvPr>
          <p:cNvGrpSpPr/>
          <p:nvPr/>
        </p:nvGrpSpPr>
        <p:grpSpPr>
          <a:xfrm>
            <a:off x="9072195" y="3131883"/>
            <a:ext cx="2352888" cy="2481237"/>
            <a:chOff x="9072195" y="3131883"/>
            <a:chExt cx="2352888" cy="2481237"/>
          </a:xfrm>
        </p:grpSpPr>
        <p:sp>
          <p:nvSpPr>
            <p:cNvPr id="16" name="TextBox 15">
              <a:extLst>
                <a:ext uri="{FF2B5EF4-FFF2-40B4-BE49-F238E27FC236}">
                  <a16:creationId xmlns:a16="http://schemas.microsoft.com/office/drawing/2014/main" id="{27F742E8-09F2-E61D-01D0-178EA54EF0E3}"/>
                </a:ext>
              </a:extLst>
            </p:cNvPr>
            <p:cNvSpPr txBox="1"/>
            <p:nvPr/>
          </p:nvSpPr>
          <p:spPr>
            <a:xfrm>
              <a:off x="9072195" y="3131883"/>
              <a:ext cx="1229824" cy="230832"/>
            </a:xfrm>
            <a:prstGeom prst="rect">
              <a:avLst/>
            </a:prstGeom>
            <a:noFill/>
          </p:spPr>
          <p:txBody>
            <a:bodyPr wrap="none" rtlCol="0">
              <a:spAutoFit/>
            </a:bodyPr>
            <a:lstStyle/>
            <a:p>
              <a:r>
                <a:rPr lang="en-US" sz="900" dirty="0">
                  <a:solidFill>
                    <a:schemeClr val="bg1">
                      <a:lumMod val="75000"/>
                    </a:schemeClr>
                  </a:solidFill>
                </a:rPr>
                <a:t>Q4 2023 &amp; Beyond</a:t>
              </a:r>
            </a:p>
          </p:txBody>
        </p:sp>
        <p:grpSp>
          <p:nvGrpSpPr>
            <p:cNvPr id="17" name="Group 16">
              <a:extLst>
                <a:ext uri="{FF2B5EF4-FFF2-40B4-BE49-F238E27FC236}">
                  <a16:creationId xmlns:a16="http://schemas.microsoft.com/office/drawing/2014/main" id="{2DD84F7C-E62B-6103-AC31-45D41609AF88}"/>
                </a:ext>
              </a:extLst>
            </p:cNvPr>
            <p:cNvGrpSpPr/>
            <p:nvPr/>
          </p:nvGrpSpPr>
          <p:grpSpPr>
            <a:xfrm>
              <a:off x="9277906" y="3481270"/>
              <a:ext cx="2147177" cy="2131850"/>
              <a:chOff x="7778493" y="3467819"/>
              <a:chExt cx="2147177" cy="2131850"/>
            </a:xfrm>
          </p:grpSpPr>
          <p:sp>
            <p:nvSpPr>
              <p:cNvPr id="18" name="Oval 17">
                <a:extLst>
                  <a:ext uri="{FF2B5EF4-FFF2-40B4-BE49-F238E27FC236}">
                    <a16:creationId xmlns:a16="http://schemas.microsoft.com/office/drawing/2014/main" id="{C21221BD-51BE-1F5A-3CBB-30D72AE4777E}"/>
                  </a:ext>
                </a:extLst>
              </p:cNvPr>
              <p:cNvSpPr/>
              <p:nvPr/>
            </p:nvSpPr>
            <p:spPr>
              <a:xfrm>
                <a:off x="7778493" y="3467819"/>
                <a:ext cx="166777" cy="166777"/>
              </a:xfrm>
              <a:prstGeom prst="ellipse">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125E9157-ECB8-BB36-1A94-FE1FC3C549D4}"/>
                  </a:ext>
                </a:extLst>
              </p:cNvPr>
              <p:cNvSpPr txBox="1"/>
              <p:nvPr/>
            </p:nvSpPr>
            <p:spPr>
              <a:xfrm>
                <a:off x="7860681" y="4214674"/>
                <a:ext cx="2064989" cy="1384995"/>
              </a:xfrm>
              <a:prstGeom prst="rect">
                <a:avLst/>
              </a:prstGeom>
              <a:noFill/>
            </p:spPr>
            <p:txBody>
              <a:bodyPr wrap="none" rtlCol="0">
                <a:spAutoFit/>
              </a:bodyPr>
              <a:lstStyle/>
              <a:p>
                <a:r>
                  <a:rPr lang="en-US" sz="1200" b="1" dirty="0">
                    <a:solidFill>
                      <a:schemeClr val="bg1">
                        <a:lumMod val="75000"/>
                      </a:schemeClr>
                    </a:solidFill>
                  </a:rPr>
                  <a:t>Q4 &amp; Beyond</a:t>
                </a:r>
              </a:p>
              <a:p>
                <a:pPr marL="171450" indent="-171450">
                  <a:buFont typeface="Arial" panose="020B0604020202020204" pitchFamily="34" charset="0"/>
                  <a:buChar char="•"/>
                </a:pPr>
                <a:r>
                  <a:rPr lang="en-US" sz="900" dirty="0">
                    <a:solidFill>
                      <a:schemeClr val="bg1">
                        <a:lumMod val="50000"/>
                      </a:schemeClr>
                    </a:solidFill>
                  </a:rPr>
                  <a:t>Dynamic Approvals cont.</a:t>
                </a:r>
              </a:p>
              <a:p>
                <a:pPr marL="171450" indent="-171450">
                  <a:buFont typeface="Arial" panose="020B0604020202020204" pitchFamily="34" charset="0"/>
                  <a:buChar char="•"/>
                </a:pPr>
                <a:r>
                  <a:rPr lang="en-US" sz="900" dirty="0">
                    <a:solidFill>
                      <a:schemeClr val="bg1">
                        <a:lumMod val="50000"/>
                      </a:schemeClr>
                    </a:solidFill>
                  </a:rPr>
                  <a:t>Task Reassignment cont.</a:t>
                </a:r>
              </a:p>
              <a:p>
                <a:pPr marL="171450" indent="-171450">
                  <a:buFont typeface="Arial" panose="020B0604020202020204" pitchFamily="34" charset="0"/>
                  <a:buChar char="•"/>
                </a:pPr>
                <a:r>
                  <a:rPr lang="en-US" sz="900" dirty="0">
                    <a:solidFill>
                      <a:schemeClr val="bg1">
                        <a:lumMod val="50000"/>
                      </a:schemeClr>
                    </a:solidFill>
                  </a:rPr>
                  <a:t>Connectivity integrations</a:t>
                </a:r>
              </a:p>
              <a:p>
                <a:pPr marL="171450" indent="-171450">
                  <a:buFont typeface="Arial" panose="020B0604020202020204" pitchFamily="34" charset="0"/>
                  <a:buChar char="•"/>
                </a:pPr>
                <a:r>
                  <a:rPr lang="en-US" sz="900" dirty="0">
                    <a:solidFill>
                      <a:schemeClr val="bg1">
                        <a:lumMod val="50000"/>
                      </a:schemeClr>
                    </a:solidFill>
                  </a:rPr>
                  <a:t>Data Intelligence integrations</a:t>
                </a:r>
              </a:p>
              <a:p>
                <a:pPr marL="171450" indent="-171450">
                  <a:buFont typeface="Arial" panose="020B0604020202020204" pitchFamily="34" charset="0"/>
                  <a:buChar char="•"/>
                </a:pPr>
                <a:r>
                  <a:rPr lang="en-US" sz="900" dirty="0">
                    <a:solidFill>
                      <a:schemeClr val="bg1">
                        <a:lumMod val="50000"/>
                      </a:schemeClr>
                    </a:solidFill>
                  </a:rPr>
                  <a:t>Automated workflows</a:t>
                </a:r>
              </a:p>
              <a:p>
                <a:pPr marL="171450" indent="-171450">
                  <a:buFont typeface="Arial" panose="020B0604020202020204" pitchFamily="34" charset="0"/>
                  <a:buChar char="•"/>
                </a:pPr>
                <a:r>
                  <a:rPr lang="en-US" sz="900" dirty="0">
                    <a:solidFill>
                      <a:schemeClr val="bg1">
                        <a:lumMod val="50000"/>
                      </a:schemeClr>
                    </a:solidFill>
                  </a:rPr>
                  <a:t>Dynamic integrations</a:t>
                </a:r>
              </a:p>
              <a:p>
                <a:pPr marL="171450" indent="-171450">
                  <a:buFont typeface="Arial" panose="020B0604020202020204" pitchFamily="34" charset="0"/>
                  <a:buChar char="•"/>
                </a:pPr>
                <a:endParaRPr lang="en-US" sz="900" dirty="0">
                  <a:solidFill>
                    <a:schemeClr val="bg1">
                      <a:lumMod val="50000"/>
                    </a:schemeClr>
                  </a:solidFill>
                </a:endParaRPr>
              </a:p>
              <a:p>
                <a:pPr marL="171450" indent="-171450">
                  <a:buFont typeface="Arial" panose="020B0604020202020204" pitchFamily="34" charset="0"/>
                  <a:buChar char="•"/>
                </a:pPr>
                <a:endParaRPr lang="en-US" sz="900" dirty="0">
                  <a:solidFill>
                    <a:schemeClr val="bg1">
                      <a:lumMod val="50000"/>
                    </a:schemeClr>
                  </a:solidFill>
                </a:endParaRPr>
              </a:p>
            </p:txBody>
          </p:sp>
          <p:cxnSp>
            <p:nvCxnSpPr>
              <p:cNvPr id="20" name="Straight Connector 19">
                <a:extLst>
                  <a:ext uri="{FF2B5EF4-FFF2-40B4-BE49-F238E27FC236}">
                    <a16:creationId xmlns:a16="http://schemas.microsoft.com/office/drawing/2014/main" id="{9B055998-26C3-5A1F-E72A-DE622C1C77F9}"/>
                  </a:ext>
                </a:extLst>
              </p:cNvPr>
              <p:cNvCxnSpPr>
                <a:cxnSpLocks/>
              </p:cNvCxnSpPr>
              <p:nvPr/>
            </p:nvCxnSpPr>
            <p:spPr>
              <a:xfrm>
                <a:off x="7860682" y="3605736"/>
                <a:ext cx="0" cy="1526435"/>
              </a:xfrm>
              <a:prstGeom prst="line">
                <a:avLst/>
              </a:prstGeom>
              <a:solidFill>
                <a:srgbClr val="00B0F0"/>
              </a:solidFill>
              <a:ln w="254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grpSp>
        <p:nvGrpSpPr>
          <p:cNvPr id="21" name="Group 20">
            <a:extLst>
              <a:ext uri="{FF2B5EF4-FFF2-40B4-BE49-F238E27FC236}">
                <a16:creationId xmlns:a16="http://schemas.microsoft.com/office/drawing/2014/main" id="{54E18BAE-BE9E-D0FA-9029-0AFAE4E522DF}"/>
              </a:ext>
            </a:extLst>
          </p:cNvPr>
          <p:cNvGrpSpPr/>
          <p:nvPr/>
        </p:nvGrpSpPr>
        <p:grpSpPr>
          <a:xfrm>
            <a:off x="3426436" y="3131883"/>
            <a:ext cx="2352889" cy="2358494"/>
            <a:chOff x="2200542" y="3123224"/>
            <a:chExt cx="2352889" cy="2358494"/>
          </a:xfrm>
        </p:grpSpPr>
        <p:grpSp>
          <p:nvGrpSpPr>
            <p:cNvPr id="22" name="Group 21">
              <a:extLst>
                <a:ext uri="{FF2B5EF4-FFF2-40B4-BE49-F238E27FC236}">
                  <a16:creationId xmlns:a16="http://schemas.microsoft.com/office/drawing/2014/main" id="{C5F262C7-0F7B-667B-3B62-8123F0A9B6CF}"/>
                </a:ext>
              </a:extLst>
            </p:cNvPr>
            <p:cNvGrpSpPr/>
            <p:nvPr/>
          </p:nvGrpSpPr>
          <p:grpSpPr>
            <a:xfrm>
              <a:off x="2424008" y="3467819"/>
              <a:ext cx="2129423" cy="2013899"/>
              <a:chOff x="1756193" y="3467819"/>
              <a:chExt cx="2129423" cy="2013899"/>
            </a:xfrm>
          </p:grpSpPr>
          <p:sp>
            <p:nvSpPr>
              <p:cNvPr id="24" name="TextBox 23">
                <a:extLst>
                  <a:ext uri="{FF2B5EF4-FFF2-40B4-BE49-F238E27FC236}">
                    <a16:creationId xmlns:a16="http://schemas.microsoft.com/office/drawing/2014/main" id="{4EAB89ED-6D69-E785-92FE-AFC783A8EC55}"/>
                  </a:ext>
                </a:extLst>
              </p:cNvPr>
              <p:cNvSpPr txBox="1"/>
              <p:nvPr/>
            </p:nvSpPr>
            <p:spPr>
              <a:xfrm>
                <a:off x="1846275" y="4096723"/>
                <a:ext cx="2039341" cy="1384995"/>
              </a:xfrm>
              <a:prstGeom prst="rect">
                <a:avLst/>
              </a:prstGeom>
              <a:noFill/>
            </p:spPr>
            <p:txBody>
              <a:bodyPr wrap="none" rtlCol="0">
                <a:spAutoFit/>
              </a:bodyPr>
              <a:lstStyle/>
              <a:p>
                <a:r>
                  <a:rPr lang="en-US" sz="1200" b="1" dirty="0">
                    <a:solidFill>
                      <a:srgbClr val="00B0F0"/>
                    </a:solidFill>
                  </a:rPr>
                  <a:t>Q2 2023</a:t>
                </a:r>
              </a:p>
              <a:p>
                <a:pPr marL="171450" indent="-171450">
                  <a:buFont typeface="Arial" panose="020B0604020202020204" pitchFamily="34" charset="0"/>
                  <a:buChar char="•"/>
                </a:pPr>
                <a:r>
                  <a:rPr lang="en-US" sz="900" dirty="0">
                    <a:solidFill>
                      <a:schemeClr val="bg1">
                        <a:lumMod val="50000"/>
                      </a:schemeClr>
                    </a:solidFill>
                  </a:rPr>
                  <a:t>Dynamic Variables (Phase 2)</a:t>
                </a:r>
              </a:p>
              <a:p>
                <a:pPr marL="171450" indent="-171450">
                  <a:buFont typeface="Arial" panose="020B0604020202020204" pitchFamily="34" charset="0"/>
                  <a:buChar char="•"/>
                </a:pPr>
                <a:r>
                  <a:rPr lang="en-US" sz="900" dirty="0">
                    <a:solidFill>
                      <a:schemeClr val="bg1">
                        <a:lumMod val="50000"/>
                      </a:schemeClr>
                    </a:solidFill>
                  </a:rPr>
                  <a:t>Workflows Versioning</a:t>
                </a:r>
              </a:p>
              <a:p>
                <a:pPr marL="171450" indent="-171450">
                  <a:buFont typeface="Arial" panose="020B0604020202020204" pitchFamily="34" charset="0"/>
                  <a:buChar char="•"/>
                </a:pPr>
                <a:r>
                  <a:rPr lang="en-US" sz="900" dirty="0">
                    <a:solidFill>
                      <a:schemeClr val="bg1">
                        <a:lumMod val="50000"/>
                      </a:schemeClr>
                    </a:solidFill>
                  </a:rPr>
                  <a:t>Forms Improvements</a:t>
                </a:r>
              </a:p>
              <a:p>
                <a:pPr marL="171450" indent="-171450">
                  <a:buFont typeface="Arial" panose="020B0604020202020204" pitchFamily="34" charset="0"/>
                  <a:buChar char="•"/>
                </a:pPr>
                <a:r>
                  <a:rPr lang="en-US" sz="900" dirty="0">
                    <a:solidFill>
                      <a:schemeClr val="bg1">
                        <a:lumMod val="50000"/>
                      </a:schemeClr>
                    </a:solidFill>
                  </a:rPr>
                  <a:t>Simulated Testing (Phase 2)</a:t>
                </a:r>
              </a:p>
              <a:p>
                <a:pPr marL="171450" indent="-171450">
                  <a:buFont typeface="Arial" panose="020B0604020202020204" pitchFamily="34" charset="0"/>
                  <a:buChar char="•"/>
                </a:pPr>
                <a:r>
                  <a:rPr lang="en-US" sz="900" dirty="0">
                    <a:solidFill>
                      <a:schemeClr val="bg1">
                        <a:lumMod val="50000"/>
                      </a:schemeClr>
                    </a:solidFill>
                  </a:rPr>
                  <a:t>New Actions</a:t>
                </a:r>
              </a:p>
              <a:p>
                <a:pPr marL="628650" lvl="1" indent="-171450">
                  <a:buFont typeface="Arial" panose="020B0604020202020204" pitchFamily="34" charset="0"/>
                  <a:buChar char="•"/>
                </a:pPr>
                <a:r>
                  <a:rPr lang="en-US" sz="900" dirty="0" err="1">
                    <a:solidFill>
                      <a:schemeClr val="bg1">
                        <a:lumMod val="50000"/>
                      </a:schemeClr>
                    </a:solidFill>
                  </a:rPr>
                  <a:t>Powershell</a:t>
                </a:r>
                <a:endParaRPr lang="en-US" sz="900" dirty="0">
                  <a:solidFill>
                    <a:schemeClr val="bg1">
                      <a:lumMod val="50000"/>
                    </a:schemeClr>
                  </a:solidFill>
                </a:endParaRPr>
              </a:p>
              <a:p>
                <a:pPr marL="628650" lvl="1" indent="-171450">
                  <a:buFont typeface="Arial" panose="020B0604020202020204" pitchFamily="34" charset="0"/>
                  <a:buChar char="•"/>
                </a:pPr>
                <a:r>
                  <a:rPr lang="en-US" sz="900" dirty="0" err="1">
                    <a:solidFill>
                      <a:schemeClr val="bg1">
                        <a:lumMod val="50000"/>
                      </a:schemeClr>
                    </a:solidFill>
                  </a:rPr>
                  <a:t>WriteBack</a:t>
                </a:r>
                <a:endParaRPr lang="en-US" sz="900" dirty="0">
                  <a:solidFill>
                    <a:schemeClr val="bg1">
                      <a:lumMod val="50000"/>
                    </a:schemeClr>
                  </a:solidFill>
                </a:endParaRPr>
              </a:p>
              <a:p>
                <a:pPr marL="628650" lvl="1" indent="-171450">
                  <a:buFont typeface="Arial" panose="020B0604020202020204" pitchFamily="34" charset="0"/>
                  <a:buChar char="•"/>
                </a:pPr>
                <a:r>
                  <a:rPr lang="en-US" sz="900" dirty="0">
                    <a:solidFill>
                      <a:schemeClr val="bg1">
                        <a:lumMod val="50000"/>
                      </a:schemeClr>
                    </a:solidFill>
                  </a:rPr>
                  <a:t>Generic SP API</a:t>
                </a:r>
              </a:p>
            </p:txBody>
          </p:sp>
          <p:sp>
            <p:nvSpPr>
              <p:cNvPr id="25" name="Oval 24">
                <a:extLst>
                  <a:ext uri="{FF2B5EF4-FFF2-40B4-BE49-F238E27FC236}">
                    <a16:creationId xmlns:a16="http://schemas.microsoft.com/office/drawing/2014/main" id="{62352AF0-BA2A-9332-ADD4-3C589524ED8B}"/>
                  </a:ext>
                </a:extLst>
              </p:cNvPr>
              <p:cNvSpPr/>
              <p:nvPr/>
            </p:nvSpPr>
            <p:spPr>
              <a:xfrm>
                <a:off x="1756193" y="3467819"/>
                <a:ext cx="166777" cy="166777"/>
              </a:xfrm>
              <a:prstGeom prst="ellipse">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6" name="Straight Connector 25">
                <a:extLst>
                  <a:ext uri="{FF2B5EF4-FFF2-40B4-BE49-F238E27FC236}">
                    <a16:creationId xmlns:a16="http://schemas.microsoft.com/office/drawing/2014/main" id="{D4AFA0C0-CC51-647C-E94C-7F44734C86AA}"/>
                  </a:ext>
                </a:extLst>
              </p:cNvPr>
              <p:cNvCxnSpPr>
                <a:cxnSpLocks/>
              </p:cNvCxnSpPr>
              <p:nvPr/>
            </p:nvCxnSpPr>
            <p:spPr>
              <a:xfrm>
                <a:off x="1839581" y="3605736"/>
                <a:ext cx="0" cy="1526435"/>
              </a:xfrm>
              <a:prstGeom prst="line">
                <a:avLst/>
              </a:prstGeom>
              <a:solidFill>
                <a:srgbClr val="00B0F0"/>
              </a:solidFill>
              <a:ln w="25400">
                <a:solidFill>
                  <a:srgbClr val="00B0F0"/>
                </a:solidFill>
              </a:ln>
            </p:spPr>
            <p:style>
              <a:lnRef idx="1">
                <a:schemeClr val="accent1"/>
              </a:lnRef>
              <a:fillRef idx="0">
                <a:schemeClr val="accent1"/>
              </a:fillRef>
              <a:effectRef idx="0">
                <a:schemeClr val="accent1"/>
              </a:effectRef>
              <a:fontRef idx="minor">
                <a:schemeClr val="tx1"/>
              </a:fontRef>
            </p:style>
          </p:cxnSp>
        </p:grpSp>
        <p:sp>
          <p:nvSpPr>
            <p:cNvPr id="23" name="TextBox 22">
              <a:extLst>
                <a:ext uri="{FF2B5EF4-FFF2-40B4-BE49-F238E27FC236}">
                  <a16:creationId xmlns:a16="http://schemas.microsoft.com/office/drawing/2014/main" id="{F89BC521-9FB1-7198-FB9C-E802E9EEA83A}"/>
                </a:ext>
              </a:extLst>
            </p:cNvPr>
            <p:cNvSpPr txBox="1"/>
            <p:nvPr/>
          </p:nvSpPr>
          <p:spPr>
            <a:xfrm>
              <a:off x="2200542" y="3123224"/>
              <a:ext cx="643125" cy="230832"/>
            </a:xfrm>
            <a:prstGeom prst="rect">
              <a:avLst/>
            </a:prstGeom>
            <a:noFill/>
          </p:spPr>
          <p:txBody>
            <a:bodyPr wrap="none" rtlCol="0">
              <a:spAutoFit/>
            </a:bodyPr>
            <a:lstStyle/>
            <a:p>
              <a:r>
                <a:rPr lang="en-US" sz="900" dirty="0">
                  <a:solidFill>
                    <a:srgbClr val="00B0F0"/>
                  </a:solidFill>
                </a:rPr>
                <a:t>Q2 2023</a:t>
              </a:r>
            </a:p>
          </p:txBody>
        </p:sp>
      </p:grpSp>
      <p:grpSp>
        <p:nvGrpSpPr>
          <p:cNvPr id="27" name="Group 26">
            <a:extLst>
              <a:ext uri="{FF2B5EF4-FFF2-40B4-BE49-F238E27FC236}">
                <a16:creationId xmlns:a16="http://schemas.microsoft.com/office/drawing/2014/main" id="{71C17D2B-ADE8-C373-0AD9-48C37E4B9B93}"/>
              </a:ext>
            </a:extLst>
          </p:cNvPr>
          <p:cNvGrpSpPr/>
          <p:nvPr/>
        </p:nvGrpSpPr>
        <p:grpSpPr>
          <a:xfrm>
            <a:off x="6502878" y="1949471"/>
            <a:ext cx="2280752" cy="2056170"/>
            <a:chOff x="4871777" y="1949471"/>
            <a:chExt cx="2280752" cy="2056170"/>
          </a:xfrm>
        </p:grpSpPr>
        <p:sp>
          <p:nvSpPr>
            <p:cNvPr id="28" name="TextBox 27">
              <a:extLst>
                <a:ext uri="{FF2B5EF4-FFF2-40B4-BE49-F238E27FC236}">
                  <a16:creationId xmlns:a16="http://schemas.microsoft.com/office/drawing/2014/main" id="{40FBD118-7340-5078-CDE7-59DC8F42EAC0}"/>
                </a:ext>
              </a:extLst>
            </p:cNvPr>
            <p:cNvSpPr txBox="1"/>
            <p:nvPr/>
          </p:nvSpPr>
          <p:spPr>
            <a:xfrm>
              <a:off x="4871777" y="3774809"/>
              <a:ext cx="647934" cy="230832"/>
            </a:xfrm>
            <a:prstGeom prst="rect">
              <a:avLst/>
            </a:prstGeom>
            <a:noFill/>
          </p:spPr>
          <p:txBody>
            <a:bodyPr wrap="none" rtlCol="0">
              <a:spAutoFit/>
            </a:bodyPr>
            <a:lstStyle/>
            <a:p>
              <a:r>
                <a:rPr lang="en-US" sz="900" dirty="0">
                  <a:solidFill>
                    <a:srgbClr val="0070C0"/>
                  </a:solidFill>
                </a:rPr>
                <a:t>Q4 2022</a:t>
              </a:r>
            </a:p>
          </p:txBody>
        </p:sp>
        <p:grpSp>
          <p:nvGrpSpPr>
            <p:cNvPr id="29" name="Group 28">
              <a:extLst>
                <a:ext uri="{FF2B5EF4-FFF2-40B4-BE49-F238E27FC236}">
                  <a16:creationId xmlns:a16="http://schemas.microsoft.com/office/drawing/2014/main" id="{9ED8BD6E-92C0-A2E0-187E-A9E557D1692D}"/>
                </a:ext>
              </a:extLst>
            </p:cNvPr>
            <p:cNvGrpSpPr/>
            <p:nvPr/>
          </p:nvGrpSpPr>
          <p:grpSpPr>
            <a:xfrm>
              <a:off x="5103151" y="1949471"/>
              <a:ext cx="2049378" cy="1656265"/>
              <a:chOff x="6096001" y="1978331"/>
              <a:chExt cx="2049378" cy="1656265"/>
            </a:xfrm>
          </p:grpSpPr>
          <p:sp>
            <p:nvSpPr>
              <p:cNvPr id="30" name="Oval 29">
                <a:extLst>
                  <a:ext uri="{FF2B5EF4-FFF2-40B4-BE49-F238E27FC236}">
                    <a16:creationId xmlns:a16="http://schemas.microsoft.com/office/drawing/2014/main" id="{E8773B64-1298-2034-04CE-2196E54390F6}"/>
                  </a:ext>
                </a:extLst>
              </p:cNvPr>
              <p:cNvSpPr/>
              <p:nvPr/>
            </p:nvSpPr>
            <p:spPr>
              <a:xfrm>
                <a:off x="6096001" y="3467819"/>
                <a:ext cx="166777" cy="166777"/>
              </a:xfrm>
              <a:prstGeom prst="ellipse">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a:extLst>
                  <a:ext uri="{FF2B5EF4-FFF2-40B4-BE49-F238E27FC236}">
                    <a16:creationId xmlns:a16="http://schemas.microsoft.com/office/drawing/2014/main" id="{58B106E9-0057-3D94-751B-FCDB397A2720}"/>
                  </a:ext>
                </a:extLst>
              </p:cNvPr>
              <p:cNvSpPr txBox="1"/>
              <p:nvPr/>
            </p:nvSpPr>
            <p:spPr>
              <a:xfrm>
                <a:off x="6178174" y="1978331"/>
                <a:ext cx="1967205" cy="1107996"/>
              </a:xfrm>
              <a:prstGeom prst="rect">
                <a:avLst/>
              </a:prstGeom>
              <a:noFill/>
            </p:spPr>
            <p:txBody>
              <a:bodyPr wrap="none" rtlCol="0">
                <a:spAutoFit/>
              </a:bodyPr>
              <a:lstStyle/>
              <a:p>
                <a:r>
                  <a:rPr lang="en-US" sz="1200" b="1" dirty="0">
                    <a:solidFill>
                      <a:srgbClr val="0070C0"/>
                    </a:solidFill>
                  </a:rPr>
                  <a:t>Q3 2023</a:t>
                </a:r>
              </a:p>
              <a:p>
                <a:pPr marL="171450" indent="-171450">
                  <a:buFont typeface="Arial" panose="020B0604020202020204" pitchFamily="34" charset="0"/>
                  <a:buChar char="•"/>
                </a:pPr>
                <a:r>
                  <a:rPr lang="en-US" sz="900" dirty="0">
                    <a:solidFill>
                      <a:schemeClr val="bg1">
                        <a:lumMod val="50000"/>
                      </a:schemeClr>
                    </a:solidFill>
                  </a:rPr>
                  <a:t>Dynamic Approvals</a:t>
                </a:r>
              </a:p>
              <a:p>
                <a:pPr marL="171450" indent="-171450">
                  <a:buFont typeface="Arial" panose="020B0604020202020204" pitchFamily="34" charset="0"/>
                  <a:buChar char="•"/>
                </a:pPr>
                <a:r>
                  <a:rPr lang="en-US" sz="900" dirty="0">
                    <a:solidFill>
                      <a:schemeClr val="bg1">
                        <a:lumMod val="50000"/>
                      </a:schemeClr>
                    </a:solidFill>
                  </a:rPr>
                  <a:t>Improved forms integration</a:t>
                </a:r>
              </a:p>
              <a:p>
                <a:pPr marL="171450" indent="-171450">
                  <a:buFont typeface="Arial" panose="020B0604020202020204" pitchFamily="34" charset="0"/>
                  <a:buChar char="•"/>
                </a:pPr>
                <a:r>
                  <a:rPr lang="en-US" sz="900" dirty="0">
                    <a:solidFill>
                      <a:schemeClr val="bg1">
                        <a:lumMod val="50000"/>
                      </a:schemeClr>
                    </a:solidFill>
                  </a:rPr>
                  <a:t>Cross Product workflows</a:t>
                </a:r>
              </a:p>
              <a:p>
                <a:pPr marL="171450" indent="-171450">
                  <a:buFont typeface="Arial" panose="020B0604020202020204" pitchFamily="34" charset="0"/>
                  <a:buChar char="•"/>
                </a:pPr>
                <a:r>
                  <a:rPr lang="en-US" sz="900" dirty="0">
                    <a:solidFill>
                      <a:schemeClr val="bg1">
                        <a:lumMod val="50000"/>
                      </a:schemeClr>
                    </a:solidFill>
                  </a:rPr>
                  <a:t>Template Improvements</a:t>
                </a:r>
              </a:p>
              <a:p>
                <a:pPr marL="171450" indent="-171450">
                  <a:buFont typeface="Arial" panose="020B0604020202020204" pitchFamily="34" charset="0"/>
                  <a:buChar char="•"/>
                </a:pPr>
                <a:r>
                  <a:rPr lang="en-US" sz="900" dirty="0">
                    <a:solidFill>
                      <a:schemeClr val="bg1">
                        <a:lumMod val="50000"/>
                      </a:schemeClr>
                    </a:solidFill>
                  </a:rPr>
                  <a:t>Support Task Reassignment</a:t>
                </a:r>
              </a:p>
              <a:p>
                <a:endParaRPr lang="en-US" sz="900" dirty="0">
                  <a:solidFill>
                    <a:schemeClr val="bg1">
                      <a:lumMod val="50000"/>
                    </a:schemeClr>
                  </a:solidFill>
                </a:endParaRPr>
              </a:p>
            </p:txBody>
          </p:sp>
          <p:cxnSp>
            <p:nvCxnSpPr>
              <p:cNvPr id="32" name="Straight Connector 31">
                <a:extLst>
                  <a:ext uri="{FF2B5EF4-FFF2-40B4-BE49-F238E27FC236}">
                    <a16:creationId xmlns:a16="http://schemas.microsoft.com/office/drawing/2014/main" id="{C95125B8-9387-90F0-1E79-CCC070CCF7B0}"/>
                  </a:ext>
                </a:extLst>
              </p:cNvPr>
              <p:cNvCxnSpPr>
                <a:cxnSpLocks/>
              </p:cNvCxnSpPr>
              <p:nvPr/>
            </p:nvCxnSpPr>
            <p:spPr>
              <a:xfrm>
                <a:off x="6178176" y="2040421"/>
                <a:ext cx="0" cy="1477992"/>
              </a:xfrm>
              <a:prstGeom prst="line">
                <a:avLst/>
              </a:prstGeom>
              <a:solidFill>
                <a:srgbClr val="00B0F0"/>
              </a:solidFill>
              <a:ln w="25400">
                <a:solidFill>
                  <a:srgbClr val="0070C0"/>
                </a:solidFill>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41306551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500"/>
                                        <p:tgtEl>
                                          <p:spTgt spid="2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fade">
                                      <p:cBhvr>
                                        <p:cTn id="17" dur="500"/>
                                        <p:tgtEl>
                                          <p:spTgt spid="2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5D60E59-50FA-2B4B-802B-A866297F1736}"/>
              </a:ext>
            </a:extLst>
          </p:cNvPr>
          <p:cNvSpPr>
            <a:spLocks noGrp="1"/>
          </p:cNvSpPr>
          <p:nvPr>
            <p:ph type="body" sz="half" idx="2"/>
          </p:nvPr>
        </p:nvSpPr>
        <p:spPr>
          <a:xfrm>
            <a:off x="406400" y="2336800"/>
            <a:ext cx="4365625" cy="3532188"/>
          </a:xfrm>
        </p:spPr>
        <p:txBody>
          <a:bodyPr>
            <a:normAutofit fontScale="85000" lnSpcReduction="10000"/>
          </a:bodyPr>
          <a:lstStyle/>
          <a:p>
            <a:pPr marL="0" indent="0">
              <a:buNone/>
            </a:pPr>
            <a:r>
              <a:rPr lang="en-US" b="1" dirty="0"/>
              <a:t>Looping context</a:t>
            </a:r>
          </a:p>
          <a:p>
            <a:pPr marL="0" indent="0">
              <a:buNone/>
            </a:pPr>
            <a:endParaRPr lang="en-US" b="1" dirty="0"/>
          </a:p>
          <a:p>
            <a:pPr marL="0" indent="0">
              <a:buNone/>
            </a:pPr>
            <a:r>
              <a:rPr lang="en-US" dirty="0"/>
              <a:t>The ability to pass into and reference more data from the workflow data-flow. </a:t>
            </a:r>
          </a:p>
          <a:p>
            <a:pPr marL="0" indent="0">
              <a:buNone/>
            </a:pPr>
            <a:endParaRPr lang="en-US" dirty="0"/>
          </a:p>
          <a:p>
            <a:pPr algn="l"/>
            <a:r>
              <a:rPr lang="en-US" b="0" i="0" dirty="0">
                <a:solidFill>
                  <a:srgbClr val="AA1111"/>
                </a:solidFill>
                <a:effectLst/>
                <a:latin typeface="Monaco" pitchFamily="2" charset="77"/>
              </a:rPr>
              <a:t>"Loop"</a:t>
            </a:r>
            <a:r>
              <a:rPr lang="en-US" b="0" i="0" dirty="0">
                <a:solidFill>
                  <a:srgbClr val="1D1C1D"/>
                </a:solidFill>
                <a:effectLst/>
                <a:latin typeface="Monaco" pitchFamily="2" charset="77"/>
              </a:rPr>
              <a:t>: {</a:t>
            </a:r>
          </a:p>
          <a:p>
            <a:pPr algn="l"/>
            <a:r>
              <a:rPr lang="en-US" b="0" i="0" dirty="0">
                <a:solidFill>
                  <a:srgbClr val="AA1111"/>
                </a:solidFill>
                <a:effectLst/>
                <a:latin typeface="Monaco" pitchFamily="2" charset="77"/>
              </a:rPr>
              <a:t>"</a:t>
            </a:r>
            <a:r>
              <a:rPr lang="en-US" b="0" i="0" dirty="0" err="1">
                <a:solidFill>
                  <a:srgbClr val="AA1111"/>
                </a:solidFill>
                <a:effectLst/>
                <a:latin typeface="Monaco" pitchFamily="2" charset="77"/>
              </a:rPr>
              <a:t>actionId</a:t>
            </a:r>
            <a:r>
              <a:rPr lang="en-US" b="0" i="0" dirty="0">
                <a:solidFill>
                  <a:srgbClr val="AA1111"/>
                </a:solidFill>
                <a:effectLst/>
                <a:latin typeface="Monaco" pitchFamily="2" charset="77"/>
              </a:rPr>
              <a:t>"</a:t>
            </a:r>
            <a:r>
              <a:rPr lang="en-US" b="0" i="0" dirty="0">
                <a:solidFill>
                  <a:srgbClr val="1D1C1D"/>
                </a:solidFill>
                <a:effectLst/>
                <a:latin typeface="Monaco" pitchFamily="2" charset="77"/>
              </a:rPr>
              <a:t>: </a:t>
            </a:r>
            <a:r>
              <a:rPr lang="en-US" b="0" i="0" dirty="0">
                <a:solidFill>
                  <a:srgbClr val="AA1111"/>
                </a:solidFill>
                <a:effectLst/>
                <a:latin typeface="Monaco" pitchFamily="2" charset="77"/>
              </a:rPr>
              <a:t>"</a:t>
            </a:r>
            <a:r>
              <a:rPr lang="en-US" b="0" i="0" dirty="0" err="1">
                <a:solidFill>
                  <a:srgbClr val="AA1111"/>
                </a:solidFill>
                <a:effectLst/>
                <a:latin typeface="Monaco" pitchFamily="2" charset="77"/>
              </a:rPr>
              <a:t>sp:loop:iterator</a:t>
            </a:r>
            <a:r>
              <a:rPr lang="en-US" b="0" i="0" dirty="0">
                <a:solidFill>
                  <a:srgbClr val="AA1111"/>
                </a:solidFill>
                <a:effectLst/>
                <a:latin typeface="Monaco" pitchFamily="2" charset="77"/>
              </a:rPr>
              <a:t>"</a:t>
            </a:r>
            <a:r>
              <a:rPr lang="en-US" b="0" i="0" dirty="0">
                <a:solidFill>
                  <a:srgbClr val="1D1C1D"/>
                </a:solidFill>
                <a:effectLst/>
                <a:latin typeface="Monaco" pitchFamily="2" charset="77"/>
              </a:rPr>
              <a:t>,</a:t>
            </a:r>
          </a:p>
          <a:p>
            <a:pPr algn="l"/>
            <a:r>
              <a:rPr lang="en-US" b="0" i="0" dirty="0">
                <a:solidFill>
                  <a:srgbClr val="AA1111"/>
                </a:solidFill>
                <a:effectLst/>
                <a:latin typeface="Monaco" pitchFamily="2" charset="77"/>
              </a:rPr>
              <a:t>"attributes"</a:t>
            </a:r>
            <a:r>
              <a:rPr lang="en-US" b="0" i="0" dirty="0">
                <a:solidFill>
                  <a:srgbClr val="1D1C1D"/>
                </a:solidFill>
                <a:effectLst/>
                <a:latin typeface="Monaco" pitchFamily="2" charset="77"/>
              </a:rPr>
              <a:t>: {</a:t>
            </a:r>
          </a:p>
          <a:p>
            <a:pPr algn="l"/>
            <a:r>
              <a:rPr lang="en-US" b="0" i="0" dirty="0">
                <a:solidFill>
                  <a:srgbClr val="AA1111"/>
                </a:solidFill>
                <a:effectLst/>
                <a:highlight>
                  <a:srgbClr val="FFFF00"/>
                </a:highlight>
                <a:latin typeface="Monaco" pitchFamily="2" charset="77"/>
              </a:rPr>
              <a:t>"context.$"</a:t>
            </a:r>
            <a:r>
              <a:rPr lang="en-US" b="0" i="0" dirty="0">
                <a:solidFill>
                  <a:srgbClr val="1D1C1D"/>
                </a:solidFill>
                <a:effectLst/>
                <a:highlight>
                  <a:srgbClr val="FFFF00"/>
                </a:highlight>
                <a:latin typeface="Monaco" pitchFamily="2" charset="77"/>
              </a:rPr>
              <a:t>: </a:t>
            </a:r>
            <a:r>
              <a:rPr lang="en-US" b="0" i="0" dirty="0">
                <a:solidFill>
                  <a:srgbClr val="AA1111"/>
                </a:solidFill>
                <a:effectLst/>
                <a:highlight>
                  <a:srgbClr val="FFFF00"/>
                </a:highlight>
                <a:latin typeface="Monaco" pitchFamily="2" charset="77"/>
              </a:rPr>
              <a:t>"$.</a:t>
            </a:r>
            <a:r>
              <a:rPr lang="en-US" b="0" i="0" dirty="0" err="1">
                <a:solidFill>
                  <a:srgbClr val="AA1111"/>
                </a:solidFill>
                <a:effectLst/>
                <a:highlight>
                  <a:srgbClr val="FFFF00"/>
                </a:highlight>
                <a:latin typeface="Monaco" pitchFamily="2" charset="77"/>
              </a:rPr>
              <a:t>getIdentity.attributes</a:t>
            </a:r>
            <a:r>
              <a:rPr lang="en-US" b="0" i="0" dirty="0">
                <a:solidFill>
                  <a:srgbClr val="AA1111"/>
                </a:solidFill>
                <a:effectLst/>
                <a:highlight>
                  <a:srgbClr val="FFFF00"/>
                </a:highlight>
                <a:latin typeface="Monaco" pitchFamily="2" charset="77"/>
              </a:rPr>
              <a:t>"</a:t>
            </a:r>
            <a:r>
              <a:rPr lang="en-US" b="0" i="0" dirty="0">
                <a:solidFill>
                  <a:srgbClr val="1D1C1D"/>
                </a:solidFill>
                <a:effectLst/>
                <a:highlight>
                  <a:srgbClr val="FFFF00"/>
                </a:highlight>
                <a:latin typeface="Monaco" pitchFamily="2" charset="77"/>
              </a:rPr>
              <a:t>,</a:t>
            </a:r>
          </a:p>
          <a:p>
            <a:pPr algn="l"/>
            <a:r>
              <a:rPr lang="en-US" b="0" i="0" dirty="0">
                <a:solidFill>
                  <a:srgbClr val="AA1111"/>
                </a:solidFill>
                <a:effectLst/>
                <a:latin typeface="Monaco" pitchFamily="2" charset="77"/>
              </a:rPr>
              <a:t>"input.$"</a:t>
            </a:r>
            <a:r>
              <a:rPr lang="en-US" b="0" i="0" dirty="0">
                <a:solidFill>
                  <a:srgbClr val="1D1C1D"/>
                </a:solidFill>
                <a:effectLst/>
                <a:latin typeface="Monaco" pitchFamily="2" charset="77"/>
              </a:rPr>
              <a:t>: </a:t>
            </a:r>
            <a:r>
              <a:rPr lang="en-US" b="0" i="0" dirty="0">
                <a:solidFill>
                  <a:srgbClr val="AA1111"/>
                </a:solidFill>
                <a:effectLst/>
                <a:latin typeface="Monaco" pitchFamily="2" charset="77"/>
              </a:rPr>
              <a:t>"$.</a:t>
            </a:r>
            <a:r>
              <a:rPr lang="en-US" b="0" i="0" dirty="0" err="1">
                <a:solidFill>
                  <a:srgbClr val="AA1111"/>
                </a:solidFill>
                <a:effectLst/>
                <a:latin typeface="Monaco" pitchFamily="2" charset="77"/>
              </a:rPr>
              <a:t>trigger.changes</a:t>
            </a:r>
            <a:r>
              <a:rPr lang="en-US" b="0" i="0" dirty="0">
                <a:solidFill>
                  <a:srgbClr val="AA1111"/>
                </a:solidFill>
                <a:effectLst/>
                <a:latin typeface="Monaco" pitchFamily="2" charset="77"/>
              </a:rPr>
              <a:t>"</a:t>
            </a:r>
            <a:r>
              <a:rPr lang="en-US" b="0" i="0" dirty="0">
                <a:solidFill>
                  <a:srgbClr val="1D1C1D"/>
                </a:solidFill>
                <a:effectLst/>
                <a:latin typeface="Monaco" pitchFamily="2" charset="77"/>
              </a:rPr>
              <a:t>,</a:t>
            </a:r>
          </a:p>
          <a:p>
            <a:pPr algn="l"/>
            <a:r>
              <a:rPr lang="en-US" b="0" i="0" dirty="0">
                <a:solidFill>
                  <a:srgbClr val="AA1111"/>
                </a:solidFill>
                <a:effectLst/>
                <a:latin typeface="Monaco" pitchFamily="2" charset="77"/>
              </a:rPr>
              <a:t>"start"</a:t>
            </a:r>
            <a:r>
              <a:rPr lang="en-US" b="0" i="0" dirty="0">
                <a:solidFill>
                  <a:srgbClr val="1D1C1D"/>
                </a:solidFill>
                <a:effectLst/>
                <a:latin typeface="Monaco" pitchFamily="2" charset="77"/>
              </a:rPr>
              <a:t>: </a:t>
            </a:r>
            <a:r>
              <a:rPr lang="en-US" b="0" i="0" dirty="0">
                <a:solidFill>
                  <a:srgbClr val="AA1111"/>
                </a:solidFill>
                <a:effectLst/>
                <a:latin typeface="Monaco" pitchFamily="2" charset="77"/>
              </a:rPr>
              <a:t>"Send Email"</a:t>
            </a:r>
            <a:r>
              <a:rPr lang="en-US" b="0" i="0" dirty="0">
                <a:solidFill>
                  <a:srgbClr val="1D1C1D"/>
                </a:solidFill>
                <a:effectLst/>
                <a:latin typeface="Monaco" pitchFamily="2" charset="77"/>
              </a:rPr>
              <a:t>,</a:t>
            </a:r>
          </a:p>
          <a:p>
            <a:pPr marL="0" indent="0">
              <a:buNone/>
            </a:pPr>
            <a:endParaRPr lang="en-US" dirty="0"/>
          </a:p>
        </p:txBody>
      </p:sp>
      <p:sp>
        <p:nvSpPr>
          <p:cNvPr id="6" name="Slide Number Placeholder 5">
            <a:extLst>
              <a:ext uri="{FF2B5EF4-FFF2-40B4-BE49-F238E27FC236}">
                <a16:creationId xmlns:a16="http://schemas.microsoft.com/office/drawing/2014/main" id="{8B13B4F1-F113-E344-B504-0596A048870C}"/>
              </a:ext>
            </a:extLst>
          </p:cNvPr>
          <p:cNvSpPr>
            <a:spLocks noGrp="1"/>
          </p:cNvSpPr>
          <p:nvPr>
            <p:ph type="sldNum" sz="quarter" idx="12"/>
          </p:nvPr>
        </p:nvSpPr>
        <p:spPr>
          <a:xfrm>
            <a:off x="11041038" y="6345555"/>
            <a:ext cx="795361" cy="228600"/>
          </a:xfrm>
        </p:spPr>
        <p:txBody>
          <a:bodyPr anchor="ctr">
            <a:normAutofit/>
          </a:bodyPr>
          <a:lstStyle/>
          <a:p>
            <a:pPr>
              <a:spcAft>
                <a:spcPts val="600"/>
              </a:spcAft>
            </a:pPr>
            <a:fld id="{679D2152-1C30-894C-9781-951D3C9748DF}" type="slidenum">
              <a:rPr lang="en-US" smtClean="0"/>
              <a:pPr>
                <a:spcAft>
                  <a:spcPts val="600"/>
                </a:spcAft>
              </a:pPr>
              <a:t>26</a:t>
            </a:fld>
            <a:endParaRPr lang="en-US"/>
          </a:p>
        </p:txBody>
      </p:sp>
      <p:sp>
        <p:nvSpPr>
          <p:cNvPr id="12" name="Footer Placeholder 11">
            <a:extLst>
              <a:ext uri="{FF2B5EF4-FFF2-40B4-BE49-F238E27FC236}">
                <a16:creationId xmlns:a16="http://schemas.microsoft.com/office/drawing/2014/main" id="{DB8DB4FC-7024-2643-80F9-43DE609613A6}"/>
              </a:ext>
            </a:extLst>
          </p:cNvPr>
          <p:cNvSpPr>
            <a:spLocks noGrp="1"/>
          </p:cNvSpPr>
          <p:nvPr>
            <p:ph type="ftr" sz="quarter" idx="13"/>
          </p:nvPr>
        </p:nvSpPr>
        <p:spPr>
          <a:xfrm>
            <a:off x="406400" y="6345555"/>
            <a:ext cx="3878997" cy="228600"/>
          </a:xfrm>
        </p:spPr>
        <p:txBody>
          <a:bodyPr anchor="ctr">
            <a:normAutofit/>
          </a:bodyPr>
          <a:lstStyle/>
          <a:p>
            <a:pPr>
              <a:spcAft>
                <a:spcPts val="600"/>
              </a:spcAft>
            </a:pPr>
            <a:r>
              <a:rPr lang="en-US" altLang="en-US"/>
              <a:t>© 2023 SailPoint Technologies, Inc. All rights reserved.</a:t>
            </a:r>
          </a:p>
        </p:txBody>
      </p:sp>
      <p:sp>
        <p:nvSpPr>
          <p:cNvPr id="2" name="Title 1">
            <a:extLst>
              <a:ext uri="{FF2B5EF4-FFF2-40B4-BE49-F238E27FC236}">
                <a16:creationId xmlns:a16="http://schemas.microsoft.com/office/drawing/2014/main" id="{789FCC57-5E32-5C43-B0DC-7C810B89C2C6}"/>
              </a:ext>
            </a:extLst>
          </p:cNvPr>
          <p:cNvSpPr>
            <a:spLocks noGrp="1"/>
          </p:cNvSpPr>
          <p:nvPr>
            <p:ph type="title"/>
          </p:nvPr>
        </p:nvSpPr>
        <p:spPr>
          <a:xfrm>
            <a:off x="406400" y="457200"/>
            <a:ext cx="4365625" cy="1600200"/>
          </a:xfrm>
        </p:spPr>
        <p:txBody>
          <a:bodyPr anchor="t">
            <a:normAutofit/>
          </a:bodyPr>
          <a:lstStyle/>
          <a:p>
            <a:r>
              <a:rPr lang="en-US" dirty="0"/>
              <a:t>Q1 -2023 Loop context</a:t>
            </a:r>
          </a:p>
        </p:txBody>
      </p:sp>
      <p:pic>
        <p:nvPicPr>
          <p:cNvPr id="4" name="Picture 3">
            <a:extLst>
              <a:ext uri="{FF2B5EF4-FFF2-40B4-BE49-F238E27FC236}">
                <a16:creationId xmlns:a16="http://schemas.microsoft.com/office/drawing/2014/main" id="{51AC5363-8F45-639B-7398-BFBCECBB1315}"/>
              </a:ext>
            </a:extLst>
          </p:cNvPr>
          <p:cNvPicPr>
            <a:picLocks noChangeAspect="1"/>
          </p:cNvPicPr>
          <p:nvPr/>
        </p:nvPicPr>
        <p:blipFill>
          <a:blip r:embed="rId3"/>
          <a:stretch>
            <a:fillRect/>
          </a:stretch>
        </p:blipFill>
        <p:spPr>
          <a:xfrm>
            <a:off x="5231882" y="831083"/>
            <a:ext cx="6206836" cy="5548233"/>
          </a:xfrm>
          <a:prstGeom prst="rect">
            <a:avLst/>
          </a:prstGeom>
        </p:spPr>
      </p:pic>
    </p:spTree>
    <p:extLst>
      <p:ext uri="{BB962C8B-B14F-4D97-AF65-F5344CB8AC3E}">
        <p14:creationId xmlns:p14="http://schemas.microsoft.com/office/powerpoint/2010/main" val="27579083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5D60E59-50FA-2B4B-802B-A866297F1736}"/>
              </a:ext>
            </a:extLst>
          </p:cNvPr>
          <p:cNvSpPr>
            <a:spLocks noGrp="1"/>
          </p:cNvSpPr>
          <p:nvPr>
            <p:ph type="body" sz="half" idx="2"/>
          </p:nvPr>
        </p:nvSpPr>
        <p:spPr>
          <a:xfrm>
            <a:off x="406400" y="2336800"/>
            <a:ext cx="4365625" cy="3532188"/>
          </a:xfrm>
        </p:spPr>
        <p:txBody>
          <a:bodyPr>
            <a:normAutofit/>
          </a:bodyPr>
          <a:lstStyle/>
          <a:p>
            <a:pPr marL="0" indent="0">
              <a:buNone/>
            </a:pPr>
            <a:r>
              <a:rPr lang="en-US" b="1" dirty="0"/>
              <a:t>Execution Logging Improvements</a:t>
            </a:r>
          </a:p>
          <a:p>
            <a:pPr marL="0" indent="0">
              <a:buNone/>
            </a:pPr>
            <a:endParaRPr lang="en-US" b="1" dirty="0"/>
          </a:p>
          <a:p>
            <a:pPr marL="0" indent="0">
              <a:buNone/>
            </a:pPr>
            <a:r>
              <a:rPr lang="en-US" dirty="0"/>
              <a:t>Execution logging has been persisted to 90 days from 48 hours. </a:t>
            </a:r>
          </a:p>
          <a:p>
            <a:pPr marL="0" indent="0">
              <a:buNone/>
            </a:pPr>
            <a:endParaRPr lang="en-US" dirty="0"/>
          </a:p>
        </p:txBody>
      </p:sp>
      <p:sp>
        <p:nvSpPr>
          <p:cNvPr id="6" name="Slide Number Placeholder 5">
            <a:extLst>
              <a:ext uri="{FF2B5EF4-FFF2-40B4-BE49-F238E27FC236}">
                <a16:creationId xmlns:a16="http://schemas.microsoft.com/office/drawing/2014/main" id="{8B13B4F1-F113-E344-B504-0596A048870C}"/>
              </a:ext>
            </a:extLst>
          </p:cNvPr>
          <p:cNvSpPr>
            <a:spLocks noGrp="1"/>
          </p:cNvSpPr>
          <p:nvPr>
            <p:ph type="sldNum" sz="quarter" idx="12"/>
          </p:nvPr>
        </p:nvSpPr>
        <p:spPr>
          <a:xfrm>
            <a:off x="11041038" y="6345555"/>
            <a:ext cx="795361" cy="228600"/>
          </a:xfrm>
        </p:spPr>
        <p:txBody>
          <a:bodyPr anchor="ctr">
            <a:normAutofit/>
          </a:bodyPr>
          <a:lstStyle/>
          <a:p>
            <a:pPr>
              <a:spcAft>
                <a:spcPts val="600"/>
              </a:spcAft>
            </a:pPr>
            <a:fld id="{679D2152-1C30-894C-9781-951D3C9748DF}" type="slidenum">
              <a:rPr lang="en-US" smtClean="0"/>
              <a:pPr>
                <a:spcAft>
                  <a:spcPts val="600"/>
                </a:spcAft>
              </a:pPr>
              <a:t>27</a:t>
            </a:fld>
            <a:endParaRPr lang="en-US"/>
          </a:p>
        </p:txBody>
      </p:sp>
      <p:sp>
        <p:nvSpPr>
          <p:cNvPr id="12" name="Footer Placeholder 11">
            <a:extLst>
              <a:ext uri="{FF2B5EF4-FFF2-40B4-BE49-F238E27FC236}">
                <a16:creationId xmlns:a16="http://schemas.microsoft.com/office/drawing/2014/main" id="{DB8DB4FC-7024-2643-80F9-43DE609613A6}"/>
              </a:ext>
            </a:extLst>
          </p:cNvPr>
          <p:cNvSpPr>
            <a:spLocks noGrp="1"/>
          </p:cNvSpPr>
          <p:nvPr>
            <p:ph type="ftr" sz="quarter" idx="13"/>
          </p:nvPr>
        </p:nvSpPr>
        <p:spPr>
          <a:xfrm>
            <a:off x="406400" y="6345555"/>
            <a:ext cx="3878997" cy="228600"/>
          </a:xfrm>
        </p:spPr>
        <p:txBody>
          <a:bodyPr anchor="ctr">
            <a:normAutofit/>
          </a:bodyPr>
          <a:lstStyle/>
          <a:p>
            <a:pPr>
              <a:spcAft>
                <a:spcPts val="600"/>
              </a:spcAft>
            </a:pPr>
            <a:r>
              <a:rPr lang="en-US" altLang="en-US"/>
              <a:t>© 2023 SailPoint Technologies, Inc. All rights reserved.</a:t>
            </a:r>
          </a:p>
        </p:txBody>
      </p:sp>
      <p:sp>
        <p:nvSpPr>
          <p:cNvPr id="2" name="Title 1">
            <a:extLst>
              <a:ext uri="{FF2B5EF4-FFF2-40B4-BE49-F238E27FC236}">
                <a16:creationId xmlns:a16="http://schemas.microsoft.com/office/drawing/2014/main" id="{789FCC57-5E32-5C43-B0DC-7C810B89C2C6}"/>
              </a:ext>
            </a:extLst>
          </p:cNvPr>
          <p:cNvSpPr>
            <a:spLocks noGrp="1"/>
          </p:cNvSpPr>
          <p:nvPr>
            <p:ph type="title"/>
          </p:nvPr>
        </p:nvSpPr>
        <p:spPr>
          <a:xfrm>
            <a:off x="406400" y="457200"/>
            <a:ext cx="4365625" cy="1600200"/>
          </a:xfrm>
        </p:spPr>
        <p:txBody>
          <a:bodyPr anchor="t">
            <a:normAutofit fontScale="90000"/>
          </a:bodyPr>
          <a:lstStyle/>
          <a:p>
            <a:r>
              <a:rPr lang="en-US" dirty="0"/>
              <a:t>Q1 -2023 Execution Logging</a:t>
            </a:r>
          </a:p>
        </p:txBody>
      </p:sp>
      <p:pic>
        <p:nvPicPr>
          <p:cNvPr id="5" name="Picture 4">
            <a:extLst>
              <a:ext uri="{FF2B5EF4-FFF2-40B4-BE49-F238E27FC236}">
                <a16:creationId xmlns:a16="http://schemas.microsoft.com/office/drawing/2014/main" id="{3E93CCBB-E3A0-1467-68A3-32C0E7B18D02}"/>
              </a:ext>
            </a:extLst>
          </p:cNvPr>
          <p:cNvPicPr>
            <a:picLocks noChangeAspect="1"/>
          </p:cNvPicPr>
          <p:nvPr/>
        </p:nvPicPr>
        <p:blipFill>
          <a:blip r:embed="rId3"/>
          <a:stretch>
            <a:fillRect/>
          </a:stretch>
        </p:blipFill>
        <p:spPr>
          <a:xfrm>
            <a:off x="5874076" y="590867"/>
            <a:ext cx="4994884" cy="5868988"/>
          </a:xfrm>
          <a:prstGeom prst="rect">
            <a:avLst/>
          </a:prstGeom>
        </p:spPr>
      </p:pic>
      <p:sp>
        <p:nvSpPr>
          <p:cNvPr id="7" name="TextBox 6">
            <a:extLst>
              <a:ext uri="{FF2B5EF4-FFF2-40B4-BE49-F238E27FC236}">
                <a16:creationId xmlns:a16="http://schemas.microsoft.com/office/drawing/2014/main" id="{68405AB0-1E33-AD0D-4C16-6AA67BE47816}"/>
              </a:ext>
            </a:extLst>
          </p:cNvPr>
          <p:cNvSpPr txBox="1"/>
          <p:nvPr/>
        </p:nvSpPr>
        <p:spPr>
          <a:xfrm>
            <a:off x="6808896" y="398145"/>
            <a:ext cx="2916996" cy="369332"/>
          </a:xfrm>
          <a:prstGeom prst="rect">
            <a:avLst/>
          </a:prstGeom>
          <a:solidFill>
            <a:schemeClr val="accent1">
              <a:lumMod val="60000"/>
              <a:lumOff val="40000"/>
            </a:schemeClr>
          </a:solidFill>
        </p:spPr>
        <p:txBody>
          <a:bodyPr wrap="square" rtlCol="0">
            <a:spAutoFit/>
          </a:bodyPr>
          <a:lstStyle/>
          <a:p>
            <a:pPr algn="l"/>
            <a:r>
              <a:rPr lang="en-US" dirty="0">
                <a:solidFill>
                  <a:schemeClr val="bg1"/>
                </a:solidFill>
              </a:rPr>
              <a:t>Goal Experience Design</a:t>
            </a:r>
          </a:p>
        </p:txBody>
      </p:sp>
    </p:spTree>
    <p:extLst>
      <p:ext uri="{BB962C8B-B14F-4D97-AF65-F5344CB8AC3E}">
        <p14:creationId xmlns:p14="http://schemas.microsoft.com/office/powerpoint/2010/main" val="255795442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5D60E59-50FA-2B4B-802B-A866297F1736}"/>
              </a:ext>
            </a:extLst>
          </p:cNvPr>
          <p:cNvSpPr>
            <a:spLocks noGrp="1"/>
          </p:cNvSpPr>
          <p:nvPr>
            <p:ph type="body" sz="half" idx="2"/>
          </p:nvPr>
        </p:nvSpPr>
        <p:spPr>
          <a:xfrm>
            <a:off x="406400" y="2336800"/>
            <a:ext cx="4365625" cy="3532188"/>
          </a:xfrm>
        </p:spPr>
        <p:txBody>
          <a:bodyPr>
            <a:normAutofit/>
          </a:bodyPr>
          <a:lstStyle/>
          <a:p>
            <a:pPr marL="0" indent="0">
              <a:buNone/>
            </a:pPr>
            <a:r>
              <a:rPr lang="en-US" b="1" dirty="0"/>
              <a:t>Simulated Testing for actions and loops</a:t>
            </a:r>
          </a:p>
          <a:p>
            <a:pPr marL="0" indent="0">
              <a:buNone/>
            </a:pPr>
            <a:endParaRPr lang="en-US" b="1" dirty="0"/>
          </a:p>
          <a:p>
            <a:pPr marL="0" indent="0">
              <a:buNone/>
            </a:pPr>
            <a:r>
              <a:rPr lang="en-US" dirty="0"/>
              <a:t>Test Workflow will have the ability to toggle on or off actions and loops the simplify testing of workflows and thus speed time to value. </a:t>
            </a:r>
          </a:p>
          <a:p>
            <a:pPr marL="0" indent="0">
              <a:buNone/>
            </a:pPr>
            <a:endParaRPr lang="en-US" dirty="0"/>
          </a:p>
        </p:txBody>
      </p:sp>
      <p:sp>
        <p:nvSpPr>
          <p:cNvPr id="6" name="Slide Number Placeholder 5">
            <a:extLst>
              <a:ext uri="{FF2B5EF4-FFF2-40B4-BE49-F238E27FC236}">
                <a16:creationId xmlns:a16="http://schemas.microsoft.com/office/drawing/2014/main" id="{8B13B4F1-F113-E344-B504-0596A048870C}"/>
              </a:ext>
            </a:extLst>
          </p:cNvPr>
          <p:cNvSpPr>
            <a:spLocks noGrp="1"/>
          </p:cNvSpPr>
          <p:nvPr>
            <p:ph type="sldNum" sz="quarter" idx="12"/>
          </p:nvPr>
        </p:nvSpPr>
        <p:spPr>
          <a:xfrm>
            <a:off x="11041038" y="6345555"/>
            <a:ext cx="795361" cy="228600"/>
          </a:xfrm>
        </p:spPr>
        <p:txBody>
          <a:bodyPr anchor="ctr">
            <a:normAutofit/>
          </a:bodyPr>
          <a:lstStyle/>
          <a:p>
            <a:pPr>
              <a:spcAft>
                <a:spcPts val="600"/>
              </a:spcAft>
            </a:pPr>
            <a:fld id="{679D2152-1C30-894C-9781-951D3C9748DF}" type="slidenum">
              <a:rPr lang="en-US" smtClean="0"/>
              <a:pPr>
                <a:spcAft>
                  <a:spcPts val="600"/>
                </a:spcAft>
              </a:pPr>
              <a:t>28</a:t>
            </a:fld>
            <a:endParaRPr lang="en-US"/>
          </a:p>
        </p:txBody>
      </p:sp>
      <p:sp>
        <p:nvSpPr>
          <p:cNvPr id="12" name="Footer Placeholder 11">
            <a:extLst>
              <a:ext uri="{FF2B5EF4-FFF2-40B4-BE49-F238E27FC236}">
                <a16:creationId xmlns:a16="http://schemas.microsoft.com/office/drawing/2014/main" id="{DB8DB4FC-7024-2643-80F9-43DE609613A6}"/>
              </a:ext>
            </a:extLst>
          </p:cNvPr>
          <p:cNvSpPr>
            <a:spLocks noGrp="1"/>
          </p:cNvSpPr>
          <p:nvPr>
            <p:ph type="ftr" sz="quarter" idx="13"/>
          </p:nvPr>
        </p:nvSpPr>
        <p:spPr>
          <a:xfrm>
            <a:off x="406400" y="6345555"/>
            <a:ext cx="3878997" cy="228600"/>
          </a:xfrm>
        </p:spPr>
        <p:txBody>
          <a:bodyPr anchor="ctr">
            <a:normAutofit/>
          </a:bodyPr>
          <a:lstStyle/>
          <a:p>
            <a:pPr>
              <a:spcAft>
                <a:spcPts val="600"/>
              </a:spcAft>
            </a:pPr>
            <a:r>
              <a:rPr lang="en-US" altLang="en-US"/>
              <a:t>© 2023 SailPoint Technologies, Inc. All rights reserved.</a:t>
            </a:r>
          </a:p>
        </p:txBody>
      </p:sp>
      <p:sp>
        <p:nvSpPr>
          <p:cNvPr id="2" name="Title 1">
            <a:extLst>
              <a:ext uri="{FF2B5EF4-FFF2-40B4-BE49-F238E27FC236}">
                <a16:creationId xmlns:a16="http://schemas.microsoft.com/office/drawing/2014/main" id="{789FCC57-5E32-5C43-B0DC-7C810B89C2C6}"/>
              </a:ext>
            </a:extLst>
          </p:cNvPr>
          <p:cNvSpPr>
            <a:spLocks noGrp="1"/>
          </p:cNvSpPr>
          <p:nvPr>
            <p:ph type="title"/>
          </p:nvPr>
        </p:nvSpPr>
        <p:spPr>
          <a:xfrm>
            <a:off x="406400" y="457200"/>
            <a:ext cx="4365625" cy="1600200"/>
          </a:xfrm>
        </p:spPr>
        <p:txBody>
          <a:bodyPr anchor="t">
            <a:normAutofit fontScale="90000"/>
          </a:bodyPr>
          <a:lstStyle/>
          <a:p>
            <a:r>
              <a:rPr lang="en-US" dirty="0"/>
              <a:t>Q1 -2023 Simulated Testing</a:t>
            </a:r>
          </a:p>
        </p:txBody>
      </p:sp>
      <p:pic>
        <p:nvPicPr>
          <p:cNvPr id="4" name="Picture 3">
            <a:extLst>
              <a:ext uri="{FF2B5EF4-FFF2-40B4-BE49-F238E27FC236}">
                <a16:creationId xmlns:a16="http://schemas.microsoft.com/office/drawing/2014/main" id="{6DA2CCE2-88A1-44BB-79BC-D5AB6ECEADE8}"/>
              </a:ext>
            </a:extLst>
          </p:cNvPr>
          <p:cNvPicPr>
            <a:picLocks noChangeAspect="1"/>
          </p:cNvPicPr>
          <p:nvPr/>
        </p:nvPicPr>
        <p:blipFill>
          <a:blip r:embed="rId3"/>
          <a:stretch>
            <a:fillRect/>
          </a:stretch>
        </p:blipFill>
        <p:spPr>
          <a:xfrm>
            <a:off x="5168295" y="1574888"/>
            <a:ext cx="6675899" cy="3708223"/>
          </a:xfrm>
          <a:prstGeom prst="rect">
            <a:avLst/>
          </a:prstGeom>
        </p:spPr>
      </p:pic>
      <p:sp>
        <p:nvSpPr>
          <p:cNvPr id="5" name="TextBox 4">
            <a:extLst>
              <a:ext uri="{FF2B5EF4-FFF2-40B4-BE49-F238E27FC236}">
                <a16:creationId xmlns:a16="http://schemas.microsoft.com/office/drawing/2014/main" id="{CE903493-D1F0-2820-BCF7-1F91FF64A7FE}"/>
              </a:ext>
            </a:extLst>
          </p:cNvPr>
          <p:cNvSpPr txBox="1"/>
          <p:nvPr/>
        </p:nvSpPr>
        <p:spPr>
          <a:xfrm>
            <a:off x="7047746" y="957241"/>
            <a:ext cx="2916996" cy="369332"/>
          </a:xfrm>
          <a:prstGeom prst="rect">
            <a:avLst/>
          </a:prstGeom>
          <a:solidFill>
            <a:schemeClr val="accent1">
              <a:lumMod val="60000"/>
              <a:lumOff val="40000"/>
            </a:schemeClr>
          </a:solidFill>
        </p:spPr>
        <p:txBody>
          <a:bodyPr wrap="square" rtlCol="0">
            <a:spAutoFit/>
          </a:bodyPr>
          <a:lstStyle/>
          <a:p>
            <a:pPr algn="l"/>
            <a:r>
              <a:rPr lang="en-US" dirty="0">
                <a:solidFill>
                  <a:schemeClr val="bg1"/>
                </a:solidFill>
              </a:rPr>
              <a:t>Goal Experience Design</a:t>
            </a:r>
          </a:p>
        </p:txBody>
      </p:sp>
    </p:spTree>
    <p:extLst>
      <p:ext uri="{BB962C8B-B14F-4D97-AF65-F5344CB8AC3E}">
        <p14:creationId xmlns:p14="http://schemas.microsoft.com/office/powerpoint/2010/main" val="414426232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5D60E59-50FA-2B4B-802B-A866297F1736}"/>
              </a:ext>
            </a:extLst>
          </p:cNvPr>
          <p:cNvSpPr>
            <a:spLocks noGrp="1"/>
          </p:cNvSpPr>
          <p:nvPr>
            <p:ph type="body" sz="half" idx="2"/>
          </p:nvPr>
        </p:nvSpPr>
        <p:spPr>
          <a:xfrm>
            <a:off x="406400" y="2336800"/>
            <a:ext cx="4365625" cy="3532188"/>
          </a:xfrm>
        </p:spPr>
        <p:txBody>
          <a:bodyPr>
            <a:normAutofit/>
          </a:bodyPr>
          <a:lstStyle/>
          <a:p>
            <a:pPr marL="0" indent="0">
              <a:buNone/>
            </a:pPr>
            <a:r>
              <a:rPr lang="en-US" b="1" dirty="0"/>
              <a:t>Dynamic Variable support</a:t>
            </a:r>
          </a:p>
          <a:p>
            <a:pPr marL="0" indent="0">
              <a:buNone/>
            </a:pPr>
            <a:endParaRPr lang="en-US" b="1" dirty="0"/>
          </a:p>
          <a:p>
            <a:pPr marL="0" indent="0">
              <a:buNone/>
            </a:pPr>
            <a:r>
              <a:rPr lang="en-US" dirty="0"/>
              <a:t>The ability to define custom variables from existing data within the workflow.</a:t>
            </a:r>
          </a:p>
          <a:p>
            <a:pPr marL="0" indent="0">
              <a:buNone/>
            </a:pPr>
            <a:br>
              <a:rPr lang="en-US" dirty="0"/>
            </a:br>
            <a:r>
              <a:rPr lang="en-US" dirty="0"/>
              <a:t>Initial Target - String</a:t>
            </a:r>
          </a:p>
          <a:p>
            <a:pPr marL="0" indent="0">
              <a:buNone/>
            </a:pPr>
            <a:r>
              <a:rPr lang="en-US" dirty="0"/>
              <a:t>Secondary - Date</a:t>
            </a:r>
          </a:p>
        </p:txBody>
      </p:sp>
      <p:sp>
        <p:nvSpPr>
          <p:cNvPr id="6" name="Slide Number Placeholder 5">
            <a:extLst>
              <a:ext uri="{FF2B5EF4-FFF2-40B4-BE49-F238E27FC236}">
                <a16:creationId xmlns:a16="http://schemas.microsoft.com/office/drawing/2014/main" id="{8B13B4F1-F113-E344-B504-0596A048870C}"/>
              </a:ext>
            </a:extLst>
          </p:cNvPr>
          <p:cNvSpPr>
            <a:spLocks noGrp="1"/>
          </p:cNvSpPr>
          <p:nvPr>
            <p:ph type="sldNum" sz="quarter" idx="12"/>
          </p:nvPr>
        </p:nvSpPr>
        <p:spPr>
          <a:xfrm>
            <a:off x="11041038" y="6345555"/>
            <a:ext cx="795361" cy="228600"/>
          </a:xfrm>
        </p:spPr>
        <p:txBody>
          <a:bodyPr anchor="ctr">
            <a:normAutofit/>
          </a:bodyPr>
          <a:lstStyle/>
          <a:p>
            <a:pPr>
              <a:spcAft>
                <a:spcPts val="600"/>
              </a:spcAft>
            </a:pPr>
            <a:fld id="{679D2152-1C30-894C-9781-951D3C9748DF}" type="slidenum">
              <a:rPr lang="en-US" smtClean="0"/>
              <a:pPr>
                <a:spcAft>
                  <a:spcPts val="600"/>
                </a:spcAft>
              </a:pPr>
              <a:t>29</a:t>
            </a:fld>
            <a:endParaRPr lang="en-US"/>
          </a:p>
        </p:txBody>
      </p:sp>
      <p:sp>
        <p:nvSpPr>
          <p:cNvPr id="12" name="Footer Placeholder 11">
            <a:extLst>
              <a:ext uri="{FF2B5EF4-FFF2-40B4-BE49-F238E27FC236}">
                <a16:creationId xmlns:a16="http://schemas.microsoft.com/office/drawing/2014/main" id="{DB8DB4FC-7024-2643-80F9-43DE609613A6}"/>
              </a:ext>
            </a:extLst>
          </p:cNvPr>
          <p:cNvSpPr>
            <a:spLocks noGrp="1"/>
          </p:cNvSpPr>
          <p:nvPr>
            <p:ph type="ftr" sz="quarter" idx="13"/>
          </p:nvPr>
        </p:nvSpPr>
        <p:spPr>
          <a:xfrm>
            <a:off x="406400" y="6345555"/>
            <a:ext cx="3878997" cy="228600"/>
          </a:xfrm>
        </p:spPr>
        <p:txBody>
          <a:bodyPr anchor="ctr">
            <a:normAutofit/>
          </a:bodyPr>
          <a:lstStyle/>
          <a:p>
            <a:pPr>
              <a:spcAft>
                <a:spcPts val="600"/>
              </a:spcAft>
            </a:pPr>
            <a:r>
              <a:rPr lang="en-US" altLang="en-US"/>
              <a:t>© 2023 SailPoint Technologies, Inc. All rights reserved.</a:t>
            </a:r>
          </a:p>
        </p:txBody>
      </p:sp>
      <p:sp>
        <p:nvSpPr>
          <p:cNvPr id="2" name="Title 1">
            <a:extLst>
              <a:ext uri="{FF2B5EF4-FFF2-40B4-BE49-F238E27FC236}">
                <a16:creationId xmlns:a16="http://schemas.microsoft.com/office/drawing/2014/main" id="{789FCC57-5E32-5C43-B0DC-7C810B89C2C6}"/>
              </a:ext>
            </a:extLst>
          </p:cNvPr>
          <p:cNvSpPr>
            <a:spLocks noGrp="1"/>
          </p:cNvSpPr>
          <p:nvPr>
            <p:ph type="title"/>
          </p:nvPr>
        </p:nvSpPr>
        <p:spPr>
          <a:xfrm>
            <a:off x="406400" y="457200"/>
            <a:ext cx="5370945" cy="1600200"/>
          </a:xfrm>
        </p:spPr>
        <p:txBody>
          <a:bodyPr anchor="t">
            <a:normAutofit fontScale="90000"/>
          </a:bodyPr>
          <a:lstStyle/>
          <a:p>
            <a:r>
              <a:rPr lang="en-US" dirty="0"/>
              <a:t>Q1 -2023 Custom/Dynamic Variables</a:t>
            </a:r>
          </a:p>
        </p:txBody>
      </p:sp>
      <p:pic>
        <p:nvPicPr>
          <p:cNvPr id="5" name="Picture 4">
            <a:extLst>
              <a:ext uri="{FF2B5EF4-FFF2-40B4-BE49-F238E27FC236}">
                <a16:creationId xmlns:a16="http://schemas.microsoft.com/office/drawing/2014/main" id="{79F14386-9294-4873-574C-2A3E31037ADE}"/>
              </a:ext>
            </a:extLst>
          </p:cNvPr>
          <p:cNvPicPr>
            <a:picLocks noChangeAspect="1"/>
          </p:cNvPicPr>
          <p:nvPr/>
        </p:nvPicPr>
        <p:blipFill>
          <a:blip r:embed="rId5"/>
          <a:stretch>
            <a:fillRect/>
          </a:stretch>
        </p:blipFill>
        <p:spPr>
          <a:xfrm>
            <a:off x="7419977" y="817418"/>
            <a:ext cx="3322427" cy="5223164"/>
          </a:xfrm>
          <a:prstGeom prst="rect">
            <a:avLst/>
          </a:prstGeom>
          <a:ln>
            <a:noFill/>
          </a:ln>
        </p:spPr>
      </p:pic>
      <p:pic>
        <p:nvPicPr>
          <p:cNvPr id="4" name="Screen Recording 2023-02-09 at 10.55.46 AM.mov">
            <a:hlinkClick r:id="" action="ppaction://media"/>
            <a:extLst>
              <a:ext uri="{FF2B5EF4-FFF2-40B4-BE49-F238E27FC236}">
                <a16:creationId xmlns:a16="http://schemas.microsoft.com/office/drawing/2014/main" id="{ADDDFE5A-8D03-06CF-896E-8D49AA14CC55}"/>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66275" y="205308"/>
            <a:ext cx="12059449" cy="6652692"/>
          </a:xfrm>
          <a:prstGeom prst="rect">
            <a:avLst/>
          </a:prstGeom>
        </p:spPr>
      </p:pic>
    </p:spTree>
    <p:extLst>
      <p:ext uri="{BB962C8B-B14F-4D97-AF65-F5344CB8AC3E}">
        <p14:creationId xmlns:p14="http://schemas.microsoft.com/office/powerpoint/2010/main" val="4376778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3253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4"/>
                </p:tgtEl>
              </p:cMediaNode>
            </p:video>
            <p:seq concurrent="1" nextAc="seek">
              <p:cTn id="12" restart="whenNotActive" fill="hold" evtFilter="cancelBubble" nodeType="interactiveSeq">
                <p:stCondLst>
                  <p:cond evt="onClick" delay="0">
                    <p:tgtEl>
                      <p:spTgt spid="4"/>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C7C671C-B073-F7E1-1459-C0D39C47E4F4}"/>
              </a:ext>
            </a:extLst>
          </p:cNvPr>
          <p:cNvSpPr>
            <a:spLocks noGrp="1"/>
          </p:cNvSpPr>
          <p:nvPr>
            <p:ph type="sldNum" sz="quarter" idx="12"/>
          </p:nvPr>
        </p:nvSpPr>
        <p:spPr/>
        <p:txBody>
          <a:bodyPr/>
          <a:lstStyle/>
          <a:p>
            <a:fld id="{679D2152-1C30-894C-9781-951D3C9748DF}" type="slidenum">
              <a:rPr lang="en-US" smtClean="0"/>
              <a:pPr/>
              <a:t>3</a:t>
            </a:fld>
            <a:endParaRPr lang="en-US"/>
          </a:p>
        </p:txBody>
      </p:sp>
      <p:sp>
        <p:nvSpPr>
          <p:cNvPr id="3" name="Footer Placeholder 2">
            <a:extLst>
              <a:ext uri="{FF2B5EF4-FFF2-40B4-BE49-F238E27FC236}">
                <a16:creationId xmlns:a16="http://schemas.microsoft.com/office/drawing/2014/main" id="{A16BB6D1-5B99-1F8E-6929-B87C4B764A83}"/>
              </a:ext>
            </a:extLst>
          </p:cNvPr>
          <p:cNvSpPr>
            <a:spLocks noGrp="1"/>
          </p:cNvSpPr>
          <p:nvPr>
            <p:ph type="ftr" sz="quarter" idx="3"/>
          </p:nvPr>
        </p:nvSpPr>
        <p:spPr/>
        <p:txBody>
          <a:bodyPr/>
          <a:lstStyle/>
          <a:p>
            <a:r>
              <a:rPr lang="en-US" altLang="en-US"/>
              <a:t>© 2023 SailPoint Technologies, Inc. All rights reserved.</a:t>
            </a:r>
            <a:endParaRPr lang="en-US" altLang="en-US" dirty="0"/>
          </a:p>
        </p:txBody>
      </p:sp>
      <p:sp>
        <p:nvSpPr>
          <p:cNvPr id="4" name="Title 3">
            <a:extLst>
              <a:ext uri="{FF2B5EF4-FFF2-40B4-BE49-F238E27FC236}">
                <a16:creationId xmlns:a16="http://schemas.microsoft.com/office/drawing/2014/main" id="{8A0070D4-CDCB-A7C7-197C-3FC317A367AE}"/>
              </a:ext>
            </a:extLst>
          </p:cNvPr>
          <p:cNvSpPr>
            <a:spLocks noGrp="1"/>
          </p:cNvSpPr>
          <p:nvPr>
            <p:ph type="title"/>
          </p:nvPr>
        </p:nvSpPr>
        <p:spPr/>
        <p:txBody>
          <a:bodyPr/>
          <a:lstStyle/>
          <a:p>
            <a:r>
              <a:rPr lang="en-US" dirty="0"/>
              <a:t>Workflows Introduction	</a:t>
            </a:r>
          </a:p>
        </p:txBody>
      </p:sp>
      <p:sp>
        <p:nvSpPr>
          <p:cNvPr id="5" name="Text Placeholder 4">
            <a:extLst>
              <a:ext uri="{FF2B5EF4-FFF2-40B4-BE49-F238E27FC236}">
                <a16:creationId xmlns:a16="http://schemas.microsoft.com/office/drawing/2014/main" id="{62F63C04-BCBF-E058-1725-F9022E9E4F35}"/>
              </a:ext>
            </a:extLst>
          </p:cNvPr>
          <p:cNvSpPr>
            <a:spLocks noGrp="1"/>
          </p:cNvSpPr>
          <p:nvPr>
            <p:ph type="body" idx="1"/>
          </p:nvPr>
        </p:nvSpPr>
        <p:spPr/>
        <p:txBody>
          <a:bodyPr/>
          <a:lstStyle/>
          <a:p>
            <a:r>
              <a:rPr lang="en-US" dirty="0"/>
              <a:t>The what &amp; why of Workflows</a:t>
            </a:r>
          </a:p>
        </p:txBody>
      </p:sp>
    </p:spTree>
    <p:extLst>
      <p:ext uri="{BB962C8B-B14F-4D97-AF65-F5344CB8AC3E}">
        <p14:creationId xmlns:p14="http://schemas.microsoft.com/office/powerpoint/2010/main" val="403708949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5D60E59-50FA-2B4B-802B-A866297F1736}"/>
              </a:ext>
            </a:extLst>
          </p:cNvPr>
          <p:cNvSpPr>
            <a:spLocks noGrp="1"/>
          </p:cNvSpPr>
          <p:nvPr>
            <p:ph type="body" sz="half" idx="2"/>
          </p:nvPr>
        </p:nvSpPr>
        <p:spPr>
          <a:xfrm>
            <a:off x="406400" y="2336800"/>
            <a:ext cx="4365625" cy="3532188"/>
          </a:xfrm>
        </p:spPr>
        <p:txBody>
          <a:bodyPr>
            <a:normAutofit/>
          </a:bodyPr>
          <a:lstStyle/>
          <a:p>
            <a:pPr marL="0" indent="0">
              <a:buNone/>
            </a:pPr>
            <a:r>
              <a:rPr lang="en-US" b="1" dirty="0"/>
              <a:t>Custom Form support in Workflows</a:t>
            </a:r>
          </a:p>
          <a:p>
            <a:pPr marL="0" indent="0">
              <a:buNone/>
            </a:pPr>
            <a:endParaRPr lang="en-US" b="1" dirty="0"/>
          </a:p>
          <a:p>
            <a:pPr marL="0" indent="0">
              <a:buNone/>
            </a:pPr>
            <a:r>
              <a:rPr lang="en-US" dirty="0"/>
              <a:t>Form Action and integration with Custom forms to ingest interactive data into the data-flow of workflows</a:t>
            </a:r>
          </a:p>
          <a:p>
            <a:pPr marL="0" indent="0">
              <a:buNone/>
            </a:pPr>
            <a:endParaRPr lang="en-US" dirty="0"/>
          </a:p>
        </p:txBody>
      </p:sp>
      <p:sp>
        <p:nvSpPr>
          <p:cNvPr id="6" name="Slide Number Placeholder 5">
            <a:extLst>
              <a:ext uri="{FF2B5EF4-FFF2-40B4-BE49-F238E27FC236}">
                <a16:creationId xmlns:a16="http://schemas.microsoft.com/office/drawing/2014/main" id="{8B13B4F1-F113-E344-B504-0596A048870C}"/>
              </a:ext>
            </a:extLst>
          </p:cNvPr>
          <p:cNvSpPr>
            <a:spLocks noGrp="1"/>
          </p:cNvSpPr>
          <p:nvPr>
            <p:ph type="sldNum" sz="quarter" idx="12"/>
          </p:nvPr>
        </p:nvSpPr>
        <p:spPr>
          <a:xfrm>
            <a:off x="11041038" y="6345555"/>
            <a:ext cx="795361" cy="228600"/>
          </a:xfrm>
        </p:spPr>
        <p:txBody>
          <a:bodyPr anchor="ctr">
            <a:normAutofit/>
          </a:bodyPr>
          <a:lstStyle/>
          <a:p>
            <a:pPr>
              <a:spcAft>
                <a:spcPts val="600"/>
              </a:spcAft>
            </a:pPr>
            <a:fld id="{679D2152-1C30-894C-9781-951D3C9748DF}" type="slidenum">
              <a:rPr lang="en-US" smtClean="0"/>
              <a:pPr>
                <a:spcAft>
                  <a:spcPts val="600"/>
                </a:spcAft>
              </a:pPr>
              <a:t>30</a:t>
            </a:fld>
            <a:endParaRPr lang="en-US"/>
          </a:p>
        </p:txBody>
      </p:sp>
      <p:sp>
        <p:nvSpPr>
          <p:cNvPr id="12" name="Footer Placeholder 11">
            <a:extLst>
              <a:ext uri="{FF2B5EF4-FFF2-40B4-BE49-F238E27FC236}">
                <a16:creationId xmlns:a16="http://schemas.microsoft.com/office/drawing/2014/main" id="{DB8DB4FC-7024-2643-80F9-43DE609613A6}"/>
              </a:ext>
            </a:extLst>
          </p:cNvPr>
          <p:cNvSpPr>
            <a:spLocks noGrp="1"/>
          </p:cNvSpPr>
          <p:nvPr>
            <p:ph type="ftr" sz="quarter" idx="13"/>
          </p:nvPr>
        </p:nvSpPr>
        <p:spPr>
          <a:xfrm>
            <a:off x="406400" y="6345555"/>
            <a:ext cx="3878997" cy="228600"/>
          </a:xfrm>
        </p:spPr>
        <p:txBody>
          <a:bodyPr anchor="ctr">
            <a:normAutofit/>
          </a:bodyPr>
          <a:lstStyle/>
          <a:p>
            <a:pPr>
              <a:spcAft>
                <a:spcPts val="600"/>
              </a:spcAft>
            </a:pPr>
            <a:r>
              <a:rPr lang="en-US" altLang="en-US"/>
              <a:t>© 2023 SailPoint Technologies, Inc. All rights reserved.</a:t>
            </a:r>
          </a:p>
        </p:txBody>
      </p:sp>
      <p:sp>
        <p:nvSpPr>
          <p:cNvPr id="2" name="Title 1">
            <a:extLst>
              <a:ext uri="{FF2B5EF4-FFF2-40B4-BE49-F238E27FC236}">
                <a16:creationId xmlns:a16="http://schemas.microsoft.com/office/drawing/2014/main" id="{789FCC57-5E32-5C43-B0DC-7C810B89C2C6}"/>
              </a:ext>
            </a:extLst>
          </p:cNvPr>
          <p:cNvSpPr>
            <a:spLocks noGrp="1"/>
          </p:cNvSpPr>
          <p:nvPr>
            <p:ph type="title"/>
          </p:nvPr>
        </p:nvSpPr>
        <p:spPr>
          <a:xfrm>
            <a:off x="406400" y="457200"/>
            <a:ext cx="4365625" cy="1600200"/>
          </a:xfrm>
        </p:spPr>
        <p:txBody>
          <a:bodyPr anchor="t">
            <a:normAutofit/>
          </a:bodyPr>
          <a:lstStyle/>
          <a:p>
            <a:r>
              <a:rPr lang="en-US" dirty="0"/>
              <a:t>*Q1 -2023 Forms – </a:t>
            </a:r>
            <a:r>
              <a:rPr lang="en-US" dirty="0">
                <a:highlight>
                  <a:srgbClr val="FFFF00"/>
                </a:highlight>
              </a:rPr>
              <a:t>Closed Preview</a:t>
            </a:r>
          </a:p>
        </p:txBody>
      </p:sp>
      <p:pic>
        <p:nvPicPr>
          <p:cNvPr id="7" name="Picture 6">
            <a:extLst>
              <a:ext uri="{FF2B5EF4-FFF2-40B4-BE49-F238E27FC236}">
                <a16:creationId xmlns:a16="http://schemas.microsoft.com/office/drawing/2014/main" id="{A926D6B3-54FB-A2B4-1086-C180641E4578}"/>
              </a:ext>
            </a:extLst>
          </p:cNvPr>
          <p:cNvPicPr>
            <a:picLocks noChangeAspect="1"/>
          </p:cNvPicPr>
          <p:nvPr/>
        </p:nvPicPr>
        <p:blipFill>
          <a:blip r:embed="rId3"/>
          <a:stretch>
            <a:fillRect/>
          </a:stretch>
        </p:blipFill>
        <p:spPr>
          <a:xfrm>
            <a:off x="4772025" y="2510512"/>
            <a:ext cx="6930219" cy="1600200"/>
          </a:xfrm>
          <a:prstGeom prst="rect">
            <a:avLst/>
          </a:prstGeom>
        </p:spPr>
      </p:pic>
      <p:pic>
        <p:nvPicPr>
          <p:cNvPr id="8" name="Picture 7">
            <a:extLst>
              <a:ext uri="{FF2B5EF4-FFF2-40B4-BE49-F238E27FC236}">
                <a16:creationId xmlns:a16="http://schemas.microsoft.com/office/drawing/2014/main" id="{5C5B54F6-5BAE-6E91-340E-B0997AFD59C3}"/>
              </a:ext>
            </a:extLst>
          </p:cNvPr>
          <p:cNvPicPr>
            <a:picLocks noChangeAspect="1"/>
          </p:cNvPicPr>
          <p:nvPr/>
        </p:nvPicPr>
        <p:blipFill>
          <a:blip r:embed="rId4"/>
          <a:stretch>
            <a:fillRect/>
          </a:stretch>
        </p:blipFill>
        <p:spPr>
          <a:xfrm>
            <a:off x="4772025" y="2465341"/>
            <a:ext cx="7145311" cy="3275105"/>
          </a:xfrm>
          <a:prstGeom prst="rect">
            <a:avLst/>
          </a:prstGeom>
        </p:spPr>
      </p:pic>
      <p:pic>
        <p:nvPicPr>
          <p:cNvPr id="9" name="Picture 8">
            <a:extLst>
              <a:ext uri="{FF2B5EF4-FFF2-40B4-BE49-F238E27FC236}">
                <a16:creationId xmlns:a16="http://schemas.microsoft.com/office/drawing/2014/main" id="{67F49941-076C-77E7-9C49-96A545D43387}"/>
              </a:ext>
            </a:extLst>
          </p:cNvPr>
          <p:cNvPicPr>
            <a:picLocks noChangeAspect="1"/>
          </p:cNvPicPr>
          <p:nvPr/>
        </p:nvPicPr>
        <p:blipFill>
          <a:blip r:embed="rId5"/>
          <a:stretch>
            <a:fillRect/>
          </a:stretch>
        </p:blipFill>
        <p:spPr>
          <a:xfrm>
            <a:off x="4772025" y="2069889"/>
            <a:ext cx="7419975" cy="3419343"/>
          </a:xfrm>
          <a:prstGeom prst="rect">
            <a:avLst/>
          </a:prstGeom>
        </p:spPr>
      </p:pic>
      <p:pic>
        <p:nvPicPr>
          <p:cNvPr id="10" name="Picture 9">
            <a:extLst>
              <a:ext uri="{FF2B5EF4-FFF2-40B4-BE49-F238E27FC236}">
                <a16:creationId xmlns:a16="http://schemas.microsoft.com/office/drawing/2014/main" id="{85E0777B-CEA8-4CF9-3020-4DB4FCB6F303}"/>
              </a:ext>
            </a:extLst>
          </p:cNvPr>
          <p:cNvPicPr>
            <a:picLocks noChangeAspect="1"/>
          </p:cNvPicPr>
          <p:nvPr/>
        </p:nvPicPr>
        <p:blipFill>
          <a:blip r:embed="rId6"/>
          <a:stretch>
            <a:fillRect/>
          </a:stretch>
        </p:blipFill>
        <p:spPr>
          <a:xfrm>
            <a:off x="6235817" y="0"/>
            <a:ext cx="4217726" cy="6858000"/>
          </a:xfrm>
          <a:prstGeom prst="rect">
            <a:avLst/>
          </a:prstGeom>
        </p:spPr>
      </p:pic>
      <p:pic>
        <p:nvPicPr>
          <p:cNvPr id="11" name="Picture 10">
            <a:extLst>
              <a:ext uri="{FF2B5EF4-FFF2-40B4-BE49-F238E27FC236}">
                <a16:creationId xmlns:a16="http://schemas.microsoft.com/office/drawing/2014/main" id="{ED749A15-CFE2-51A8-7F8B-75CCF55111DB}"/>
              </a:ext>
            </a:extLst>
          </p:cNvPr>
          <p:cNvPicPr>
            <a:picLocks noChangeAspect="1"/>
          </p:cNvPicPr>
          <p:nvPr/>
        </p:nvPicPr>
        <p:blipFill>
          <a:blip r:embed="rId7"/>
          <a:stretch>
            <a:fillRect/>
          </a:stretch>
        </p:blipFill>
        <p:spPr>
          <a:xfrm>
            <a:off x="6235817" y="0"/>
            <a:ext cx="4217726" cy="6858000"/>
          </a:xfrm>
          <a:prstGeom prst="rect">
            <a:avLst/>
          </a:prstGeom>
        </p:spPr>
      </p:pic>
    </p:spTree>
    <p:extLst>
      <p:ext uri="{BB962C8B-B14F-4D97-AF65-F5344CB8AC3E}">
        <p14:creationId xmlns:p14="http://schemas.microsoft.com/office/powerpoint/2010/main" val="33654431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5D60E59-50FA-2B4B-802B-A866297F1736}"/>
              </a:ext>
            </a:extLst>
          </p:cNvPr>
          <p:cNvSpPr>
            <a:spLocks noGrp="1"/>
          </p:cNvSpPr>
          <p:nvPr>
            <p:ph type="body" sz="half" idx="2"/>
          </p:nvPr>
        </p:nvSpPr>
        <p:spPr>
          <a:xfrm>
            <a:off x="406400" y="2336800"/>
            <a:ext cx="4365625" cy="3532188"/>
          </a:xfrm>
        </p:spPr>
        <p:txBody>
          <a:bodyPr>
            <a:normAutofit/>
          </a:bodyPr>
          <a:lstStyle/>
          <a:p>
            <a:pPr marL="0" indent="0">
              <a:buNone/>
            </a:pPr>
            <a:r>
              <a:rPr lang="en-US" b="1" dirty="0"/>
              <a:t>Version support </a:t>
            </a:r>
          </a:p>
          <a:p>
            <a:pPr marL="0" indent="0">
              <a:buNone/>
            </a:pPr>
            <a:endParaRPr lang="en-US" b="1" dirty="0"/>
          </a:p>
          <a:p>
            <a:pPr marL="0" indent="0">
              <a:buNone/>
            </a:pPr>
            <a:r>
              <a:rPr lang="en-US" dirty="0"/>
              <a:t>Version support enables users to Manage, Create, and Revert to prior versions of workflows ensuring resiliency in workflows</a:t>
            </a:r>
          </a:p>
        </p:txBody>
      </p:sp>
      <p:sp>
        <p:nvSpPr>
          <p:cNvPr id="2" name="Title 1">
            <a:extLst>
              <a:ext uri="{FF2B5EF4-FFF2-40B4-BE49-F238E27FC236}">
                <a16:creationId xmlns:a16="http://schemas.microsoft.com/office/drawing/2014/main" id="{789FCC57-5E32-5C43-B0DC-7C810B89C2C6}"/>
              </a:ext>
            </a:extLst>
          </p:cNvPr>
          <p:cNvSpPr>
            <a:spLocks noGrp="1"/>
          </p:cNvSpPr>
          <p:nvPr>
            <p:ph type="title"/>
          </p:nvPr>
        </p:nvSpPr>
        <p:spPr>
          <a:xfrm>
            <a:off x="406400" y="457200"/>
            <a:ext cx="4365625" cy="1600200"/>
          </a:xfrm>
        </p:spPr>
        <p:txBody>
          <a:bodyPr anchor="t">
            <a:normAutofit/>
          </a:bodyPr>
          <a:lstStyle/>
          <a:p>
            <a:r>
              <a:rPr lang="en-US" dirty="0"/>
              <a:t>*Q2 -2023 Versioning</a:t>
            </a:r>
          </a:p>
        </p:txBody>
      </p:sp>
      <p:pic>
        <p:nvPicPr>
          <p:cNvPr id="4" name="Picture 3">
            <a:extLst>
              <a:ext uri="{FF2B5EF4-FFF2-40B4-BE49-F238E27FC236}">
                <a16:creationId xmlns:a16="http://schemas.microsoft.com/office/drawing/2014/main" id="{E55EEC76-5D30-BB88-F837-C31C02979B2A}"/>
              </a:ext>
            </a:extLst>
          </p:cNvPr>
          <p:cNvPicPr>
            <a:picLocks noChangeAspect="1"/>
          </p:cNvPicPr>
          <p:nvPr/>
        </p:nvPicPr>
        <p:blipFill>
          <a:blip r:embed="rId3"/>
          <a:stretch>
            <a:fillRect/>
          </a:stretch>
        </p:blipFill>
        <p:spPr>
          <a:xfrm>
            <a:off x="4772025" y="1338918"/>
            <a:ext cx="7419975" cy="4180164"/>
          </a:xfrm>
          <a:prstGeom prst="rect">
            <a:avLst/>
          </a:prstGeom>
        </p:spPr>
      </p:pic>
      <p:pic>
        <p:nvPicPr>
          <p:cNvPr id="7" name="Picture 6">
            <a:extLst>
              <a:ext uri="{FF2B5EF4-FFF2-40B4-BE49-F238E27FC236}">
                <a16:creationId xmlns:a16="http://schemas.microsoft.com/office/drawing/2014/main" id="{6EC37286-8E52-CE42-2067-45746EE8539D}"/>
              </a:ext>
            </a:extLst>
          </p:cNvPr>
          <p:cNvPicPr>
            <a:picLocks noChangeAspect="1"/>
          </p:cNvPicPr>
          <p:nvPr/>
        </p:nvPicPr>
        <p:blipFill>
          <a:blip r:embed="rId4"/>
          <a:stretch>
            <a:fillRect/>
          </a:stretch>
        </p:blipFill>
        <p:spPr>
          <a:xfrm>
            <a:off x="4732196" y="1338918"/>
            <a:ext cx="7419975" cy="4207117"/>
          </a:xfrm>
          <a:prstGeom prst="rect">
            <a:avLst/>
          </a:prstGeom>
        </p:spPr>
      </p:pic>
      <p:sp>
        <p:nvSpPr>
          <p:cNvPr id="6" name="Slide Number Placeholder 5">
            <a:extLst>
              <a:ext uri="{FF2B5EF4-FFF2-40B4-BE49-F238E27FC236}">
                <a16:creationId xmlns:a16="http://schemas.microsoft.com/office/drawing/2014/main" id="{8B13B4F1-F113-E344-B504-0596A048870C}"/>
              </a:ext>
            </a:extLst>
          </p:cNvPr>
          <p:cNvSpPr>
            <a:spLocks noGrp="1"/>
          </p:cNvSpPr>
          <p:nvPr>
            <p:ph type="sldNum" sz="quarter" idx="12"/>
          </p:nvPr>
        </p:nvSpPr>
        <p:spPr>
          <a:xfrm>
            <a:off x="11041038" y="6345555"/>
            <a:ext cx="795361" cy="228600"/>
          </a:xfrm>
        </p:spPr>
        <p:txBody>
          <a:bodyPr anchor="ctr">
            <a:normAutofit/>
          </a:bodyPr>
          <a:lstStyle/>
          <a:p>
            <a:pPr>
              <a:spcAft>
                <a:spcPts val="600"/>
              </a:spcAft>
            </a:pPr>
            <a:fld id="{679D2152-1C30-894C-9781-951D3C9748DF}" type="slidenum">
              <a:rPr lang="en-US" smtClean="0"/>
              <a:pPr>
                <a:spcAft>
                  <a:spcPts val="600"/>
                </a:spcAft>
              </a:pPr>
              <a:t>31</a:t>
            </a:fld>
            <a:endParaRPr lang="en-US"/>
          </a:p>
        </p:txBody>
      </p:sp>
      <p:sp>
        <p:nvSpPr>
          <p:cNvPr id="12" name="Footer Placeholder 11">
            <a:extLst>
              <a:ext uri="{FF2B5EF4-FFF2-40B4-BE49-F238E27FC236}">
                <a16:creationId xmlns:a16="http://schemas.microsoft.com/office/drawing/2014/main" id="{DB8DB4FC-7024-2643-80F9-43DE609613A6}"/>
              </a:ext>
            </a:extLst>
          </p:cNvPr>
          <p:cNvSpPr>
            <a:spLocks noGrp="1"/>
          </p:cNvSpPr>
          <p:nvPr>
            <p:ph type="ftr" sz="quarter" idx="13"/>
          </p:nvPr>
        </p:nvSpPr>
        <p:spPr>
          <a:xfrm>
            <a:off x="406400" y="6345555"/>
            <a:ext cx="3878997" cy="228600"/>
          </a:xfrm>
        </p:spPr>
        <p:txBody>
          <a:bodyPr anchor="ctr">
            <a:normAutofit/>
          </a:bodyPr>
          <a:lstStyle/>
          <a:p>
            <a:pPr>
              <a:spcAft>
                <a:spcPts val="600"/>
              </a:spcAft>
            </a:pPr>
            <a:r>
              <a:rPr lang="en-US" altLang="en-US"/>
              <a:t>© 2023 SailPoint Technologies, Inc. All rights reserved.</a:t>
            </a:r>
          </a:p>
        </p:txBody>
      </p:sp>
    </p:spTree>
    <p:extLst>
      <p:ext uri="{BB962C8B-B14F-4D97-AF65-F5344CB8AC3E}">
        <p14:creationId xmlns:p14="http://schemas.microsoft.com/office/powerpoint/2010/main" val="15035418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5D60E59-50FA-2B4B-802B-A866297F1736}"/>
              </a:ext>
            </a:extLst>
          </p:cNvPr>
          <p:cNvSpPr>
            <a:spLocks noGrp="1"/>
          </p:cNvSpPr>
          <p:nvPr>
            <p:ph type="body" sz="half" idx="2"/>
          </p:nvPr>
        </p:nvSpPr>
        <p:spPr>
          <a:xfrm>
            <a:off x="753283" y="2336800"/>
            <a:ext cx="4365625" cy="3532188"/>
          </a:xfrm>
        </p:spPr>
        <p:txBody>
          <a:bodyPr>
            <a:normAutofit/>
          </a:bodyPr>
          <a:lstStyle/>
          <a:p>
            <a:pPr marL="0" indent="0">
              <a:buNone/>
            </a:pPr>
            <a:r>
              <a:rPr lang="en-US" b="1" dirty="0"/>
              <a:t>New Actions - PowerShell</a:t>
            </a:r>
          </a:p>
          <a:p>
            <a:pPr marL="0" indent="0">
              <a:buNone/>
            </a:pPr>
            <a:endParaRPr lang="en-US" b="1" dirty="0"/>
          </a:p>
          <a:p>
            <a:pPr marL="0" indent="0">
              <a:buNone/>
            </a:pPr>
            <a:r>
              <a:rPr lang="en-US" dirty="0"/>
              <a:t>A dedicated action for users to reference externally stored PowerShell scripts and use the webhooks to invoke commands while passing in data from the workflow data-flow</a:t>
            </a:r>
          </a:p>
        </p:txBody>
      </p:sp>
      <p:sp>
        <p:nvSpPr>
          <p:cNvPr id="2" name="Title 1">
            <a:extLst>
              <a:ext uri="{FF2B5EF4-FFF2-40B4-BE49-F238E27FC236}">
                <a16:creationId xmlns:a16="http://schemas.microsoft.com/office/drawing/2014/main" id="{789FCC57-5E32-5C43-B0DC-7C810B89C2C6}"/>
              </a:ext>
            </a:extLst>
          </p:cNvPr>
          <p:cNvSpPr>
            <a:spLocks noGrp="1"/>
          </p:cNvSpPr>
          <p:nvPr>
            <p:ph type="title"/>
          </p:nvPr>
        </p:nvSpPr>
        <p:spPr>
          <a:xfrm>
            <a:off x="406400" y="457200"/>
            <a:ext cx="4365625" cy="1600200"/>
          </a:xfrm>
        </p:spPr>
        <p:txBody>
          <a:bodyPr anchor="t">
            <a:normAutofit/>
          </a:bodyPr>
          <a:lstStyle/>
          <a:p>
            <a:r>
              <a:rPr lang="en-US" dirty="0"/>
              <a:t>*Q2 -2023 New Actions</a:t>
            </a:r>
          </a:p>
        </p:txBody>
      </p:sp>
      <p:sp>
        <p:nvSpPr>
          <p:cNvPr id="6" name="Slide Number Placeholder 5">
            <a:extLst>
              <a:ext uri="{FF2B5EF4-FFF2-40B4-BE49-F238E27FC236}">
                <a16:creationId xmlns:a16="http://schemas.microsoft.com/office/drawing/2014/main" id="{8B13B4F1-F113-E344-B504-0596A048870C}"/>
              </a:ext>
            </a:extLst>
          </p:cNvPr>
          <p:cNvSpPr>
            <a:spLocks noGrp="1"/>
          </p:cNvSpPr>
          <p:nvPr>
            <p:ph type="sldNum" sz="quarter" idx="12"/>
          </p:nvPr>
        </p:nvSpPr>
        <p:spPr>
          <a:xfrm>
            <a:off x="11041038" y="6345555"/>
            <a:ext cx="795361" cy="228600"/>
          </a:xfrm>
        </p:spPr>
        <p:txBody>
          <a:bodyPr anchor="ctr">
            <a:normAutofit/>
          </a:bodyPr>
          <a:lstStyle/>
          <a:p>
            <a:pPr>
              <a:spcAft>
                <a:spcPts val="600"/>
              </a:spcAft>
            </a:pPr>
            <a:fld id="{679D2152-1C30-894C-9781-951D3C9748DF}" type="slidenum">
              <a:rPr lang="en-US" smtClean="0"/>
              <a:pPr>
                <a:spcAft>
                  <a:spcPts val="600"/>
                </a:spcAft>
              </a:pPr>
              <a:t>32</a:t>
            </a:fld>
            <a:endParaRPr lang="en-US"/>
          </a:p>
        </p:txBody>
      </p:sp>
      <p:sp>
        <p:nvSpPr>
          <p:cNvPr id="12" name="Footer Placeholder 11">
            <a:extLst>
              <a:ext uri="{FF2B5EF4-FFF2-40B4-BE49-F238E27FC236}">
                <a16:creationId xmlns:a16="http://schemas.microsoft.com/office/drawing/2014/main" id="{DB8DB4FC-7024-2643-80F9-43DE609613A6}"/>
              </a:ext>
            </a:extLst>
          </p:cNvPr>
          <p:cNvSpPr>
            <a:spLocks noGrp="1"/>
          </p:cNvSpPr>
          <p:nvPr>
            <p:ph type="ftr" sz="quarter" idx="13"/>
          </p:nvPr>
        </p:nvSpPr>
        <p:spPr>
          <a:xfrm>
            <a:off x="406400" y="6345555"/>
            <a:ext cx="3878997" cy="228600"/>
          </a:xfrm>
        </p:spPr>
        <p:txBody>
          <a:bodyPr anchor="ctr">
            <a:normAutofit/>
          </a:bodyPr>
          <a:lstStyle/>
          <a:p>
            <a:pPr>
              <a:spcAft>
                <a:spcPts val="600"/>
              </a:spcAft>
            </a:pPr>
            <a:r>
              <a:rPr lang="en-US" altLang="en-US"/>
              <a:t>© 2023 SailPoint Technologies, Inc. All rights reserved.</a:t>
            </a:r>
          </a:p>
        </p:txBody>
      </p:sp>
      <p:sp>
        <p:nvSpPr>
          <p:cNvPr id="8" name="Content Placeholder 2">
            <a:extLst>
              <a:ext uri="{FF2B5EF4-FFF2-40B4-BE49-F238E27FC236}">
                <a16:creationId xmlns:a16="http://schemas.microsoft.com/office/drawing/2014/main" id="{76BAA27B-91C8-0972-9D7B-2CD68F07F06E}"/>
              </a:ext>
            </a:extLst>
          </p:cNvPr>
          <p:cNvSpPr txBox="1">
            <a:spLocks/>
          </p:cNvSpPr>
          <p:nvPr/>
        </p:nvSpPr>
        <p:spPr>
          <a:xfrm>
            <a:off x="7073093" y="2336800"/>
            <a:ext cx="4365625" cy="3532188"/>
          </a:xfrm>
          <a:prstGeom prst="rect">
            <a:avLst/>
          </a:prstGeom>
        </p:spPr>
        <p:txBody>
          <a:bodyPr vert="horz" lIns="91440" tIns="45720" rIns="91440" bIns="45720" rtlCol="0">
            <a:normAutofit/>
          </a:bodyPr>
          <a:lstStyle>
            <a:lvl1pPr marL="0" indent="0" algn="l" defTabSz="914400" rtl="0" eaLnBrk="1" latinLnBrk="0" hangingPunct="1">
              <a:lnSpc>
                <a:spcPct val="100000"/>
              </a:lnSpc>
              <a:spcBef>
                <a:spcPts val="0"/>
              </a:spcBef>
              <a:spcAft>
                <a:spcPts val="300"/>
              </a:spcAft>
              <a:buFont typeface="Arial" panose="020B0604020202020204" pitchFamily="34" charset="0"/>
              <a:buNone/>
              <a:defRPr sz="2000" b="0" i="0" kern="1200">
                <a:solidFill>
                  <a:schemeClr val="tx2"/>
                </a:solidFill>
                <a:latin typeface="Poppins" pitchFamily="2" charset="77"/>
                <a:ea typeface="+mn-ea"/>
                <a:cs typeface="Poppins" pitchFamily="2" charset="77"/>
              </a:defRPr>
            </a:lvl1pPr>
            <a:lvl2pPr marL="457200" indent="0" algn="l" defTabSz="914400" rtl="0" eaLnBrk="1" latinLnBrk="0" hangingPunct="1">
              <a:lnSpc>
                <a:spcPct val="100000"/>
              </a:lnSpc>
              <a:spcBef>
                <a:spcPts val="500"/>
              </a:spcBef>
              <a:spcAft>
                <a:spcPts val="300"/>
              </a:spcAft>
              <a:buFont typeface="Arial" panose="020B0604020202020204" pitchFamily="34" charset="0"/>
              <a:buNone/>
              <a:defRPr sz="1400" b="0" i="0" kern="1200">
                <a:solidFill>
                  <a:schemeClr val="tx2"/>
                </a:solidFill>
                <a:latin typeface="Poppins" pitchFamily="2" charset="77"/>
                <a:ea typeface="+mn-ea"/>
                <a:cs typeface="Poppins" pitchFamily="2" charset="77"/>
              </a:defRPr>
            </a:lvl2pPr>
            <a:lvl3pPr marL="914400" indent="0" algn="l" defTabSz="914400" rtl="0" eaLnBrk="1" latinLnBrk="0" hangingPunct="1">
              <a:lnSpc>
                <a:spcPct val="100000"/>
              </a:lnSpc>
              <a:spcBef>
                <a:spcPts val="500"/>
              </a:spcBef>
              <a:spcAft>
                <a:spcPts val="300"/>
              </a:spcAft>
              <a:buFont typeface="Arial" panose="020B0604020202020204" pitchFamily="34" charset="0"/>
              <a:buNone/>
              <a:defRPr sz="1200" b="0" i="0" kern="1200">
                <a:solidFill>
                  <a:schemeClr val="tx2"/>
                </a:solidFill>
                <a:latin typeface="Poppins" pitchFamily="2" charset="77"/>
                <a:ea typeface="+mn-ea"/>
                <a:cs typeface="Poppins" pitchFamily="2" charset="77"/>
              </a:defRPr>
            </a:lvl3pPr>
            <a:lvl4pPr marL="1371600" indent="0" algn="l" defTabSz="914400" rtl="0" eaLnBrk="1" latinLnBrk="0" hangingPunct="1">
              <a:lnSpc>
                <a:spcPct val="100000"/>
              </a:lnSpc>
              <a:spcBef>
                <a:spcPts val="500"/>
              </a:spcBef>
              <a:spcAft>
                <a:spcPts val="300"/>
              </a:spcAft>
              <a:buFont typeface="Arial" panose="020B0604020202020204" pitchFamily="34" charset="0"/>
              <a:buNone/>
              <a:defRPr sz="1000" b="0" i="0" kern="1200">
                <a:solidFill>
                  <a:schemeClr val="tx2"/>
                </a:solidFill>
                <a:latin typeface="Poppins" pitchFamily="2" charset="77"/>
                <a:ea typeface="+mn-ea"/>
                <a:cs typeface="Poppins" pitchFamily="2" charset="77"/>
              </a:defRPr>
            </a:lvl4pPr>
            <a:lvl5pPr marL="1828800" indent="0" algn="l" defTabSz="914400" rtl="0" eaLnBrk="1" latinLnBrk="0" hangingPunct="1">
              <a:lnSpc>
                <a:spcPct val="100000"/>
              </a:lnSpc>
              <a:spcBef>
                <a:spcPts val="500"/>
              </a:spcBef>
              <a:spcAft>
                <a:spcPts val="300"/>
              </a:spcAft>
              <a:buFont typeface="Arial" panose="020B0604020202020204" pitchFamily="34" charset="0"/>
              <a:buNone/>
              <a:defRPr sz="1000" b="0" i="0" kern="1200">
                <a:solidFill>
                  <a:schemeClr val="tx2"/>
                </a:solidFill>
                <a:latin typeface="Poppins" pitchFamily="2" charset="77"/>
                <a:ea typeface="+mn-ea"/>
                <a:cs typeface="Poppins" pitchFamily="2" charset="77"/>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r>
              <a:rPr lang="en-US" b="1" dirty="0"/>
              <a:t>New Actions - Writeback</a:t>
            </a:r>
          </a:p>
          <a:p>
            <a:endParaRPr lang="en-US" b="1" dirty="0"/>
          </a:p>
          <a:p>
            <a:r>
              <a:rPr lang="en-US" dirty="0"/>
              <a:t>A dedicated action that allows users to update or add attributes in the IDN Identity Cube. </a:t>
            </a:r>
          </a:p>
        </p:txBody>
      </p:sp>
    </p:spTree>
    <p:extLst>
      <p:ext uri="{BB962C8B-B14F-4D97-AF65-F5344CB8AC3E}">
        <p14:creationId xmlns:p14="http://schemas.microsoft.com/office/powerpoint/2010/main" val="401979252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8B0679-07C5-128F-A350-97450536A394}"/>
              </a:ext>
            </a:extLst>
          </p:cNvPr>
          <p:cNvSpPr>
            <a:spLocks noGrp="1"/>
          </p:cNvSpPr>
          <p:nvPr>
            <p:ph type="title"/>
          </p:nvPr>
        </p:nvSpPr>
        <p:spPr/>
        <p:txBody>
          <a:bodyPr/>
          <a:lstStyle/>
          <a:p>
            <a:r>
              <a:rPr lang="en-US" sz="3600" dirty="0"/>
              <a:t>Autonomous IGA / IAM</a:t>
            </a:r>
            <a:endParaRPr lang="en-US" dirty="0"/>
          </a:p>
        </p:txBody>
      </p:sp>
      <p:sp>
        <p:nvSpPr>
          <p:cNvPr id="3" name="Content Placeholder 2">
            <a:extLst>
              <a:ext uri="{FF2B5EF4-FFF2-40B4-BE49-F238E27FC236}">
                <a16:creationId xmlns:a16="http://schemas.microsoft.com/office/drawing/2014/main" id="{4BB2C117-1FE8-AC48-A3B0-DCFCCFD0C397}"/>
              </a:ext>
            </a:extLst>
          </p:cNvPr>
          <p:cNvSpPr>
            <a:spLocks noGrp="1"/>
          </p:cNvSpPr>
          <p:nvPr>
            <p:ph sz="quarter" idx="11"/>
          </p:nvPr>
        </p:nvSpPr>
        <p:spPr>
          <a:xfrm>
            <a:off x="415926" y="1333503"/>
            <a:ext cx="5699124" cy="4739759"/>
          </a:xfrm>
        </p:spPr>
        <p:txBody>
          <a:bodyPr wrap="square">
            <a:spAutoFit/>
          </a:bodyPr>
          <a:lstStyle/>
          <a:p>
            <a:pPr marL="0" indent="0">
              <a:lnSpc>
                <a:spcPct val="100000"/>
              </a:lnSpc>
              <a:spcBef>
                <a:spcPts val="1000"/>
              </a:spcBef>
              <a:buNone/>
            </a:pPr>
            <a:r>
              <a:rPr lang="en-US" sz="1800" i="1" dirty="0"/>
              <a:t>Future of Workflows </a:t>
            </a:r>
            <a:r>
              <a:rPr lang="en-US" sz="1800" dirty="0"/>
              <a:t>Most organizations have unique business challenges specific to their needs. SaaS Workflows means your organization can solve an almost infinite number of use cases. SaaS workflows flexibility and usability enables you to solve these challenges. Leveraging the power of AI, the future of Autonomous IGA is unlimited</a:t>
            </a:r>
          </a:p>
          <a:p>
            <a:pPr marL="0" indent="0">
              <a:lnSpc>
                <a:spcPct val="100000"/>
              </a:lnSpc>
              <a:spcBef>
                <a:spcPts val="1000"/>
              </a:spcBef>
              <a:buNone/>
            </a:pPr>
            <a:r>
              <a:rPr lang="en-US" sz="1800" dirty="0"/>
              <a:t>Examples:</a:t>
            </a:r>
          </a:p>
          <a:p>
            <a:pPr marL="285750" indent="-285750">
              <a:lnSpc>
                <a:spcPct val="100000"/>
              </a:lnSpc>
              <a:spcBef>
                <a:spcPts val="1000"/>
              </a:spcBef>
            </a:pPr>
            <a:r>
              <a:rPr lang="en-US" sz="1800" dirty="0"/>
              <a:t>Identity Insight automation</a:t>
            </a:r>
          </a:p>
          <a:p>
            <a:pPr marL="285750" indent="-285750">
              <a:lnSpc>
                <a:spcPct val="100000"/>
              </a:lnSpc>
              <a:spcBef>
                <a:spcPts val="1000"/>
              </a:spcBef>
            </a:pPr>
            <a:r>
              <a:rPr lang="en-US" sz="1800" dirty="0"/>
              <a:t>Role Insight automation</a:t>
            </a:r>
          </a:p>
          <a:p>
            <a:pPr marL="285750" indent="-285750">
              <a:lnSpc>
                <a:spcPct val="100000"/>
              </a:lnSpc>
              <a:spcBef>
                <a:spcPts val="1000"/>
              </a:spcBef>
            </a:pPr>
            <a:r>
              <a:rPr lang="en-US" sz="1800" dirty="0"/>
              <a:t>Unmanaged Application onboarding</a:t>
            </a:r>
          </a:p>
          <a:p>
            <a:pPr marL="285750" indent="-285750">
              <a:lnSpc>
                <a:spcPct val="100000"/>
              </a:lnSpc>
              <a:spcBef>
                <a:spcPts val="1000"/>
              </a:spcBef>
            </a:pPr>
            <a:r>
              <a:rPr lang="en-US" sz="1800" dirty="0"/>
              <a:t>Risk / SIEM / CIAM integration</a:t>
            </a:r>
          </a:p>
          <a:p>
            <a:pPr marL="285750" indent="-285750">
              <a:lnSpc>
                <a:spcPct val="100000"/>
              </a:lnSpc>
              <a:spcBef>
                <a:spcPts val="1000"/>
              </a:spcBef>
            </a:pPr>
            <a:r>
              <a:rPr lang="en-US" sz="1800" dirty="0"/>
              <a:t>Workflow generated Workflows</a:t>
            </a:r>
          </a:p>
        </p:txBody>
      </p:sp>
      <p:sp>
        <p:nvSpPr>
          <p:cNvPr id="4" name="Footer Placeholder 4">
            <a:extLst>
              <a:ext uri="{FF2B5EF4-FFF2-40B4-BE49-F238E27FC236}">
                <a16:creationId xmlns:a16="http://schemas.microsoft.com/office/drawing/2014/main" id="{EDA515EA-9673-7A2B-F925-0ECF4F80CBBD}"/>
              </a:ext>
            </a:extLst>
          </p:cNvPr>
          <p:cNvSpPr txBox="1">
            <a:spLocks/>
          </p:cNvSpPr>
          <p:nvPr/>
        </p:nvSpPr>
        <p:spPr>
          <a:xfrm>
            <a:off x="406400" y="6354264"/>
            <a:ext cx="3878997" cy="2286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en-US" sz="700">
                <a:solidFill>
                  <a:schemeClr val="tx2">
                    <a:lumMod val="40000"/>
                    <a:lumOff val="60000"/>
                  </a:schemeClr>
                </a:solidFill>
                <a:ea typeface="ＭＳ Ｐゴシック" panose="020B0600070205080204" pitchFamily="34" charset="-128"/>
              </a:rPr>
              <a:t>©2022 SailPoint Technologies Holdings, Inc. All rights reserved.</a:t>
            </a:r>
            <a:endParaRPr lang="en-US" altLang="en-US" sz="700" dirty="0">
              <a:solidFill>
                <a:schemeClr val="tx2">
                  <a:lumMod val="40000"/>
                  <a:lumOff val="60000"/>
                </a:schemeClr>
              </a:solidFill>
              <a:ea typeface="ＭＳ Ｐゴシック" panose="020B0600070205080204" pitchFamily="34" charset="-128"/>
            </a:endParaRPr>
          </a:p>
        </p:txBody>
      </p:sp>
      <p:sp>
        <p:nvSpPr>
          <p:cNvPr id="5" name="Slide Number Placeholder 3">
            <a:extLst>
              <a:ext uri="{FF2B5EF4-FFF2-40B4-BE49-F238E27FC236}">
                <a16:creationId xmlns:a16="http://schemas.microsoft.com/office/drawing/2014/main" id="{03B53A0C-871A-6B6A-C881-F930259C5D5B}"/>
              </a:ext>
            </a:extLst>
          </p:cNvPr>
          <p:cNvSpPr txBox="1">
            <a:spLocks/>
          </p:cNvSpPr>
          <p:nvPr/>
        </p:nvSpPr>
        <p:spPr>
          <a:xfrm>
            <a:off x="11041038" y="6354264"/>
            <a:ext cx="795361" cy="2286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679D2152-1C30-894C-9781-951D3C9748DF}" type="slidenum">
              <a:rPr lang="en-US" sz="700" b="1" smtClean="0"/>
              <a:pPr algn="r"/>
              <a:t>33</a:t>
            </a:fld>
            <a:endParaRPr lang="en-US" sz="700" b="1"/>
          </a:p>
        </p:txBody>
      </p:sp>
    </p:spTree>
    <p:extLst>
      <p:ext uri="{BB962C8B-B14F-4D97-AF65-F5344CB8AC3E}">
        <p14:creationId xmlns:p14="http://schemas.microsoft.com/office/powerpoint/2010/main" val="18479212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5C2958E-77BE-CA68-1CEF-CD5C6984D07C}"/>
              </a:ext>
            </a:extLst>
          </p:cNvPr>
          <p:cNvSpPr>
            <a:spLocks noGrp="1"/>
          </p:cNvSpPr>
          <p:nvPr>
            <p:ph type="sldNum" sz="quarter" idx="12"/>
          </p:nvPr>
        </p:nvSpPr>
        <p:spPr/>
        <p:txBody>
          <a:bodyPr/>
          <a:lstStyle/>
          <a:p>
            <a:fld id="{679D2152-1C30-894C-9781-951D3C9748DF}" type="slidenum">
              <a:rPr lang="en-US" smtClean="0"/>
              <a:pPr/>
              <a:t>34</a:t>
            </a:fld>
            <a:endParaRPr lang="en-US"/>
          </a:p>
        </p:txBody>
      </p:sp>
      <p:sp>
        <p:nvSpPr>
          <p:cNvPr id="5" name="Footer Placeholder 4">
            <a:extLst>
              <a:ext uri="{FF2B5EF4-FFF2-40B4-BE49-F238E27FC236}">
                <a16:creationId xmlns:a16="http://schemas.microsoft.com/office/drawing/2014/main" id="{4E7344BF-B2E2-B958-3F1D-B240D4C59F77}"/>
              </a:ext>
            </a:extLst>
          </p:cNvPr>
          <p:cNvSpPr>
            <a:spLocks noGrp="1"/>
          </p:cNvSpPr>
          <p:nvPr>
            <p:ph type="ftr" sz="quarter" idx="13"/>
          </p:nvPr>
        </p:nvSpPr>
        <p:spPr/>
        <p:txBody>
          <a:bodyPr/>
          <a:lstStyle/>
          <a:p>
            <a:r>
              <a:rPr lang="en-US" altLang="en-US"/>
              <a:t>© 2023 SailPoint Technologies, Inc. All rights reserved.</a:t>
            </a:r>
            <a:endParaRPr lang="en-US" altLang="en-US" dirty="0"/>
          </a:p>
        </p:txBody>
      </p:sp>
      <p:sp>
        <p:nvSpPr>
          <p:cNvPr id="3" name="Text Placeholder 2">
            <a:extLst>
              <a:ext uri="{FF2B5EF4-FFF2-40B4-BE49-F238E27FC236}">
                <a16:creationId xmlns:a16="http://schemas.microsoft.com/office/drawing/2014/main" id="{78269A67-00EA-7A1C-2965-E97DAA9A9FFE}"/>
              </a:ext>
            </a:extLst>
          </p:cNvPr>
          <p:cNvSpPr>
            <a:spLocks noGrp="1"/>
          </p:cNvSpPr>
          <p:nvPr>
            <p:ph type="body" sz="half" idx="2"/>
          </p:nvPr>
        </p:nvSpPr>
        <p:spPr>
          <a:xfrm>
            <a:off x="406400" y="1288473"/>
            <a:ext cx="5689600" cy="3532188"/>
          </a:xfrm>
        </p:spPr>
        <p:txBody>
          <a:bodyPr/>
          <a:lstStyle/>
          <a:p>
            <a:r>
              <a:rPr lang="en-US" sz="2400" b="1" dirty="0"/>
              <a:t>How can I provide feedback?</a:t>
            </a:r>
          </a:p>
          <a:p>
            <a:endParaRPr lang="en-US" b="1" dirty="0"/>
          </a:p>
          <a:p>
            <a:pPr marL="342900" indent="-342900">
              <a:buFont typeface="Arial" panose="020B0604020202020204" pitchFamily="34" charset="0"/>
              <a:buChar char="•"/>
            </a:pPr>
            <a:r>
              <a:rPr lang="en-US" dirty="0"/>
              <a:t>In product – </a:t>
            </a:r>
            <a:r>
              <a:rPr lang="en-US" b="1" dirty="0"/>
              <a:t>”Provide Feedback”</a:t>
            </a:r>
            <a:r>
              <a:rPr lang="en-US" dirty="0"/>
              <a:t> option</a:t>
            </a:r>
          </a:p>
          <a:p>
            <a:pPr marL="342900" indent="-342900">
              <a:buFont typeface="Arial" panose="020B0604020202020204" pitchFamily="34" charset="0"/>
              <a:buChar char="•"/>
            </a:pPr>
            <a:r>
              <a:rPr lang="en-US" dirty="0"/>
              <a:t>Direct PM &amp; UX Research</a:t>
            </a:r>
          </a:p>
          <a:p>
            <a:pPr marL="342900" indent="-342900">
              <a:buFont typeface="Arial" panose="020B0604020202020204" pitchFamily="34" charset="0"/>
              <a:buChar char="•"/>
            </a:pPr>
            <a:r>
              <a:rPr lang="en-US" dirty="0">
                <a:hlinkClick r:id="rId3"/>
              </a:rPr>
              <a:t>Developer Community</a:t>
            </a:r>
            <a:endParaRPr lang="en-US" dirty="0"/>
          </a:p>
          <a:p>
            <a:pPr marL="342900" indent="-342900">
              <a:buFont typeface="Arial" panose="020B0604020202020204" pitchFamily="34" charset="0"/>
              <a:buChar char="•"/>
            </a:pPr>
            <a:r>
              <a:rPr lang="en-US" dirty="0">
                <a:hlinkClick r:id="rId4"/>
              </a:rPr>
              <a:t>SailPoint Compass Ideas</a:t>
            </a:r>
            <a:endParaRPr lang="en-US" dirty="0"/>
          </a:p>
        </p:txBody>
      </p:sp>
      <p:sp>
        <p:nvSpPr>
          <p:cNvPr id="6" name="Title 5">
            <a:extLst>
              <a:ext uri="{FF2B5EF4-FFF2-40B4-BE49-F238E27FC236}">
                <a16:creationId xmlns:a16="http://schemas.microsoft.com/office/drawing/2014/main" id="{C6CC96FD-CFFD-C480-22D4-65EF2BA6EE38}"/>
              </a:ext>
            </a:extLst>
          </p:cNvPr>
          <p:cNvSpPr>
            <a:spLocks noGrp="1"/>
          </p:cNvSpPr>
          <p:nvPr>
            <p:ph type="title"/>
          </p:nvPr>
        </p:nvSpPr>
        <p:spPr>
          <a:xfrm>
            <a:off x="406400" y="457200"/>
            <a:ext cx="5689600" cy="831273"/>
          </a:xfrm>
        </p:spPr>
        <p:txBody>
          <a:bodyPr/>
          <a:lstStyle/>
          <a:p>
            <a:r>
              <a:rPr lang="en-US" dirty="0"/>
              <a:t>Your Feedback Matters</a:t>
            </a:r>
          </a:p>
        </p:txBody>
      </p:sp>
      <p:sp>
        <p:nvSpPr>
          <p:cNvPr id="2" name="TextBox 1">
            <a:extLst>
              <a:ext uri="{FF2B5EF4-FFF2-40B4-BE49-F238E27FC236}">
                <a16:creationId xmlns:a16="http://schemas.microsoft.com/office/drawing/2014/main" id="{B3F3F47E-5597-2C28-8C62-AEEF9D811D88}"/>
              </a:ext>
            </a:extLst>
          </p:cNvPr>
          <p:cNvSpPr txBox="1"/>
          <p:nvPr/>
        </p:nvSpPr>
        <p:spPr>
          <a:xfrm>
            <a:off x="7813964" y="1288473"/>
            <a:ext cx="3810000" cy="369332"/>
          </a:xfrm>
          <a:prstGeom prst="rect">
            <a:avLst/>
          </a:prstGeom>
          <a:solidFill>
            <a:schemeClr val="accent2">
              <a:lumMod val="20000"/>
              <a:lumOff val="80000"/>
            </a:schemeClr>
          </a:solidFill>
        </p:spPr>
        <p:txBody>
          <a:bodyPr wrap="square" rtlCol="0">
            <a:spAutoFit/>
          </a:bodyPr>
          <a:lstStyle/>
          <a:p>
            <a:pPr algn="ctr"/>
            <a:r>
              <a:rPr lang="en-US" dirty="0">
                <a:solidFill>
                  <a:schemeClr val="accent6"/>
                </a:solidFill>
              </a:rPr>
              <a:t>Live Feedback with PM </a:t>
            </a:r>
          </a:p>
        </p:txBody>
      </p:sp>
      <p:pic>
        <p:nvPicPr>
          <p:cNvPr id="8" name="Picture 7" descr="Qr code&#10;&#10;Description automatically generated">
            <a:extLst>
              <a:ext uri="{FF2B5EF4-FFF2-40B4-BE49-F238E27FC236}">
                <a16:creationId xmlns:a16="http://schemas.microsoft.com/office/drawing/2014/main" id="{B5C4ABAB-F354-0950-830E-3E7E23C5FFE7}"/>
              </a:ext>
            </a:extLst>
          </p:cNvPr>
          <p:cNvPicPr>
            <a:picLocks noChangeAspect="1"/>
          </p:cNvPicPr>
          <p:nvPr/>
        </p:nvPicPr>
        <p:blipFill>
          <a:blip r:embed="rId5"/>
          <a:stretch>
            <a:fillRect/>
          </a:stretch>
        </p:blipFill>
        <p:spPr>
          <a:xfrm>
            <a:off x="7689273" y="2286173"/>
            <a:ext cx="4059382" cy="4059382"/>
          </a:xfrm>
          <a:prstGeom prst="rect">
            <a:avLst/>
          </a:prstGeom>
        </p:spPr>
      </p:pic>
      <p:pic>
        <p:nvPicPr>
          <p:cNvPr id="7" name="Graphic 6" descr="SailPoint">
            <a:extLst>
              <a:ext uri="{FF2B5EF4-FFF2-40B4-BE49-F238E27FC236}">
                <a16:creationId xmlns:a16="http://schemas.microsoft.com/office/drawing/2014/main" id="{53923DB2-4A36-D2C9-BEC7-231CE447E737}"/>
              </a:ext>
            </a:extLst>
          </p:cNvPr>
          <p:cNvPicPr>
            <a:picLocks noChangeAspect="1"/>
          </p:cNvPicPr>
          <p:nvPr/>
        </p:nvPicPr>
        <p:blipFill>
          <a:blip r:embed="rId6" cstate="hqprint">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182718" y="3429173"/>
            <a:ext cx="4326360" cy="1536192"/>
          </a:xfrm>
          <a:prstGeom prst="rect">
            <a:avLst/>
          </a:prstGeom>
        </p:spPr>
      </p:pic>
    </p:spTree>
    <p:extLst>
      <p:ext uri="{BB962C8B-B14F-4D97-AF65-F5344CB8AC3E}">
        <p14:creationId xmlns:p14="http://schemas.microsoft.com/office/powerpoint/2010/main" val="307991627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362FB3D-DF17-8D27-7E0E-6CA8229B1685}"/>
              </a:ext>
            </a:extLst>
          </p:cNvPr>
          <p:cNvSpPr>
            <a:spLocks noGrp="1"/>
          </p:cNvSpPr>
          <p:nvPr>
            <p:ph type="sldNum" sz="quarter" idx="12"/>
          </p:nvPr>
        </p:nvSpPr>
        <p:spPr/>
        <p:txBody>
          <a:bodyPr/>
          <a:lstStyle/>
          <a:p>
            <a:fld id="{679D2152-1C30-894C-9781-951D3C9748DF}" type="slidenum">
              <a:rPr lang="en-US" smtClean="0"/>
              <a:t>35</a:t>
            </a:fld>
            <a:endParaRPr lang="en-US"/>
          </a:p>
        </p:txBody>
      </p:sp>
      <p:sp>
        <p:nvSpPr>
          <p:cNvPr id="3" name="Footer Placeholder 2">
            <a:extLst>
              <a:ext uri="{FF2B5EF4-FFF2-40B4-BE49-F238E27FC236}">
                <a16:creationId xmlns:a16="http://schemas.microsoft.com/office/drawing/2014/main" id="{825DC99E-286C-678A-1C61-10D88CC0E70B}"/>
              </a:ext>
            </a:extLst>
          </p:cNvPr>
          <p:cNvSpPr>
            <a:spLocks noGrp="1"/>
          </p:cNvSpPr>
          <p:nvPr>
            <p:ph type="ftr" sz="quarter" idx="13"/>
          </p:nvPr>
        </p:nvSpPr>
        <p:spPr/>
        <p:txBody>
          <a:bodyPr/>
          <a:lstStyle/>
          <a:p>
            <a:r>
              <a:rPr lang="en-US" altLang="en-US">
                <a:ea typeface="ＭＳ Ｐゴシック" panose="020B0600070205080204" pitchFamily="34" charset="-128"/>
              </a:rPr>
              <a:t>© 2023 SailPoint Technologies, Inc. All rights reserved.</a:t>
            </a:r>
            <a:endParaRPr lang="en-US" altLang="en-US" dirty="0">
              <a:ea typeface="ＭＳ Ｐゴシック" panose="020B0600070205080204" pitchFamily="34" charset="-128"/>
            </a:endParaRPr>
          </a:p>
        </p:txBody>
      </p:sp>
      <p:pic>
        <p:nvPicPr>
          <p:cNvPr id="6" name="Graphic 5" descr="SailPoint">
            <a:extLst>
              <a:ext uri="{FF2B5EF4-FFF2-40B4-BE49-F238E27FC236}">
                <a16:creationId xmlns:a16="http://schemas.microsoft.com/office/drawing/2014/main" id="{412E68D0-EED9-3551-5FC0-5C5D56DDD3BF}"/>
              </a:ext>
            </a:extLst>
          </p:cNvPr>
          <p:cNvPicPr>
            <a:picLocks noChangeAspect="1"/>
          </p:cNvPicPr>
          <p:nvPr/>
        </p:nvPicPr>
        <p:blipFill>
          <a:blip r:embed="rId2" cstate="hq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752835" y="1715262"/>
            <a:ext cx="2686330" cy="953855"/>
          </a:xfrm>
          <a:prstGeom prst="rect">
            <a:avLst/>
          </a:prstGeom>
        </p:spPr>
      </p:pic>
      <p:pic>
        <p:nvPicPr>
          <p:cNvPr id="8" name="Picture 7" descr="A picture containing text, clock&#10;&#10;Description automatically generated">
            <a:extLst>
              <a:ext uri="{FF2B5EF4-FFF2-40B4-BE49-F238E27FC236}">
                <a16:creationId xmlns:a16="http://schemas.microsoft.com/office/drawing/2014/main" id="{67F51C1E-5126-7A85-CB60-69A7FFA65BA8}"/>
              </a:ext>
            </a:extLst>
          </p:cNvPr>
          <p:cNvPicPr>
            <a:picLocks noChangeAspect="1"/>
          </p:cNvPicPr>
          <p:nvPr/>
        </p:nvPicPr>
        <p:blipFill>
          <a:blip r:embed="rId4"/>
          <a:stretch>
            <a:fillRect/>
          </a:stretch>
        </p:blipFill>
        <p:spPr>
          <a:xfrm>
            <a:off x="2901072" y="2496662"/>
            <a:ext cx="2163097" cy="1795225"/>
          </a:xfrm>
          <a:prstGeom prst="rect">
            <a:avLst/>
          </a:prstGeom>
        </p:spPr>
      </p:pic>
      <p:pic>
        <p:nvPicPr>
          <p:cNvPr id="10" name="Picture 9" descr="Chart, histogram&#10;&#10;Description automatically generated">
            <a:extLst>
              <a:ext uri="{FF2B5EF4-FFF2-40B4-BE49-F238E27FC236}">
                <a16:creationId xmlns:a16="http://schemas.microsoft.com/office/drawing/2014/main" id="{AF7FAFF6-650B-2857-ED7D-3B0B35E6F9C0}"/>
              </a:ext>
            </a:extLst>
          </p:cNvPr>
          <p:cNvPicPr>
            <a:picLocks noChangeAspect="1"/>
          </p:cNvPicPr>
          <p:nvPr/>
        </p:nvPicPr>
        <p:blipFill>
          <a:blip r:embed="rId5"/>
          <a:stretch>
            <a:fillRect/>
          </a:stretch>
        </p:blipFill>
        <p:spPr>
          <a:xfrm>
            <a:off x="7139407" y="2496662"/>
            <a:ext cx="2163097" cy="1795225"/>
          </a:xfrm>
          <a:prstGeom prst="rect">
            <a:avLst/>
          </a:prstGeom>
        </p:spPr>
      </p:pic>
      <p:sp>
        <p:nvSpPr>
          <p:cNvPr id="11" name="Title 5">
            <a:extLst>
              <a:ext uri="{FF2B5EF4-FFF2-40B4-BE49-F238E27FC236}">
                <a16:creationId xmlns:a16="http://schemas.microsoft.com/office/drawing/2014/main" id="{ABF4BD4E-E703-E9BC-B809-876288039522}"/>
              </a:ext>
            </a:extLst>
          </p:cNvPr>
          <p:cNvSpPr txBox="1">
            <a:spLocks/>
          </p:cNvSpPr>
          <p:nvPr/>
        </p:nvSpPr>
        <p:spPr>
          <a:xfrm>
            <a:off x="831850" y="2973010"/>
            <a:ext cx="10515600" cy="1014984"/>
          </a:xfrm>
          <a:prstGeom prst="rect">
            <a:avLst/>
          </a:prstGeom>
        </p:spPr>
        <p:txBody>
          <a:bodyPr/>
          <a:lstStyle>
            <a:lvl1pPr algn="l" defTabSz="914400" rtl="0" eaLnBrk="1" latinLnBrk="0" hangingPunct="1">
              <a:lnSpc>
                <a:spcPct val="100000"/>
              </a:lnSpc>
              <a:spcBef>
                <a:spcPct val="0"/>
              </a:spcBef>
              <a:buNone/>
              <a:defRPr sz="3600" b="1" i="0" kern="1200">
                <a:solidFill>
                  <a:schemeClr val="tx1"/>
                </a:solidFill>
                <a:latin typeface="Poppins SemiBold" pitchFamily="2" charset="77"/>
                <a:ea typeface="+mj-ea"/>
                <a:cs typeface="Poppins SemiBold" pitchFamily="2" charset="77"/>
              </a:defRPr>
            </a:lvl1pPr>
          </a:lstStyle>
          <a:p>
            <a:pPr algn="ctr"/>
            <a:r>
              <a:rPr lang="en-US" sz="5400" dirty="0"/>
              <a:t>Thank you!</a:t>
            </a:r>
          </a:p>
        </p:txBody>
      </p:sp>
    </p:spTree>
    <p:extLst>
      <p:ext uri="{BB962C8B-B14F-4D97-AF65-F5344CB8AC3E}">
        <p14:creationId xmlns:p14="http://schemas.microsoft.com/office/powerpoint/2010/main" val="124426881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8269A67-00EA-7A1C-2965-E97DAA9A9FFE}"/>
              </a:ext>
            </a:extLst>
          </p:cNvPr>
          <p:cNvSpPr>
            <a:spLocks noGrp="1"/>
          </p:cNvSpPr>
          <p:nvPr>
            <p:ph type="body" sz="half" idx="2"/>
          </p:nvPr>
        </p:nvSpPr>
        <p:spPr>
          <a:xfrm>
            <a:off x="406400" y="2336800"/>
            <a:ext cx="4365625" cy="3532188"/>
          </a:xfrm>
        </p:spPr>
        <p:txBody>
          <a:bodyPr>
            <a:normAutofit/>
          </a:bodyPr>
          <a:lstStyle/>
          <a:p>
            <a:r>
              <a:rPr lang="en-US" dirty="0"/>
              <a:t>A means of orchestrating and automating undefinable tasks.</a:t>
            </a:r>
          </a:p>
          <a:p>
            <a:endParaRPr lang="en-US" dirty="0"/>
          </a:p>
          <a:p>
            <a:r>
              <a:rPr lang="en-US" dirty="0"/>
              <a:t>A sequence of steps that follow a logical path based on triggers, actions, and choices that can react to the data in the Data Flow, External Events, Timers, and Timeouts.</a:t>
            </a:r>
          </a:p>
        </p:txBody>
      </p:sp>
      <p:sp>
        <p:nvSpPr>
          <p:cNvPr id="4" name="Slide Number Placeholder 3">
            <a:extLst>
              <a:ext uri="{FF2B5EF4-FFF2-40B4-BE49-F238E27FC236}">
                <a16:creationId xmlns:a16="http://schemas.microsoft.com/office/drawing/2014/main" id="{E5C2958E-77BE-CA68-1CEF-CD5C6984D07C}"/>
              </a:ext>
            </a:extLst>
          </p:cNvPr>
          <p:cNvSpPr>
            <a:spLocks noGrp="1"/>
          </p:cNvSpPr>
          <p:nvPr>
            <p:ph type="sldNum" sz="quarter" idx="12"/>
          </p:nvPr>
        </p:nvSpPr>
        <p:spPr>
          <a:xfrm>
            <a:off x="11041038" y="6345555"/>
            <a:ext cx="795361" cy="228600"/>
          </a:xfrm>
        </p:spPr>
        <p:txBody>
          <a:bodyPr anchor="ctr">
            <a:normAutofit/>
          </a:bodyPr>
          <a:lstStyle/>
          <a:p>
            <a:pPr>
              <a:spcAft>
                <a:spcPts val="600"/>
              </a:spcAft>
            </a:pPr>
            <a:fld id="{679D2152-1C30-894C-9781-951D3C9748DF}" type="slidenum">
              <a:rPr lang="en-US" smtClean="0"/>
              <a:pPr>
                <a:spcAft>
                  <a:spcPts val="600"/>
                </a:spcAft>
              </a:pPr>
              <a:t>4</a:t>
            </a:fld>
            <a:endParaRPr lang="en-US"/>
          </a:p>
        </p:txBody>
      </p:sp>
      <p:sp>
        <p:nvSpPr>
          <p:cNvPr id="5" name="Footer Placeholder 4">
            <a:extLst>
              <a:ext uri="{FF2B5EF4-FFF2-40B4-BE49-F238E27FC236}">
                <a16:creationId xmlns:a16="http://schemas.microsoft.com/office/drawing/2014/main" id="{4E7344BF-B2E2-B958-3F1D-B240D4C59F77}"/>
              </a:ext>
            </a:extLst>
          </p:cNvPr>
          <p:cNvSpPr>
            <a:spLocks noGrp="1"/>
          </p:cNvSpPr>
          <p:nvPr>
            <p:ph type="ftr" sz="quarter" idx="13"/>
          </p:nvPr>
        </p:nvSpPr>
        <p:spPr>
          <a:xfrm>
            <a:off x="406400" y="6345555"/>
            <a:ext cx="3878997" cy="228600"/>
          </a:xfrm>
        </p:spPr>
        <p:txBody>
          <a:bodyPr anchor="ctr">
            <a:normAutofit/>
          </a:bodyPr>
          <a:lstStyle/>
          <a:p>
            <a:pPr>
              <a:spcAft>
                <a:spcPts val="600"/>
              </a:spcAft>
            </a:pPr>
            <a:r>
              <a:rPr lang="en-US" altLang="en-US"/>
              <a:t>© 2023 SailPoint Technologies, Inc. All rights reserved.</a:t>
            </a:r>
          </a:p>
        </p:txBody>
      </p:sp>
      <p:sp>
        <p:nvSpPr>
          <p:cNvPr id="6" name="Title 5">
            <a:extLst>
              <a:ext uri="{FF2B5EF4-FFF2-40B4-BE49-F238E27FC236}">
                <a16:creationId xmlns:a16="http://schemas.microsoft.com/office/drawing/2014/main" id="{C6CC96FD-CFFD-C480-22D4-65EF2BA6EE38}"/>
              </a:ext>
            </a:extLst>
          </p:cNvPr>
          <p:cNvSpPr>
            <a:spLocks noGrp="1"/>
          </p:cNvSpPr>
          <p:nvPr>
            <p:ph type="title"/>
          </p:nvPr>
        </p:nvSpPr>
        <p:spPr>
          <a:xfrm>
            <a:off x="406400" y="457200"/>
            <a:ext cx="4365625" cy="1600200"/>
          </a:xfrm>
        </p:spPr>
        <p:txBody>
          <a:bodyPr anchor="t">
            <a:normAutofit/>
          </a:bodyPr>
          <a:lstStyle/>
          <a:p>
            <a:r>
              <a:rPr lang="en-US" dirty="0"/>
              <a:t>What are SaaS Workflows?</a:t>
            </a:r>
          </a:p>
        </p:txBody>
      </p:sp>
    </p:spTree>
    <p:extLst>
      <p:ext uri="{BB962C8B-B14F-4D97-AF65-F5344CB8AC3E}">
        <p14:creationId xmlns:p14="http://schemas.microsoft.com/office/powerpoint/2010/main" val="46758741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8CB692-6BD5-3B4C-9C51-DB92AAF46245}"/>
              </a:ext>
            </a:extLst>
          </p:cNvPr>
          <p:cNvSpPr>
            <a:spLocks noGrp="1"/>
          </p:cNvSpPr>
          <p:nvPr>
            <p:ph type="title"/>
          </p:nvPr>
        </p:nvSpPr>
        <p:spPr>
          <a:xfrm>
            <a:off x="406400" y="457200"/>
            <a:ext cx="4365625" cy="1600200"/>
          </a:xfrm>
        </p:spPr>
        <p:txBody>
          <a:bodyPr vert="horz" lIns="91440" tIns="45720" rIns="91440" bIns="45720" rtlCol="0" anchor="t">
            <a:normAutofit/>
          </a:bodyPr>
          <a:lstStyle/>
          <a:p>
            <a:r>
              <a:rPr lang="en-US" b="1" i="0" kern="1200" dirty="0">
                <a:latin typeface="Poppins SemiBold" pitchFamily="2" charset="77"/>
                <a:ea typeface="+mj-ea"/>
                <a:cs typeface="Poppins SemiBold" pitchFamily="2" charset="77"/>
              </a:rPr>
              <a:t>Why </a:t>
            </a:r>
            <a:br>
              <a:rPr lang="en-US" b="1" i="0" kern="1200" dirty="0">
                <a:latin typeface="Poppins SemiBold" pitchFamily="2" charset="77"/>
                <a:ea typeface="+mj-ea"/>
                <a:cs typeface="Poppins SemiBold" pitchFamily="2" charset="77"/>
              </a:rPr>
            </a:br>
            <a:r>
              <a:rPr lang="en-US" b="1" i="0" kern="1200" dirty="0">
                <a:latin typeface="Poppins SemiBold" pitchFamily="2" charset="77"/>
                <a:ea typeface="+mj-ea"/>
                <a:cs typeface="Poppins SemiBold" pitchFamily="2" charset="77"/>
              </a:rPr>
              <a:t>SaaS Workflows?</a:t>
            </a:r>
          </a:p>
        </p:txBody>
      </p:sp>
      <p:sp>
        <p:nvSpPr>
          <p:cNvPr id="7" name="Slide Number Placeholder 6">
            <a:extLst>
              <a:ext uri="{FF2B5EF4-FFF2-40B4-BE49-F238E27FC236}">
                <a16:creationId xmlns:a16="http://schemas.microsoft.com/office/drawing/2014/main" id="{BAFD58B7-3672-F643-AF1C-AB0F09E09739}"/>
              </a:ext>
            </a:extLst>
          </p:cNvPr>
          <p:cNvSpPr>
            <a:spLocks noGrp="1"/>
          </p:cNvSpPr>
          <p:nvPr>
            <p:ph type="sldNum" sz="quarter" idx="12"/>
          </p:nvPr>
        </p:nvSpPr>
        <p:spPr>
          <a:xfrm>
            <a:off x="11041038" y="6345555"/>
            <a:ext cx="795361" cy="228600"/>
          </a:xfrm>
        </p:spPr>
        <p:txBody>
          <a:bodyPr vert="horz" lIns="91440" tIns="45720" rIns="91440" bIns="45720" rtlCol="0" anchor="ctr">
            <a:normAutofit/>
          </a:bodyPr>
          <a:lstStyle/>
          <a:p>
            <a:pPr>
              <a:spcAft>
                <a:spcPts val="600"/>
              </a:spcAft>
            </a:pPr>
            <a:fld id="{679D2152-1C30-894C-9781-951D3C9748DF}" type="slidenum">
              <a:rPr lang="en-US" smtClean="0"/>
              <a:pPr>
                <a:spcAft>
                  <a:spcPts val="600"/>
                </a:spcAft>
              </a:pPr>
              <a:t>5</a:t>
            </a:fld>
            <a:endParaRPr lang="en-US"/>
          </a:p>
        </p:txBody>
      </p:sp>
      <p:sp>
        <p:nvSpPr>
          <p:cNvPr id="3" name="Footer Placeholder 2">
            <a:extLst>
              <a:ext uri="{FF2B5EF4-FFF2-40B4-BE49-F238E27FC236}">
                <a16:creationId xmlns:a16="http://schemas.microsoft.com/office/drawing/2014/main" id="{60EAC5C6-AC00-228F-42EB-B74601E3DBBB}"/>
              </a:ext>
            </a:extLst>
          </p:cNvPr>
          <p:cNvSpPr>
            <a:spLocks noGrp="1"/>
          </p:cNvSpPr>
          <p:nvPr>
            <p:ph type="ftr" sz="quarter" idx="13"/>
          </p:nvPr>
        </p:nvSpPr>
        <p:spPr>
          <a:xfrm>
            <a:off x="406400" y="6345555"/>
            <a:ext cx="3878997" cy="228600"/>
          </a:xfrm>
        </p:spPr>
        <p:txBody>
          <a:bodyPr vert="horz" lIns="91440" tIns="45720" rIns="91440" bIns="45720" rtlCol="0" anchor="ctr">
            <a:normAutofit/>
          </a:bodyPr>
          <a:lstStyle/>
          <a:p>
            <a:pPr>
              <a:spcAft>
                <a:spcPts val="600"/>
              </a:spcAft>
            </a:pPr>
            <a:r>
              <a:rPr lang="en-US" altLang="en-US" kern="1200">
                <a:latin typeface="Poppins" pitchFamily="2" charset="77"/>
                <a:ea typeface="ＭＳ Ｐゴシック" panose="020B0600070205080204" pitchFamily="34" charset="-128"/>
                <a:cs typeface="Poppins" pitchFamily="2" charset="77"/>
              </a:rPr>
              <a:t>© 2023 SailPoint Technologies, Inc. All rights reserved.</a:t>
            </a:r>
          </a:p>
        </p:txBody>
      </p:sp>
      <p:sp>
        <p:nvSpPr>
          <p:cNvPr id="4" name="Oval 3">
            <a:extLst>
              <a:ext uri="{FF2B5EF4-FFF2-40B4-BE49-F238E27FC236}">
                <a16:creationId xmlns:a16="http://schemas.microsoft.com/office/drawing/2014/main" id="{5E77F929-EFED-8A4F-A3F6-083CE699BDAF}"/>
              </a:ext>
            </a:extLst>
          </p:cNvPr>
          <p:cNvSpPr/>
          <p:nvPr/>
        </p:nvSpPr>
        <p:spPr>
          <a:xfrm>
            <a:off x="406400" y="2336800"/>
            <a:ext cx="4365625" cy="353218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ormAutofit lnSpcReduction="10000"/>
          </a:bodyPr>
          <a:lstStyle/>
          <a:p>
            <a:pPr>
              <a:spcAft>
                <a:spcPts val="300"/>
              </a:spcAft>
            </a:pPr>
            <a:r>
              <a:rPr lang="en-US" sz="2000" b="0" i="0" kern="1200" dirty="0">
                <a:solidFill>
                  <a:schemeClr val="tx2"/>
                </a:solidFill>
                <a:latin typeface="Poppins" pitchFamily="2" charset="77"/>
                <a:ea typeface="+mn-ea"/>
                <a:cs typeface="Poppins" pitchFamily="2" charset="77"/>
              </a:rPr>
              <a:t>Automation is the key to scaling identity security. SaaS Workflows exponentially increases your ability to automate tasks that require the flexibility of additional logic, inputs, parsing, and complex calculations. </a:t>
            </a:r>
          </a:p>
          <a:p>
            <a:pPr>
              <a:spcAft>
                <a:spcPts val="300"/>
              </a:spcAft>
            </a:pPr>
            <a:endParaRPr lang="en-US" sz="2000" dirty="0">
              <a:solidFill>
                <a:schemeClr val="tx2"/>
              </a:solidFill>
              <a:latin typeface="Poppins" pitchFamily="2" charset="77"/>
              <a:cs typeface="Poppins" pitchFamily="2" charset="77"/>
            </a:endParaRPr>
          </a:p>
          <a:p>
            <a:pPr>
              <a:spcAft>
                <a:spcPts val="300"/>
              </a:spcAft>
            </a:pPr>
            <a:r>
              <a:rPr lang="en-US" sz="2000" b="0" i="0" kern="1200" dirty="0">
                <a:solidFill>
                  <a:schemeClr val="tx2"/>
                </a:solidFill>
                <a:latin typeface="Poppins" pitchFamily="2" charset="77"/>
                <a:ea typeface="+mn-ea"/>
                <a:cs typeface="Poppins" pitchFamily="2" charset="77"/>
              </a:rPr>
              <a:t>SaaS Workflows help organizations drive towards scalable Autonomous </a:t>
            </a:r>
            <a:r>
              <a:rPr lang="en-US" sz="2000" dirty="0">
                <a:solidFill>
                  <a:schemeClr val="tx2"/>
                </a:solidFill>
                <a:latin typeface="Poppins" pitchFamily="2" charset="77"/>
                <a:cs typeface="Poppins" pitchFamily="2" charset="77"/>
              </a:rPr>
              <a:t>Identity Security</a:t>
            </a:r>
            <a:endParaRPr lang="en-US" sz="2000" b="0" i="0" kern="1200" dirty="0">
              <a:solidFill>
                <a:schemeClr val="tx2"/>
              </a:solidFill>
              <a:latin typeface="Poppins" pitchFamily="2" charset="77"/>
              <a:ea typeface="+mn-ea"/>
              <a:cs typeface="Poppins" pitchFamily="2" charset="77"/>
            </a:endParaRPr>
          </a:p>
        </p:txBody>
      </p:sp>
      <p:sp>
        <p:nvSpPr>
          <p:cNvPr id="14" name="Text Placeholder 5">
            <a:extLst>
              <a:ext uri="{FF2B5EF4-FFF2-40B4-BE49-F238E27FC236}">
                <a16:creationId xmlns:a16="http://schemas.microsoft.com/office/drawing/2014/main" id="{D0F01F35-4707-7018-0910-B5BAC43B1F9B}"/>
              </a:ext>
            </a:extLst>
          </p:cNvPr>
          <p:cNvSpPr>
            <a:spLocks noGrp="1"/>
          </p:cNvSpPr>
          <p:nvPr>
            <p:ph type="body" sz="quarter" idx="14"/>
          </p:nvPr>
        </p:nvSpPr>
        <p:spPr>
          <a:xfrm>
            <a:off x="5831556" y="1263699"/>
            <a:ext cx="1588421" cy="531813"/>
          </a:xfrm>
        </p:spPr>
        <p:txBody>
          <a:bodyPr>
            <a:normAutofit fontScale="92500"/>
          </a:bodyPr>
          <a:lstStyle/>
          <a:p>
            <a:r>
              <a:rPr lang="en-US" dirty="0"/>
              <a:t>Reduce Costs</a:t>
            </a:r>
          </a:p>
        </p:txBody>
      </p:sp>
      <p:sp>
        <p:nvSpPr>
          <p:cNvPr id="5" name="Text Placeholder 4">
            <a:extLst>
              <a:ext uri="{FF2B5EF4-FFF2-40B4-BE49-F238E27FC236}">
                <a16:creationId xmlns:a16="http://schemas.microsoft.com/office/drawing/2014/main" id="{7CE45D1C-2CDE-8047-87EB-729BD7766589}"/>
              </a:ext>
            </a:extLst>
          </p:cNvPr>
          <p:cNvSpPr>
            <a:spLocks noGrp="1"/>
          </p:cNvSpPr>
          <p:nvPr>
            <p:ph type="body" sz="quarter" idx="15"/>
          </p:nvPr>
        </p:nvSpPr>
        <p:spPr>
          <a:xfrm>
            <a:off x="5831556" y="1821388"/>
            <a:ext cx="2329805" cy="1136176"/>
          </a:xfrm>
        </p:spPr>
        <p:txBody>
          <a:bodyPr vert="horz" lIns="91440" tIns="45720" rIns="91440" bIns="45720" rtlCol="0">
            <a:normAutofit fontScale="62500" lnSpcReduction="20000"/>
          </a:bodyPr>
          <a:lstStyle/>
          <a:p>
            <a:r>
              <a:rPr lang="en-US" sz="1300" dirty="0"/>
              <a:t>Automate Manual Tasks</a:t>
            </a:r>
          </a:p>
          <a:p>
            <a:r>
              <a:rPr lang="en-US" sz="1300" dirty="0"/>
              <a:t>Focus on high value  projects</a:t>
            </a:r>
          </a:p>
          <a:p>
            <a:r>
              <a:rPr lang="en-US" sz="1300" dirty="0"/>
              <a:t>Improve efficiencies for JML processes</a:t>
            </a:r>
          </a:p>
          <a:p>
            <a:r>
              <a:rPr lang="en-US" sz="1300" dirty="0"/>
              <a:t>Automate the removal of costly or risky  access</a:t>
            </a:r>
          </a:p>
        </p:txBody>
      </p:sp>
      <p:sp>
        <p:nvSpPr>
          <p:cNvPr id="16" name="Text Placeholder 7">
            <a:extLst>
              <a:ext uri="{FF2B5EF4-FFF2-40B4-BE49-F238E27FC236}">
                <a16:creationId xmlns:a16="http://schemas.microsoft.com/office/drawing/2014/main" id="{9A93DDA8-6F99-E420-67EE-46F6C5697AEB}"/>
              </a:ext>
            </a:extLst>
          </p:cNvPr>
          <p:cNvSpPr>
            <a:spLocks noGrp="1"/>
          </p:cNvSpPr>
          <p:nvPr>
            <p:ph type="body" sz="quarter" idx="16"/>
          </p:nvPr>
        </p:nvSpPr>
        <p:spPr>
          <a:xfrm>
            <a:off x="9062453" y="1263699"/>
            <a:ext cx="2329805" cy="531813"/>
          </a:xfrm>
        </p:spPr>
        <p:txBody>
          <a:bodyPr/>
          <a:lstStyle/>
          <a:p>
            <a:r>
              <a:rPr lang="en-US" dirty="0"/>
              <a:t>Reduce Friction</a:t>
            </a:r>
          </a:p>
        </p:txBody>
      </p:sp>
      <p:sp>
        <p:nvSpPr>
          <p:cNvPr id="9" name="Oval 8">
            <a:extLst>
              <a:ext uri="{FF2B5EF4-FFF2-40B4-BE49-F238E27FC236}">
                <a16:creationId xmlns:a16="http://schemas.microsoft.com/office/drawing/2014/main" id="{48C75308-F234-8244-8B84-3E62E286CE72}"/>
              </a:ext>
            </a:extLst>
          </p:cNvPr>
          <p:cNvSpPr/>
          <p:nvPr/>
        </p:nvSpPr>
        <p:spPr>
          <a:xfrm>
            <a:off x="9062453" y="1821388"/>
            <a:ext cx="2329805" cy="113617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ormAutofit fontScale="77500" lnSpcReduction="20000"/>
          </a:bodyPr>
          <a:lstStyle/>
          <a:p>
            <a:pPr>
              <a:spcBef>
                <a:spcPts val="1000"/>
              </a:spcBef>
              <a:spcAft>
                <a:spcPts val="300"/>
              </a:spcAft>
            </a:pPr>
            <a:r>
              <a:rPr lang="en-US" sz="1400" dirty="0">
                <a:solidFill>
                  <a:srgbClr val="002060"/>
                </a:solidFill>
                <a:cs typeface="Poppins SemiBold" pitchFamily="2" charset="77"/>
              </a:rPr>
              <a:t>Automate Onboarding tasks</a:t>
            </a:r>
          </a:p>
          <a:p>
            <a:pPr>
              <a:spcBef>
                <a:spcPts val="1000"/>
              </a:spcBef>
              <a:spcAft>
                <a:spcPts val="300"/>
              </a:spcAft>
            </a:pPr>
            <a:r>
              <a:rPr lang="en-US" sz="1400" dirty="0">
                <a:solidFill>
                  <a:srgbClr val="002060"/>
                </a:solidFill>
                <a:cs typeface="Poppins SemiBold" pitchFamily="2" charset="77"/>
              </a:rPr>
              <a:t>Simplify reviews/certifications</a:t>
            </a:r>
          </a:p>
          <a:p>
            <a:pPr>
              <a:spcBef>
                <a:spcPts val="1000"/>
              </a:spcBef>
              <a:spcAft>
                <a:spcPts val="300"/>
              </a:spcAft>
            </a:pPr>
            <a:r>
              <a:rPr lang="en-US" sz="1400" dirty="0">
                <a:solidFill>
                  <a:srgbClr val="002060"/>
                </a:solidFill>
                <a:cs typeface="Poppins SemiBold" pitchFamily="2" charset="77"/>
              </a:rPr>
              <a:t>Integration with non-managed applications, ITSM tools, &amp; more</a:t>
            </a:r>
          </a:p>
        </p:txBody>
      </p:sp>
      <p:sp>
        <p:nvSpPr>
          <p:cNvPr id="18" name="Text Placeholder 9">
            <a:extLst>
              <a:ext uri="{FF2B5EF4-FFF2-40B4-BE49-F238E27FC236}">
                <a16:creationId xmlns:a16="http://schemas.microsoft.com/office/drawing/2014/main" id="{D1045733-103B-557A-AC3E-E72857A529B9}"/>
              </a:ext>
            </a:extLst>
          </p:cNvPr>
          <p:cNvSpPr>
            <a:spLocks noGrp="1"/>
          </p:cNvSpPr>
          <p:nvPr>
            <p:ph type="body" sz="quarter" idx="18"/>
          </p:nvPr>
        </p:nvSpPr>
        <p:spPr>
          <a:xfrm>
            <a:off x="5831556" y="3934008"/>
            <a:ext cx="2329805" cy="531813"/>
          </a:xfrm>
        </p:spPr>
        <p:txBody>
          <a:bodyPr/>
          <a:lstStyle/>
          <a:p>
            <a:r>
              <a:rPr lang="en-US" dirty="0"/>
              <a:t>Reduce Risk</a:t>
            </a:r>
          </a:p>
        </p:txBody>
      </p:sp>
      <p:sp>
        <p:nvSpPr>
          <p:cNvPr id="8" name="Oval 7">
            <a:extLst>
              <a:ext uri="{FF2B5EF4-FFF2-40B4-BE49-F238E27FC236}">
                <a16:creationId xmlns:a16="http://schemas.microsoft.com/office/drawing/2014/main" id="{0C01A3D5-2D6A-CF40-9323-1F1B0377ADD1}"/>
              </a:ext>
            </a:extLst>
          </p:cNvPr>
          <p:cNvSpPr/>
          <p:nvPr/>
        </p:nvSpPr>
        <p:spPr>
          <a:xfrm>
            <a:off x="5831556" y="4491697"/>
            <a:ext cx="2329805" cy="113617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ormAutofit fontScale="70000" lnSpcReduction="20000"/>
          </a:bodyPr>
          <a:lstStyle/>
          <a:p>
            <a:pPr>
              <a:spcBef>
                <a:spcPts val="1000"/>
              </a:spcBef>
              <a:spcAft>
                <a:spcPts val="300"/>
              </a:spcAft>
            </a:pPr>
            <a:r>
              <a:rPr lang="en-US" sz="1400" dirty="0">
                <a:solidFill>
                  <a:srgbClr val="002060"/>
                </a:solidFill>
                <a:cs typeface="Poppins SemiBold" pitchFamily="2" charset="77"/>
              </a:rPr>
              <a:t>Remove the Human factor</a:t>
            </a:r>
          </a:p>
          <a:p>
            <a:pPr>
              <a:spcBef>
                <a:spcPts val="1000"/>
              </a:spcBef>
              <a:spcAft>
                <a:spcPts val="300"/>
              </a:spcAft>
            </a:pPr>
            <a:r>
              <a:rPr lang="en-US" sz="1400" dirty="0">
                <a:solidFill>
                  <a:srgbClr val="002060"/>
                </a:solidFill>
                <a:cs typeface="Poppins SemiBold" pitchFamily="2" charset="77"/>
              </a:rPr>
              <a:t>Re-Focus IT to high risk</a:t>
            </a:r>
          </a:p>
          <a:p>
            <a:pPr>
              <a:spcBef>
                <a:spcPts val="1000"/>
              </a:spcBef>
              <a:spcAft>
                <a:spcPts val="300"/>
              </a:spcAft>
            </a:pPr>
            <a:r>
              <a:rPr lang="en-US" sz="1400" dirty="0">
                <a:solidFill>
                  <a:srgbClr val="002060"/>
                </a:solidFill>
                <a:cs typeface="Poppins SemiBold" pitchFamily="2" charset="77"/>
              </a:rPr>
              <a:t>Eliminate “Rubber-Stamping”</a:t>
            </a:r>
          </a:p>
          <a:p>
            <a:pPr>
              <a:spcBef>
                <a:spcPts val="1000"/>
              </a:spcBef>
              <a:spcAft>
                <a:spcPts val="300"/>
              </a:spcAft>
            </a:pPr>
            <a:r>
              <a:rPr lang="en-US" sz="1400" dirty="0">
                <a:solidFill>
                  <a:srgbClr val="002060"/>
                </a:solidFill>
                <a:cs typeface="Poppins SemiBold" pitchFamily="2" charset="77"/>
              </a:rPr>
              <a:t>Automate remediation of outliers</a:t>
            </a:r>
          </a:p>
        </p:txBody>
      </p:sp>
      <p:sp>
        <p:nvSpPr>
          <p:cNvPr id="20" name="Text Placeholder 11">
            <a:extLst>
              <a:ext uri="{FF2B5EF4-FFF2-40B4-BE49-F238E27FC236}">
                <a16:creationId xmlns:a16="http://schemas.microsoft.com/office/drawing/2014/main" id="{06780C5C-46F3-1168-6044-BACCC8433A9F}"/>
              </a:ext>
            </a:extLst>
          </p:cNvPr>
          <p:cNvSpPr>
            <a:spLocks noGrp="1"/>
          </p:cNvSpPr>
          <p:nvPr>
            <p:ph type="body" sz="quarter" idx="20"/>
          </p:nvPr>
        </p:nvSpPr>
        <p:spPr>
          <a:xfrm>
            <a:off x="9062453" y="3934008"/>
            <a:ext cx="1794485" cy="531813"/>
          </a:xfrm>
        </p:spPr>
        <p:txBody>
          <a:bodyPr>
            <a:normAutofit fontScale="92500" lnSpcReduction="10000"/>
          </a:bodyPr>
          <a:lstStyle/>
          <a:p>
            <a:r>
              <a:rPr lang="en-US" dirty="0"/>
              <a:t>Autonomous Identity Security</a:t>
            </a:r>
          </a:p>
        </p:txBody>
      </p:sp>
      <p:sp>
        <p:nvSpPr>
          <p:cNvPr id="22" name="Text Placeholder 12">
            <a:extLst>
              <a:ext uri="{FF2B5EF4-FFF2-40B4-BE49-F238E27FC236}">
                <a16:creationId xmlns:a16="http://schemas.microsoft.com/office/drawing/2014/main" id="{22EB6A7B-C881-B365-BC57-B376EC21DEA6}"/>
              </a:ext>
            </a:extLst>
          </p:cNvPr>
          <p:cNvSpPr>
            <a:spLocks noGrp="1"/>
          </p:cNvSpPr>
          <p:nvPr>
            <p:ph type="body" sz="quarter" idx="21"/>
          </p:nvPr>
        </p:nvSpPr>
        <p:spPr>
          <a:xfrm>
            <a:off x="9062453" y="4491697"/>
            <a:ext cx="2329805" cy="1136176"/>
          </a:xfrm>
        </p:spPr>
        <p:txBody>
          <a:bodyPr/>
          <a:lstStyle/>
          <a:p>
            <a:r>
              <a:rPr lang="en-US" dirty="0"/>
              <a:t>Flexible automation combined with AI is the key to achieving Autonomous Identity Security</a:t>
            </a:r>
          </a:p>
        </p:txBody>
      </p:sp>
      <p:pic>
        <p:nvPicPr>
          <p:cNvPr id="6" name="Graphic 5" descr="Shield">
            <a:extLst>
              <a:ext uri="{FF2B5EF4-FFF2-40B4-BE49-F238E27FC236}">
                <a16:creationId xmlns:a16="http://schemas.microsoft.com/office/drawing/2014/main" id="{EDE5A04D-C60F-34D9-25B0-07181A99ADC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499831" y="3680342"/>
            <a:ext cx="741384" cy="741384"/>
          </a:xfrm>
          <a:prstGeom prst="rect">
            <a:avLst/>
          </a:prstGeom>
        </p:spPr>
      </p:pic>
      <p:pic>
        <p:nvPicPr>
          <p:cNvPr id="10" name="Graphic 9">
            <a:extLst>
              <a:ext uri="{FF2B5EF4-FFF2-40B4-BE49-F238E27FC236}">
                <a16:creationId xmlns:a16="http://schemas.microsoft.com/office/drawing/2014/main" id="{108FFDA4-6F70-D479-90E7-8B9B8E3B182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443789" y="1054128"/>
            <a:ext cx="741384" cy="741384"/>
          </a:xfrm>
          <a:prstGeom prst="rect">
            <a:avLst/>
          </a:prstGeom>
        </p:spPr>
      </p:pic>
      <p:pic>
        <p:nvPicPr>
          <p:cNvPr id="11" name="Graphic 10" descr="Collaboration&#10;">
            <a:extLst>
              <a:ext uri="{FF2B5EF4-FFF2-40B4-BE49-F238E27FC236}">
                <a16:creationId xmlns:a16="http://schemas.microsoft.com/office/drawing/2014/main" id="{A4095016-7BCF-27AC-F339-7A5DE219293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0856938" y="1015129"/>
            <a:ext cx="741384" cy="741384"/>
          </a:xfrm>
          <a:prstGeom prst="rect">
            <a:avLst/>
          </a:prstGeom>
        </p:spPr>
      </p:pic>
      <p:pic>
        <p:nvPicPr>
          <p:cNvPr id="13" name="Graphic 12" descr="Brainstorm outline">
            <a:extLst>
              <a:ext uri="{FF2B5EF4-FFF2-40B4-BE49-F238E27FC236}">
                <a16:creationId xmlns:a16="http://schemas.microsoft.com/office/drawing/2014/main" id="{23A255A6-BECD-E8DD-BD89-18FF15C4E90C}"/>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0770430" y="3593834"/>
            <a:ext cx="914400" cy="914400"/>
          </a:xfrm>
          <a:prstGeom prst="rect">
            <a:avLst/>
          </a:prstGeom>
        </p:spPr>
      </p:pic>
    </p:spTree>
    <p:extLst>
      <p:ext uri="{BB962C8B-B14F-4D97-AF65-F5344CB8AC3E}">
        <p14:creationId xmlns:p14="http://schemas.microsoft.com/office/powerpoint/2010/main" val="26074470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 calcmode="lin" valueType="num">
                                      <p:cBhvr additive="base">
                                        <p:cTn id="7" dur="500" fill="hold"/>
                                        <p:tgtEl>
                                          <p:spTgt spid="1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18">
                                            <p:txEl>
                                              <p:pRg st="0" end="0"/>
                                            </p:txEl>
                                          </p:spTgt>
                                        </p:tgtEl>
                                        <p:attrNameLst>
                                          <p:attrName>style.visibility</p:attrName>
                                        </p:attrNameLst>
                                      </p:cBhvr>
                                      <p:to>
                                        <p:strVal val="visible"/>
                                      </p:to>
                                    </p:set>
                                    <p:anim calcmode="lin" valueType="num">
                                      <p:cBhvr additive="base">
                                        <p:cTn id="29" dur="500" fill="hold"/>
                                        <p:tgtEl>
                                          <p:spTgt spid="18">
                                            <p:txEl>
                                              <p:pRg st="0" end="0"/>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1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grpId="0" nodeType="clickEffect">
                                  <p:stCondLst>
                                    <p:cond delay="0"/>
                                  </p:stCondLst>
                                  <p:childTnLst>
                                    <p:set>
                                      <p:cBhvr>
                                        <p:cTn id="50" dur="1" fill="hold">
                                          <p:stCondLst>
                                            <p:cond delay="0"/>
                                          </p:stCondLst>
                                        </p:cTn>
                                        <p:tgtEl>
                                          <p:spTgt spid="16">
                                            <p:txEl>
                                              <p:pRg st="0" end="0"/>
                                            </p:txEl>
                                          </p:spTgt>
                                        </p:tgtEl>
                                        <p:attrNameLst>
                                          <p:attrName>style.visibility</p:attrName>
                                        </p:attrNameLst>
                                      </p:cBhvr>
                                      <p:to>
                                        <p:strVal val="visible"/>
                                      </p:to>
                                    </p:set>
                                    <p:anim calcmode="lin" valueType="num">
                                      <p:cBhvr additive="base">
                                        <p:cTn id="51" dur="500" fill="hold"/>
                                        <p:tgtEl>
                                          <p:spTgt spid="16">
                                            <p:txEl>
                                              <p:pRg st="0" end="0"/>
                                            </p:txEl>
                                          </p:spTgt>
                                        </p:tgtEl>
                                        <p:attrNameLst>
                                          <p:attrName>ppt_x</p:attrName>
                                        </p:attrNameLst>
                                      </p:cBhvr>
                                      <p:tavLst>
                                        <p:tav tm="0">
                                          <p:val>
                                            <p:strVal val="#ppt_x"/>
                                          </p:val>
                                        </p:tav>
                                        <p:tav tm="100000">
                                          <p:val>
                                            <p:strVal val="#ppt_x"/>
                                          </p:val>
                                        </p:tav>
                                      </p:tavLst>
                                    </p:anim>
                                    <p:anim calcmode="lin" valueType="num">
                                      <p:cBhvr additive="base">
                                        <p:cTn id="52" dur="500" fill="hold"/>
                                        <p:tgtEl>
                                          <p:spTgt spid="1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nodeType="clickEffect">
                                  <p:stCondLst>
                                    <p:cond delay="0"/>
                                  </p:stCondLst>
                                  <p:childTnLst>
                                    <p:set>
                                      <p:cBhvr>
                                        <p:cTn id="64"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2" presetClass="entr" presetSubtype="4" fill="hold" grpId="0" nodeType="clickEffect">
                                  <p:stCondLst>
                                    <p:cond delay="0"/>
                                  </p:stCondLst>
                                  <p:iterate type="lt">
                                    <p:tmPct val="0"/>
                                  </p:iterate>
                                  <p:childTnLst>
                                    <p:set>
                                      <p:cBhvr>
                                        <p:cTn id="68" dur="1" fill="hold">
                                          <p:stCondLst>
                                            <p:cond delay="0"/>
                                          </p:stCondLst>
                                        </p:cTn>
                                        <p:tgtEl>
                                          <p:spTgt spid="20">
                                            <p:txEl>
                                              <p:pRg st="0" end="0"/>
                                            </p:txEl>
                                          </p:spTgt>
                                        </p:tgtEl>
                                        <p:attrNameLst>
                                          <p:attrName>style.visibility</p:attrName>
                                        </p:attrNameLst>
                                      </p:cBhvr>
                                      <p:to>
                                        <p:strVal val="visible"/>
                                      </p:to>
                                    </p:set>
                                    <p:anim calcmode="lin" valueType="num">
                                      <p:cBhvr additive="base">
                                        <p:cTn id="69" dur="500" fill="hold"/>
                                        <p:tgtEl>
                                          <p:spTgt spid="20">
                                            <p:txEl>
                                              <p:pRg st="0" end="0"/>
                                            </p:txEl>
                                          </p:spTgt>
                                        </p:tgtEl>
                                        <p:attrNameLst>
                                          <p:attrName>ppt_x</p:attrName>
                                        </p:attrNameLst>
                                      </p:cBhvr>
                                      <p:tavLst>
                                        <p:tav tm="0">
                                          <p:val>
                                            <p:strVal val="#ppt_x"/>
                                          </p:val>
                                        </p:tav>
                                        <p:tav tm="100000">
                                          <p:val>
                                            <p:strVal val="#ppt_x"/>
                                          </p:val>
                                        </p:tav>
                                      </p:tavLst>
                                    </p:anim>
                                    <p:anim calcmode="lin" valueType="num">
                                      <p:cBhvr additive="base">
                                        <p:cTn id="70" dur="500" fill="hold"/>
                                        <p:tgtEl>
                                          <p:spTgt spid="20">
                                            <p:txEl>
                                              <p:pRg st="0" end="0"/>
                                            </p:txEl>
                                          </p:spTgt>
                                        </p:tgtEl>
                                        <p:attrNameLst>
                                          <p:attrName>ppt_y</p:attrName>
                                        </p:attrNameLst>
                                      </p:cBhvr>
                                      <p:tavLst>
                                        <p:tav tm="0">
                                          <p:val>
                                            <p:strVal val="1+#ppt_h/2"/>
                                          </p:val>
                                        </p:tav>
                                        <p:tav tm="100000">
                                          <p:val>
                                            <p:strVal val="#ppt_y"/>
                                          </p:val>
                                        </p:tav>
                                      </p:tavLst>
                                    </p:anim>
                                  </p:childTnLst>
                                </p:cTn>
                              </p:par>
                              <p:par>
                                <p:cTn id="71" presetID="2" presetClass="entr" presetSubtype="4" fill="hold" grpId="0" nodeType="withEffect">
                                  <p:stCondLst>
                                    <p:cond delay="0"/>
                                  </p:stCondLst>
                                  <p:iterate type="lt">
                                    <p:tmPct val="0"/>
                                  </p:iterate>
                                  <p:childTnLst>
                                    <p:set>
                                      <p:cBhvr>
                                        <p:cTn id="72" dur="1" fill="hold">
                                          <p:stCondLst>
                                            <p:cond delay="0"/>
                                          </p:stCondLst>
                                        </p:cTn>
                                        <p:tgtEl>
                                          <p:spTgt spid="22">
                                            <p:txEl>
                                              <p:pRg st="0" end="0"/>
                                            </p:txEl>
                                          </p:spTgt>
                                        </p:tgtEl>
                                        <p:attrNameLst>
                                          <p:attrName>style.visibility</p:attrName>
                                        </p:attrNameLst>
                                      </p:cBhvr>
                                      <p:to>
                                        <p:strVal val="visible"/>
                                      </p:to>
                                    </p:set>
                                    <p:anim calcmode="lin" valueType="num">
                                      <p:cBhvr additive="base">
                                        <p:cTn id="73" dur="500" fill="hold"/>
                                        <p:tgtEl>
                                          <p:spTgt spid="22">
                                            <p:txEl>
                                              <p:pRg st="0" end="0"/>
                                            </p:txEl>
                                          </p:spTgt>
                                        </p:tgtEl>
                                        <p:attrNameLst>
                                          <p:attrName>ppt_x</p:attrName>
                                        </p:attrNameLst>
                                      </p:cBhvr>
                                      <p:tavLst>
                                        <p:tav tm="0">
                                          <p:val>
                                            <p:strVal val="#ppt_x"/>
                                          </p:val>
                                        </p:tav>
                                        <p:tav tm="100000">
                                          <p:val>
                                            <p:strVal val="#ppt_x"/>
                                          </p:val>
                                        </p:tav>
                                      </p:tavLst>
                                    </p:anim>
                                    <p:anim calcmode="lin" valueType="num">
                                      <p:cBhvr additive="base">
                                        <p:cTn id="74" dur="500" fill="hold"/>
                                        <p:tgtEl>
                                          <p:spTgt spid="2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18" presetClass="emph" presetSubtype="0" fill="hold" grpId="1" nodeType="clickEffect">
                                  <p:stCondLst>
                                    <p:cond delay="0"/>
                                  </p:stCondLst>
                                  <p:iterate type="lt">
                                    <p:tmPct val="4000"/>
                                  </p:iterate>
                                  <p:childTnLst>
                                    <p:set>
                                      <p:cBhvr override="childStyle">
                                        <p:cTn id="78" dur="500" fill="hold"/>
                                        <p:tgtEl>
                                          <p:spTgt spid="22">
                                            <p:txEl>
                                              <p:pRg st="0" end="0"/>
                                            </p:txEl>
                                          </p:spTgt>
                                        </p:tgtEl>
                                        <p:attrNameLst>
                                          <p:attrName>style.textDecorationUnderline</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uild="p"/>
      <p:bldP spid="5" grpId="0" uiExpand="1" build="p"/>
      <p:bldP spid="16" grpId="0" build="p"/>
      <p:bldP spid="18" grpId="0" build="p"/>
      <p:bldP spid="20" grpId="0" build="p"/>
      <p:bldP spid="22" grpId="0" build="p"/>
      <p:bldP spid="22" grpId="1"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C7C671C-B073-F7E1-1459-C0D39C47E4F4}"/>
              </a:ext>
            </a:extLst>
          </p:cNvPr>
          <p:cNvSpPr>
            <a:spLocks noGrp="1"/>
          </p:cNvSpPr>
          <p:nvPr>
            <p:ph type="sldNum" sz="quarter" idx="12"/>
          </p:nvPr>
        </p:nvSpPr>
        <p:spPr/>
        <p:txBody>
          <a:bodyPr/>
          <a:lstStyle/>
          <a:p>
            <a:fld id="{679D2152-1C30-894C-9781-951D3C9748DF}" type="slidenum">
              <a:rPr lang="en-US" smtClean="0"/>
              <a:pPr/>
              <a:t>6</a:t>
            </a:fld>
            <a:endParaRPr lang="en-US"/>
          </a:p>
        </p:txBody>
      </p:sp>
      <p:sp>
        <p:nvSpPr>
          <p:cNvPr id="3" name="Footer Placeholder 2">
            <a:extLst>
              <a:ext uri="{FF2B5EF4-FFF2-40B4-BE49-F238E27FC236}">
                <a16:creationId xmlns:a16="http://schemas.microsoft.com/office/drawing/2014/main" id="{A16BB6D1-5B99-1F8E-6929-B87C4B764A83}"/>
              </a:ext>
            </a:extLst>
          </p:cNvPr>
          <p:cNvSpPr>
            <a:spLocks noGrp="1"/>
          </p:cNvSpPr>
          <p:nvPr>
            <p:ph type="ftr" sz="quarter" idx="3"/>
          </p:nvPr>
        </p:nvSpPr>
        <p:spPr/>
        <p:txBody>
          <a:bodyPr/>
          <a:lstStyle/>
          <a:p>
            <a:r>
              <a:rPr lang="en-US" altLang="en-US"/>
              <a:t>© 2023 SailPoint Technologies, Inc. All rights reserved.</a:t>
            </a:r>
            <a:endParaRPr lang="en-US" altLang="en-US" dirty="0"/>
          </a:p>
        </p:txBody>
      </p:sp>
      <p:sp>
        <p:nvSpPr>
          <p:cNvPr id="4" name="Title 3">
            <a:extLst>
              <a:ext uri="{FF2B5EF4-FFF2-40B4-BE49-F238E27FC236}">
                <a16:creationId xmlns:a16="http://schemas.microsoft.com/office/drawing/2014/main" id="{8A0070D4-CDCB-A7C7-197C-3FC317A367AE}"/>
              </a:ext>
            </a:extLst>
          </p:cNvPr>
          <p:cNvSpPr>
            <a:spLocks noGrp="1"/>
          </p:cNvSpPr>
          <p:nvPr>
            <p:ph type="title"/>
          </p:nvPr>
        </p:nvSpPr>
        <p:spPr/>
        <p:txBody>
          <a:bodyPr/>
          <a:lstStyle/>
          <a:p>
            <a:r>
              <a:rPr lang="en-US" dirty="0"/>
              <a:t>Workflows Components	</a:t>
            </a:r>
          </a:p>
        </p:txBody>
      </p:sp>
      <p:sp>
        <p:nvSpPr>
          <p:cNvPr id="5" name="Text Placeholder 4">
            <a:extLst>
              <a:ext uri="{FF2B5EF4-FFF2-40B4-BE49-F238E27FC236}">
                <a16:creationId xmlns:a16="http://schemas.microsoft.com/office/drawing/2014/main" id="{62F63C04-BCBF-E058-1725-F9022E9E4F35}"/>
              </a:ext>
            </a:extLst>
          </p:cNvPr>
          <p:cNvSpPr>
            <a:spLocks noGrp="1"/>
          </p:cNvSpPr>
          <p:nvPr>
            <p:ph type="body" idx="1"/>
          </p:nvPr>
        </p:nvSpPr>
        <p:spPr/>
        <p:txBody>
          <a:bodyPr/>
          <a:lstStyle/>
          <a:p>
            <a:r>
              <a:rPr lang="en-US" dirty="0"/>
              <a:t>What makes a workflow?</a:t>
            </a:r>
          </a:p>
        </p:txBody>
      </p:sp>
    </p:spTree>
    <p:extLst>
      <p:ext uri="{BB962C8B-B14F-4D97-AF65-F5344CB8AC3E}">
        <p14:creationId xmlns:p14="http://schemas.microsoft.com/office/powerpoint/2010/main" val="203152712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7568B097-3608-DE41-8970-9BF123DAFC5C}"/>
              </a:ext>
            </a:extLst>
          </p:cNvPr>
          <p:cNvSpPr>
            <a:spLocks noGrp="1"/>
          </p:cNvSpPr>
          <p:nvPr>
            <p:ph type="sldNum" sz="quarter" idx="12"/>
          </p:nvPr>
        </p:nvSpPr>
        <p:spPr/>
        <p:txBody>
          <a:bodyPr/>
          <a:lstStyle/>
          <a:p>
            <a:fld id="{679D2152-1C30-894C-9781-951D3C9748DF}" type="slidenum">
              <a:rPr lang="en-US" smtClean="0"/>
              <a:pPr/>
              <a:t>7</a:t>
            </a:fld>
            <a:endParaRPr lang="en-US"/>
          </a:p>
        </p:txBody>
      </p:sp>
      <p:sp>
        <p:nvSpPr>
          <p:cNvPr id="7" name="Footer Placeholder 6">
            <a:extLst>
              <a:ext uri="{FF2B5EF4-FFF2-40B4-BE49-F238E27FC236}">
                <a16:creationId xmlns:a16="http://schemas.microsoft.com/office/drawing/2014/main" id="{1C33170E-F76A-F24F-9F83-B145443EDCB1}"/>
              </a:ext>
            </a:extLst>
          </p:cNvPr>
          <p:cNvSpPr>
            <a:spLocks noGrp="1"/>
          </p:cNvSpPr>
          <p:nvPr>
            <p:ph type="ftr" sz="quarter" idx="13"/>
          </p:nvPr>
        </p:nvSpPr>
        <p:spPr/>
        <p:txBody>
          <a:bodyPr/>
          <a:lstStyle/>
          <a:p>
            <a:r>
              <a:rPr lang="en-US" altLang="en-US"/>
              <a:t>© 2023 SailPoint Technologies, Inc. All rights reserved.</a:t>
            </a:r>
            <a:endParaRPr lang="en-US" altLang="en-US" dirty="0"/>
          </a:p>
        </p:txBody>
      </p:sp>
      <p:sp>
        <p:nvSpPr>
          <p:cNvPr id="10" name="Title 9">
            <a:extLst>
              <a:ext uri="{FF2B5EF4-FFF2-40B4-BE49-F238E27FC236}">
                <a16:creationId xmlns:a16="http://schemas.microsoft.com/office/drawing/2014/main" id="{F0B794AB-5E89-B247-A816-65DA13F166E1}"/>
              </a:ext>
            </a:extLst>
          </p:cNvPr>
          <p:cNvSpPr>
            <a:spLocks noGrp="1"/>
          </p:cNvSpPr>
          <p:nvPr>
            <p:ph type="title"/>
          </p:nvPr>
        </p:nvSpPr>
        <p:spPr>
          <a:xfrm>
            <a:off x="406400" y="457200"/>
            <a:ext cx="6257636" cy="748145"/>
          </a:xfrm>
        </p:spPr>
        <p:txBody>
          <a:bodyPr>
            <a:normAutofit/>
          </a:bodyPr>
          <a:lstStyle/>
          <a:p>
            <a:r>
              <a:rPr lang="en-US" dirty="0"/>
              <a:t>Workflows Architecture</a:t>
            </a:r>
          </a:p>
        </p:txBody>
      </p:sp>
      <p:pic>
        <p:nvPicPr>
          <p:cNvPr id="8" name="Picture 7" descr="Diagram&#10;&#10;Description automatically generated">
            <a:extLst>
              <a:ext uri="{FF2B5EF4-FFF2-40B4-BE49-F238E27FC236}">
                <a16:creationId xmlns:a16="http://schemas.microsoft.com/office/drawing/2014/main" id="{D6A1E90F-2B2F-8525-E9E7-35BC1D6329A9}"/>
              </a:ext>
            </a:extLst>
          </p:cNvPr>
          <p:cNvPicPr>
            <a:picLocks noChangeAspect="1"/>
          </p:cNvPicPr>
          <p:nvPr/>
        </p:nvPicPr>
        <p:blipFill>
          <a:blip r:embed="rId3"/>
          <a:stretch>
            <a:fillRect/>
          </a:stretch>
        </p:blipFill>
        <p:spPr>
          <a:xfrm>
            <a:off x="1163782" y="1084119"/>
            <a:ext cx="10335491" cy="5116830"/>
          </a:xfrm>
          <a:prstGeom prst="rect">
            <a:avLst/>
          </a:prstGeom>
        </p:spPr>
      </p:pic>
    </p:spTree>
    <p:extLst>
      <p:ext uri="{BB962C8B-B14F-4D97-AF65-F5344CB8AC3E}">
        <p14:creationId xmlns:p14="http://schemas.microsoft.com/office/powerpoint/2010/main" val="139708081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7568B097-3608-DE41-8970-9BF123DAFC5C}"/>
              </a:ext>
            </a:extLst>
          </p:cNvPr>
          <p:cNvSpPr>
            <a:spLocks noGrp="1"/>
          </p:cNvSpPr>
          <p:nvPr>
            <p:ph type="sldNum" sz="quarter" idx="12"/>
          </p:nvPr>
        </p:nvSpPr>
        <p:spPr/>
        <p:txBody>
          <a:bodyPr/>
          <a:lstStyle/>
          <a:p>
            <a:fld id="{679D2152-1C30-894C-9781-951D3C9748DF}" type="slidenum">
              <a:rPr lang="en-US" smtClean="0"/>
              <a:pPr/>
              <a:t>8</a:t>
            </a:fld>
            <a:endParaRPr lang="en-US"/>
          </a:p>
        </p:txBody>
      </p:sp>
      <p:sp>
        <p:nvSpPr>
          <p:cNvPr id="7" name="Footer Placeholder 6">
            <a:extLst>
              <a:ext uri="{FF2B5EF4-FFF2-40B4-BE49-F238E27FC236}">
                <a16:creationId xmlns:a16="http://schemas.microsoft.com/office/drawing/2014/main" id="{1C33170E-F76A-F24F-9F83-B145443EDCB1}"/>
              </a:ext>
            </a:extLst>
          </p:cNvPr>
          <p:cNvSpPr>
            <a:spLocks noGrp="1"/>
          </p:cNvSpPr>
          <p:nvPr>
            <p:ph type="ftr" sz="quarter" idx="13"/>
          </p:nvPr>
        </p:nvSpPr>
        <p:spPr/>
        <p:txBody>
          <a:bodyPr/>
          <a:lstStyle/>
          <a:p>
            <a:r>
              <a:rPr lang="en-US" altLang="en-US"/>
              <a:t>© 2023 SailPoint Technologies, Inc. All rights reserved.</a:t>
            </a:r>
            <a:endParaRPr lang="en-US" altLang="en-US" dirty="0"/>
          </a:p>
        </p:txBody>
      </p:sp>
      <p:sp>
        <p:nvSpPr>
          <p:cNvPr id="6" name="Text Placeholder 5">
            <a:extLst>
              <a:ext uri="{FF2B5EF4-FFF2-40B4-BE49-F238E27FC236}">
                <a16:creationId xmlns:a16="http://schemas.microsoft.com/office/drawing/2014/main" id="{6101EC9D-6345-0A47-B7AC-EE048C9E528E}"/>
              </a:ext>
            </a:extLst>
          </p:cNvPr>
          <p:cNvSpPr>
            <a:spLocks noGrp="1"/>
          </p:cNvSpPr>
          <p:nvPr>
            <p:ph type="body" sz="half" idx="2"/>
          </p:nvPr>
        </p:nvSpPr>
        <p:spPr>
          <a:xfrm>
            <a:off x="406400" y="1339271"/>
            <a:ext cx="6314934" cy="4216401"/>
          </a:xfrm>
        </p:spPr>
        <p:txBody>
          <a:bodyPr/>
          <a:lstStyle/>
          <a:p>
            <a:r>
              <a:rPr lang="en-US" dirty="0"/>
              <a:t>Triggers are used to define when and how a workflow is initiated</a:t>
            </a:r>
          </a:p>
          <a:p>
            <a:pPr marL="342900" indent="-342900">
              <a:buFont typeface="Arial" panose="020B0604020202020204" pitchFamily="34" charset="0"/>
              <a:buChar char="•"/>
            </a:pPr>
            <a:r>
              <a:rPr lang="en-US" sz="1800" dirty="0"/>
              <a:t>Provides initial date input to the workflow</a:t>
            </a:r>
          </a:p>
          <a:p>
            <a:pPr marL="342900" indent="-342900">
              <a:buFont typeface="Arial" panose="020B0604020202020204" pitchFamily="34" charset="0"/>
              <a:buChar char="•"/>
            </a:pPr>
            <a:r>
              <a:rPr lang="en-US" sz="1800" dirty="0"/>
              <a:t>All workflows must have one trigger</a:t>
            </a:r>
          </a:p>
          <a:p>
            <a:pPr marL="342900" indent="-342900">
              <a:buFont typeface="Arial" panose="020B0604020202020204" pitchFamily="34" charset="0"/>
              <a:buChar char="•"/>
            </a:pPr>
            <a:r>
              <a:rPr lang="en-US" sz="1800" dirty="0"/>
              <a:t>Triggers can be external, event-based, and time based</a:t>
            </a:r>
            <a:br>
              <a:rPr lang="en-US" sz="1800" dirty="0"/>
            </a:br>
            <a:endParaRPr lang="en-US" dirty="0"/>
          </a:p>
          <a:p>
            <a:r>
              <a:rPr lang="en-US" dirty="0"/>
              <a:t>Examples:</a:t>
            </a:r>
          </a:p>
          <a:p>
            <a:pPr marL="285750" indent="-285750">
              <a:buFont typeface="Arial" panose="020B0604020202020204" pitchFamily="34" charset="0"/>
              <a:buChar char="•"/>
            </a:pPr>
            <a:r>
              <a:rPr lang="en-US" sz="1800" dirty="0"/>
              <a:t>Identity changes </a:t>
            </a:r>
          </a:p>
          <a:p>
            <a:pPr marL="285750" indent="-285750">
              <a:buFont typeface="Arial" panose="020B0604020202020204" pitchFamily="34" charset="0"/>
              <a:buChar char="•"/>
            </a:pPr>
            <a:r>
              <a:rPr lang="en-US" sz="1800" dirty="0"/>
              <a:t>Provisioning changes</a:t>
            </a:r>
          </a:p>
          <a:p>
            <a:pPr marL="285750" indent="-285750">
              <a:buFont typeface="Arial" panose="020B0604020202020204" pitchFamily="34" charset="0"/>
              <a:buChar char="•"/>
            </a:pPr>
            <a:r>
              <a:rPr lang="en-US" sz="1800" dirty="0"/>
              <a:t>Scheduled</a:t>
            </a:r>
          </a:p>
          <a:p>
            <a:pPr marL="285750" indent="-285750">
              <a:buFont typeface="Arial" panose="020B0604020202020204" pitchFamily="34" charset="0"/>
              <a:buChar char="•"/>
            </a:pPr>
            <a:r>
              <a:rPr lang="en-US" sz="1800" dirty="0"/>
              <a:t>External</a:t>
            </a:r>
          </a:p>
        </p:txBody>
      </p:sp>
      <p:sp>
        <p:nvSpPr>
          <p:cNvPr id="10" name="Title 9">
            <a:extLst>
              <a:ext uri="{FF2B5EF4-FFF2-40B4-BE49-F238E27FC236}">
                <a16:creationId xmlns:a16="http://schemas.microsoft.com/office/drawing/2014/main" id="{F0B794AB-5E89-B247-A816-65DA13F166E1}"/>
              </a:ext>
            </a:extLst>
          </p:cNvPr>
          <p:cNvSpPr>
            <a:spLocks noGrp="1"/>
          </p:cNvSpPr>
          <p:nvPr>
            <p:ph type="title"/>
          </p:nvPr>
        </p:nvSpPr>
        <p:spPr>
          <a:xfrm>
            <a:off x="406400" y="457200"/>
            <a:ext cx="4776788" cy="748145"/>
          </a:xfrm>
        </p:spPr>
        <p:txBody>
          <a:bodyPr/>
          <a:lstStyle/>
          <a:p>
            <a:r>
              <a:rPr lang="en-US" dirty="0"/>
              <a:t>Workflow Triggers</a:t>
            </a:r>
          </a:p>
        </p:txBody>
      </p:sp>
      <p:grpSp>
        <p:nvGrpSpPr>
          <p:cNvPr id="5" name="Group 4">
            <a:extLst>
              <a:ext uri="{FF2B5EF4-FFF2-40B4-BE49-F238E27FC236}">
                <a16:creationId xmlns:a16="http://schemas.microsoft.com/office/drawing/2014/main" id="{C7ACFCBB-FBDB-F294-CF68-430BEFDB3445}"/>
              </a:ext>
            </a:extLst>
          </p:cNvPr>
          <p:cNvGrpSpPr/>
          <p:nvPr/>
        </p:nvGrpSpPr>
        <p:grpSpPr>
          <a:xfrm>
            <a:off x="7957358" y="2057400"/>
            <a:ext cx="3200400" cy="2743200"/>
            <a:chOff x="4003956" y="441880"/>
            <a:chExt cx="3200400" cy="2743200"/>
          </a:xfrm>
        </p:grpSpPr>
        <p:sp>
          <p:nvSpPr>
            <p:cNvPr id="9" name="Oval 8">
              <a:extLst>
                <a:ext uri="{FF2B5EF4-FFF2-40B4-BE49-F238E27FC236}">
                  <a16:creationId xmlns:a16="http://schemas.microsoft.com/office/drawing/2014/main" id="{ED0CAF96-918E-A17C-0A78-9442DD9A0386}"/>
                </a:ext>
              </a:extLst>
            </p:cNvPr>
            <p:cNvSpPr/>
            <p:nvPr/>
          </p:nvSpPr>
          <p:spPr>
            <a:xfrm>
              <a:off x="4232556" y="441880"/>
              <a:ext cx="2743200" cy="2743200"/>
            </a:xfrm>
            <a:prstGeom prst="ellipse">
              <a:avLst/>
            </a:prstGeom>
            <a:solidFill>
              <a:schemeClr val="accent1"/>
            </a:solidFill>
            <a:ln w="381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1" name="Straight Arrow Connector 10">
              <a:extLst>
                <a:ext uri="{FF2B5EF4-FFF2-40B4-BE49-F238E27FC236}">
                  <a16:creationId xmlns:a16="http://schemas.microsoft.com/office/drawing/2014/main" id="{76ADF7F6-190E-C975-FF7D-F40D8F735943}"/>
                </a:ext>
              </a:extLst>
            </p:cNvPr>
            <p:cNvCxnSpPr>
              <a:cxnSpLocks/>
            </p:cNvCxnSpPr>
            <p:nvPr/>
          </p:nvCxnSpPr>
          <p:spPr>
            <a:xfrm>
              <a:off x="5604156" y="831238"/>
              <a:ext cx="0" cy="1964485"/>
            </a:xfrm>
            <a:prstGeom prst="straightConnector1">
              <a:avLst/>
            </a:prstGeom>
            <a:ln w="19050">
              <a:solidFill>
                <a:schemeClr val="bg1"/>
              </a:solidFill>
              <a:headEnd type="oval"/>
              <a:tailEnd type="none"/>
            </a:ln>
          </p:spPr>
          <p:style>
            <a:lnRef idx="1">
              <a:schemeClr val="accent1"/>
            </a:lnRef>
            <a:fillRef idx="0">
              <a:schemeClr val="accent1"/>
            </a:fillRef>
            <a:effectRef idx="0">
              <a:schemeClr val="accent1"/>
            </a:effectRef>
            <a:fontRef idx="minor">
              <a:schemeClr val="tx1"/>
            </a:fontRef>
          </p:style>
        </p:cxnSp>
        <p:grpSp>
          <p:nvGrpSpPr>
            <p:cNvPr id="12" name="Group 11">
              <a:extLst>
                <a:ext uri="{FF2B5EF4-FFF2-40B4-BE49-F238E27FC236}">
                  <a16:creationId xmlns:a16="http://schemas.microsoft.com/office/drawing/2014/main" id="{50E119EC-36AE-9091-B709-8986E469F17E}"/>
                </a:ext>
              </a:extLst>
            </p:cNvPr>
            <p:cNvGrpSpPr/>
            <p:nvPr/>
          </p:nvGrpSpPr>
          <p:grpSpPr>
            <a:xfrm>
              <a:off x="4003956" y="1447720"/>
              <a:ext cx="3200400" cy="731520"/>
              <a:chOff x="747171" y="3429000"/>
              <a:chExt cx="3200400" cy="731520"/>
            </a:xfrm>
          </p:grpSpPr>
          <p:sp>
            <p:nvSpPr>
              <p:cNvPr id="13" name="Rounded Rectangle 7">
                <a:extLst>
                  <a:ext uri="{FF2B5EF4-FFF2-40B4-BE49-F238E27FC236}">
                    <a16:creationId xmlns:a16="http://schemas.microsoft.com/office/drawing/2014/main" id="{FA01CE66-D7F7-9B21-37CE-A66990552952}"/>
                  </a:ext>
                </a:extLst>
              </p:cNvPr>
              <p:cNvSpPr/>
              <p:nvPr/>
            </p:nvSpPr>
            <p:spPr>
              <a:xfrm>
                <a:off x="747171" y="3429000"/>
                <a:ext cx="3200400" cy="731520"/>
              </a:xfrm>
              <a:prstGeom prst="roundRect">
                <a:avLst>
                  <a:gd name="adj" fmla="val 8527"/>
                </a:avLst>
              </a:prstGeom>
              <a:solidFill>
                <a:schemeClr val="bg1"/>
              </a:solidFill>
              <a:ln w="19050">
                <a:solidFill>
                  <a:schemeClr val="accent1"/>
                </a:solidFill>
              </a:ln>
              <a:effectLst>
                <a:outerShdw blurRad="50800" dist="38100" dir="5400000" algn="t"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r>
                  <a:rPr lang="en-US" sz="1200" dirty="0">
                    <a:solidFill>
                      <a:schemeClr val="accent1"/>
                    </a:solidFill>
                  </a:rPr>
                  <a:t>Identity Attributes Changed</a:t>
                </a:r>
              </a:p>
              <a:p>
                <a:pPr lvl="1"/>
                <a:endParaRPr lang="en-US" sz="1200" dirty="0">
                  <a:solidFill>
                    <a:srgbClr val="00B050"/>
                  </a:solidFill>
                </a:endParaRPr>
              </a:p>
              <a:p>
                <a:pPr lvl="1"/>
                <a:endParaRPr lang="en-US" sz="1200" dirty="0">
                  <a:solidFill>
                    <a:srgbClr val="00B050"/>
                  </a:solidFill>
                </a:endParaRPr>
              </a:p>
            </p:txBody>
          </p:sp>
          <p:grpSp>
            <p:nvGrpSpPr>
              <p:cNvPr id="14" name="Group 13">
                <a:extLst>
                  <a:ext uri="{FF2B5EF4-FFF2-40B4-BE49-F238E27FC236}">
                    <a16:creationId xmlns:a16="http://schemas.microsoft.com/office/drawing/2014/main" id="{9CB46C3A-7A7C-785E-0F3D-11DE2192E5F7}"/>
                  </a:ext>
                </a:extLst>
              </p:cNvPr>
              <p:cNvGrpSpPr/>
              <p:nvPr/>
            </p:nvGrpSpPr>
            <p:grpSpPr>
              <a:xfrm>
                <a:off x="882746" y="3661216"/>
                <a:ext cx="146133" cy="259135"/>
                <a:chOff x="5696045" y="2746623"/>
                <a:chExt cx="146133" cy="259135"/>
              </a:xfrm>
            </p:grpSpPr>
            <p:grpSp>
              <p:nvGrpSpPr>
                <p:cNvPr id="16" name="Group 15">
                  <a:extLst>
                    <a:ext uri="{FF2B5EF4-FFF2-40B4-BE49-F238E27FC236}">
                      <a16:creationId xmlns:a16="http://schemas.microsoft.com/office/drawing/2014/main" id="{8AC97D0B-F33C-650D-01B0-0D45C28E5648}"/>
                    </a:ext>
                  </a:extLst>
                </p:cNvPr>
                <p:cNvGrpSpPr/>
                <p:nvPr/>
              </p:nvGrpSpPr>
              <p:grpSpPr>
                <a:xfrm>
                  <a:off x="5696045" y="2746623"/>
                  <a:ext cx="47708" cy="259135"/>
                  <a:chOff x="5696045" y="2746623"/>
                  <a:chExt cx="47708" cy="259135"/>
                </a:xfrm>
              </p:grpSpPr>
              <p:sp>
                <p:nvSpPr>
                  <p:cNvPr id="21" name="Oval 20">
                    <a:extLst>
                      <a:ext uri="{FF2B5EF4-FFF2-40B4-BE49-F238E27FC236}">
                        <a16:creationId xmlns:a16="http://schemas.microsoft.com/office/drawing/2014/main" id="{F35896F9-FC78-4843-1932-F77A69951D31}"/>
                      </a:ext>
                    </a:extLst>
                  </p:cNvPr>
                  <p:cNvSpPr/>
                  <p:nvPr/>
                </p:nvSpPr>
                <p:spPr>
                  <a:xfrm>
                    <a:off x="5696045" y="2746623"/>
                    <a:ext cx="47708" cy="47708"/>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0745C350-D117-EDB0-A0DA-B3EB944DB088}"/>
                      </a:ext>
                    </a:extLst>
                  </p:cNvPr>
                  <p:cNvSpPr/>
                  <p:nvPr/>
                </p:nvSpPr>
                <p:spPr>
                  <a:xfrm>
                    <a:off x="5696045" y="2958050"/>
                    <a:ext cx="47708" cy="47708"/>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151BACA8-C2AC-A22A-266B-B3A82AF5F3D3}"/>
                      </a:ext>
                    </a:extLst>
                  </p:cNvPr>
                  <p:cNvSpPr/>
                  <p:nvPr/>
                </p:nvSpPr>
                <p:spPr>
                  <a:xfrm>
                    <a:off x="5696045" y="2852336"/>
                    <a:ext cx="47708" cy="47708"/>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7" name="Group 16">
                  <a:extLst>
                    <a:ext uri="{FF2B5EF4-FFF2-40B4-BE49-F238E27FC236}">
                      <a16:creationId xmlns:a16="http://schemas.microsoft.com/office/drawing/2014/main" id="{89297C23-121A-0CAB-2FC4-37A61B0DF50B}"/>
                    </a:ext>
                  </a:extLst>
                </p:cNvPr>
                <p:cNvGrpSpPr/>
                <p:nvPr/>
              </p:nvGrpSpPr>
              <p:grpSpPr>
                <a:xfrm>
                  <a:off x="5794470" y="2746623"/>
                  <a:ext cx="47708" cy="259135"/>
                  <a:chOff x="5696045" y="2746623"/>
                  <a:chExt cx="47708" cy="259135"/>
                </a:xfrm>
              </p:grpSpPr>
              <p:sp>
                <p:nvSpPr>
                  <p:cNvPr id="18" name="Oval 17">
                    <a:extLst>
                      <a:ext uri="{FF2B5EF4-FFF2-40B4-BE49-F238E27FC236}">
                        <a16:creationId xmlns:a16="http://schemas.microsoft.com/office/drawing/2014/main" id="{3256355F-F369-45AF-9FBB-642E7094D210}"/>
                      </a:ext>
                    </a:extLst>
                  </p:cNvPr>
                  <p:cNvSpPr/>
                  <p:nvPr/>
                </p:nvSpPr>
                <p:spPr>
                  <a:xfrm>
                    <a:off x="5696045" y="2746623"/>
                    <a:ext cx="47708" cy="47708"/>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AA0B6D36-210D-67EB-4E80-F00FF2E790C4}"/>
                      </a:ext>
                    </a:extLst>
                  </p:cNvPr>
                  <p:cNvSpPr/>
                  <p:nvPr/>
                </p:nvSpPr>
                <p:spPr>
                  <a:xfrm>
                    <a:off x="5696045" y="2958050"/>
                    <a:ext cx="47708" cy="47708"/>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6AB415C3-6258-9F62-35D2-C8407C58F984}"/>
                      </a:ext>
                    </a:extLst>
                  </p:cNvPr>
                  <p:cNvSpPr/>
                  <p:nvPr/>
                </p:nvSpPr>
                <p:spPr>
                  <a:xfrm>
                    <a:off x="5696045" y="2852336"/>
                    <a:ext cx="47708" cy="47708"/>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5" name="Rounded Rectangle 10">
                <a:extLst>
                  <a:ext uri="{FF2B5EF4-FFF2-40B4-BE49-F238E27FC236}">
                    <a16:creationId xmlns:a16="http://schemas.microsoft.com/office/drawing/2014/main" id="{61A416BB-85CE-6D83-5A24-8FD7ABB446AE}"/>
                  </a:ext>
                </a:extLst>
              </p:cNvPr>
              <p:cNvSpPr/>
              <p:nvPr/>
            </p:nvSpPr>
            <p:spPr>
              <a:xfrm>
                <a:off x="1307720" y="3766929"/>
                <a:ext cx="1804555" cy="160867"/>
              </a:xfrm>
              <a:prstGeom prst="roundRect">
                <a:avLst/>
              </a:prstGeom>
              <a:solidFill>
                <a:schemeClr val="bg1">
                  <a:lumMod val="9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Tree>
    <p:extLst>
      <p:ext uri="{BB962C8B-B14F-4D97-AF65-F5344CB8AC3E}">
        <p14:creationId xmlns:p14="http://schemas.microsoft.com/office/powerpoint/2010/main" val="308601073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7568B097-3608-DE41-8970-9BF123DAFC5C}"/>
              </a:ext>
            </a:extLst>
          </p:cNvPr>
          <p:cNvSpPr>
            <a:spLocks noGrp="1"/>
          </p:cNvSpPr>
          <p:nvPr>
            <p:ph type="sldNum" sz="quarter" idx="12"/>
          </p:nvPr>
        </p:nvSpPr>
        <p:spPr/>
        <p:txBody>
          <a:bodyPr/>
          <a:lstStyle/>
          <a:p>
            <a:fld id="{679D2152-1C30-894C-9781-951D3C9748DF}" type="slidenum">
              <a:rPr lang="en-US" smtClean="0"/>
              <a:pPr/>
              <a:t>9</a:t>
            </a:fld>
            <a:endParaRPr lang="en-US"/>
          </a:p>
        </p:txBody>
      </p:sp>
      <p:sp>
        <p:nvSpPr>
          <p:cNvPr id="7" name="Footer Placeholder 6">
            <a:extLst>
              <a:ext uri="{FF2B5EF4-FFF2-40B4-BE49-F238E27FC236}">
                <a16:creationId xmlns:a16="http://schemas.microsoft.com/office/drawing/2014/main" id="{1C33170E-F76A-F24F-9F83-B145443EDCB1}"/>
              </a:ext>
            </a:extLst>
          </p:cNvPr>
          <p:cNvSpPr>
            <a:spLocks noGrp="1"/>
          </p:cNvSpPr>
          <p:nvPr>
            <p:ph type="ftr" sz="quarter" idx="13"/>
          </p:nvPr>
        </p:nvSpPr>
        <p:spPr/>
        <p:txBody>
          <a:bodyPr/>
          <a:lstStyle/>
          <a:p>
            <a:r>
              <a:rPr lang="en-US" altLang="en-US"/>
              <a:t>© 2023 SailPoint Technologies, Inc. All rights reserved.</a:t>
            </a:r>
            <a:endParaRPr lang="en-US" altLang="en-US" dirty="0"/>
          </a:p>
        </p:txBody>
      </p:sp>
      <p:sp>
        <p:nvSpPr>
          <p:cNvPr id="6" name="Text Placeholder 5">
            <a:extLst>
              <a:ext uri="{FF2B5EF4-FFF2-40B4-BE49-F238E27FC236}">
                <a16:creationId xmlns:a16="http://schemas.microsoft.com/office/drawing/2014/main" id="{6101EC9D-6345-0A47-B7AC-EE048C9E528E}"/>
              </a:ext>
            </a:extLst>
          </p:cNvPr>
          <p:cNvSpPr>
            <a:spLocks noGrp="1"/>
          </p:cNvSpPr>
          <p:nvPr>
            <p:ph type="body" sz="half" idx="2"/>
          </p:nvPr>
        </p:nvSpPr>
        <p:spPr>
          <a:xfrm>
            <a:off x="406400" y="1339271"/>
            <a:ext cx="11785600" cy="4216401"/>
          </a:xfrm>
        </p:spPr>
        <p:txBody>
          <a:bodyPr>
            <a:normAutofit fontScale="92500" lnSpcReduction="20000"/>
          </a:bodyPr>
          <a:lstStyle/>
          <a:p>
            <a:r>
              <a:rPr lang="en-US" sz="1800" b="1" dirty="0"/>
              <a:t>Event Trigger Service (ETS) </a:t>
            </a:r>
            <a:r>
              <a:rPr lang="en-US" sz="1800" dirty="0"/>
              <a:t>IDN services generate events on the event stream. Examples include when an identity is created, deleted, or an attribute changes. Other examples include Certification campaign events, Aggregation events, etc.. For more information on Event Triggers: </a:t>
            </a:r>
            <a:r>
              <a:rPr lang="en-US" sz="1800" dirty="0">
                <a:hlinkClick r:id="rId3"/>
              </a:rPr>
              <a:t>https://developer.sailpoint.com/idn/docs/event-triggers</a:t>
            </a:r>
            <a:endParaRPr lang="en-US" sz="1800" dirty="0"/>
          </a:p>
          <a:p>
            <a:endParaRPr lang="en-US" sz="1800" dirty="0"/>
          </a:p>
          <a:p>
            <a:r>
              <a:rPr lang="en-US" sz="1800" b="1" dirty="0"/>
              <a:t>Workflows Registry </a:t>
            </a:r>
            <a:r>
              <a:rPr lang="en-US" sz="1800" dirty="0"/>
              <a:t>– Workflows updates the registry dynamically to populate the trigger options in the Builder. </a:t>
            </a:r>
          </a:p>
          <a:p>
            <a:endParaRPr lang="en-US" sz="1800" dirty="0"/>
          </a:p>
          <a:p>
            <a:r>
              <a:rPr lang="en-US" sz="1800" b="1" dirty="0"/>
              <a:t>Fire &amp; Forget </a:t>
            </a:r>
          </a:p>
          <a:p>
            <a:pPr marL="285750" indent="-285750">
              <a:buFont typeface="Arial" panose="020B0604020202020204" pitchFamily="34" charset="0"/>
              <a:buChar char="•"/>
            </a:pPr>
            <a:r>
              <a:rPr lang="en-US" sz="1600" dirty="0"/>
              <a:t>One-way communication with ETS Subscribers</a:t>
            </a:r>
          </a:p>
          <a:p>
            <a:pPr marL="285750" indent="-285750">
              <a:buFont typeface="Arial" panose="020B0604020202020204" pitchFamily="34" charset="0"/>
              <a:buChar char="•"/>
            </a:pPr>
            <a:r>
              <a:rPr lang="en-US" sz="1600" dirty="0"/>
              <a:t>Sole purpose is to forward the event to the subscribing service</a:t>
            </a:r>
          </a:p>
          <a:p>
            <a:pPr marL="285750" indent="-285750">
              <a:buFont typeface="Arial" panose="020B0604020202020204" pitchFamily="34" charset="0"/>
              <a:buChar char="•"/>
            </a:pPr>
            <a:r>
              <a:rPr lang="en-US" sz="1600" dirty="0"/>
              <a:t>Most Workflow Triggers are Fire &amp; Forget</a:t>
            </a:r>
          </a:p>
          <a:p>
            <a:br>
              <a:rPr lang="en-US" sz="1800" dirty="0"/>
            </a:br>
            <a:r>
              <a:rPr lang="en-US" sz="1800" b="1" dirty="0"/>
              <a:t>Request Response</a:t>
            </a:r>
          </a:p>
          <a:p>
            <a:pPr marL="285750" indent="-285750">
              <a:buFont typeface="Arial" panose="020B0604020202020204" pitchFamily="34" charset="0"/>
              <a:buChar char="•"/>
            </a:pPr>
            <a:r>
              <a:rPr lang="en-US" sz="1600" dirty="0"/>
              <a:t>Main difference is expectation of a response</a:t>
            </a:r>
          </a:p>
          <a:p>
            <a:pPr marL="285750" indent="-285750">
              <a:buFont typeface="Arial" panose="020B0604020202020204" pitchFamily="34" charset="0"/>
              <a:buChar char="•"/>
            </a:pPr>
            <a:r>
              <a:rPr lang="en-US" sz="1600" dirty="0"/>
              <a:t>Allows two-way communication between the service and the subscriber</a:t>
            </a:r>
          </a:p>
          <a:p>
            <a:pPr marL="285750" indent="-285750">
              <a:buFont typeface="Arial" panose="020B0604020202020204" pitchFamily="34" charset="0"/>
              <a:buChar char="•"/>
            </a:pPr>
            <a:r>
              <a:rPr lang="en-US" sz="1600" dirty="0"/>
              <a:t>Allows subscribers to receive and act on events in real time</a:t>
            </a:r>
          </a:p>
          <a:p>
            <a:endParaRPr lang="en-US" sz="1800" dirty="0"/>
          </a:p>
          <a:p>
            <a:endParaRPr lang="en-US" sz="1800" dirty="0"/>
          </a:p>
          <a:p>
            <a:endParaRPr lang="en-US" sz="1800" dirty="0"/>
          </a:p>
          <a:p>
            <a:endParaRPr lang="en-US" sz="1800" dirty="0"/>
          </a:p>
        </p:txBody>
      </p:sp>
      <p:sp>
        <p:nvSpPr>
          <p:cNvPr id="10" name="Title 9">
            <a:extLst>
              <a:ext uri="{FF2B5EF4-FFF2-40B4-BE49-F238E27FC236}">
                <a16:creationId xmlns:a16="http://schemas.microsoft.com/office/drawing/2014/main" id="{F0B794AB-5E89-B247-A816-65DA13F166E1}"/>
              </a:ext>
            </a:extLst>
          </p:cNvPr>
          <p:cNvSpPr>
            <a:spLocks noGrp="1"/>
          </p:cNvSpPr>
          <p:nvPr>
            <p:ph type="title"/>
          </p:nvPr>
        </p:nvSpPr>
        <p:spPr>
          <a:xfrm>
            <a:off x="406400" y="457200"/>
            <a:ext cx="4776788" cy="748145"/>
          </a:xfrm>
        </p:spPr>
        <p:txBody>
          <a:bodyPr/>
          <a:lstStyle/>
          <a:p>
            <a:r>
              <a:rPr lang="en-US" dirty="0"/>
              <a:t>More on Triggers</a:t>
            </a:r>
          </a:p>
        </p:txBody>
      </p:sp>
    </p:spTree>
    <p:extLst>
      <p:ext uri="{BB962C8B-B14F-4D97-AF65-F5344CB8AC3E}">
        <p14:creationId xmlns:p14="http://schemas.microsoft.com/office/powerpoint/2010/main" val="3492945821"/>
      </p:ext>
    </p:extLst>
  </p:cSld>
  <p:clrMapOvr>
    <a:masterClrMapping/>
  </p:clrMapOvr>
</p:sld>
</file>

<file path=ppt/theme/theme1.xml><?xml version="1.0" encoding="utf-8"?>
<a:theme xmlns:a="http://schemas.openxmlformats.org/drawingml/2006/main" name="Office Theme">
  <a:themeElements>
    <a:clrScheme name="SailPoint Brand Refresh 2022">
      <a:dk1>
        <a:srgbClr val="0033A1"/>
      </a:dk1>
      <a:lt1>
        <a:srgbClr val="FFFFFF"/>
      </a:lt1>
      <a:dk2>
        <a:srgbClr val="415364"/>
      </a:dk2>
      <a:lt2>
        <a:srgbClr val="DAE1E9"/>
      </a:lt2>
      <a:accent1>
        <a:srgbClr val="0033A1"/>
      </a:accent1>
      <a:accent2>
        <a:srgbClr val="0071CE"/>
      </a:accent2>
      <a:accent3>
        <a:srgbClr val="CC27B0"/>
      </a:accent3>
      <a:accent4>
        <a:srgbClr val="54C0E8"/>
      </a:accent4>
      <a:accent5>
        <a:srgbClr val="93D500"/>
      </a:accent5>
      <a:accent6>
        <a:srgbClr val="415364"/>
      </a:accent6>
      <a:hlink>
        <a:srgbClr val="0563C1"/>
      </a:hlink>
      <a:folHlink>
        <a:srgbClr val="0071CE"/>
      </a:folHlink>
    </a:clrScheme>
    <a:fontScheme name="Poppins">
      <a:majorFont>
        <a:latin typeface="Poppins"/>
        <a:ea typeface=""/>
        <a:cs typeface=""/>
      </a:majorFont>
      <a:minorFont>
        <a:latin typeface="Poppi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1"/>
        </a:solidFill>
        <a:ln>
          <a:noFill/>
        </a:ln>
      </a:spPr>
      <a:bodyPr rtlCol="0" anchor="ctr"/>
      <a:lstStyle>
        <a:defPPr algn="ctr">
          <a:defRPr dirty="0" smtClean="0">
            <a:latin typeface="Poppins" pitchFamily="2" charset="77"/>
            <a:cs typeface="Poppins" pitchFamily="2" charset="77"/>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accent4"/>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lgn="l">
          <a:defRPr dirty="0" smtClean="0">
            <a:solidFill>
              <a:schemeClr val="accent6"/>
            </a:solidFill>
          </a:defRPr>
        </a:defPPr>
      </a:lstStyle>
    </a:txDef>
  </a:objectDefaults>
  <a:extraClrSchemeLst/>
  <a:extLst>
    <a:ext uri="{05A4C25C-085E-4340-85A3-A5531E510DB2}">
      <thm15:themeFamily xmlns:thm15="http://schemas.microsoft.com/office/thememl/2012/main" name="SailPoint-BrandRefresh-DeckTemplate-20230101" id="{26A88923-18C0-B943-A3DC-832467591790}" vid="{824338BD-429C-7848-B2D3-2CB2216404A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16423</TotalTime>
  <Words>4541</Words>
  <Application>Microsoft Office PowerPoint</Application>
  <PresentationFormat>Widescreen</PresentationFormat>
  <Paragraphs>474</Paragraphs>
  <Slides>35</Slides>
  <Notes>28</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35</vt:i4>
      </vt:variant>
    </vt:vector>
  </HeadingPairs>
  <TitlesOfParts>
    <vt:vector size="41" baseType="lpstr">
      <vt:lpstr>Arial</vt:lpstr>
      <vt:lpstr>Calibri</vt:lpstr>
      <vt:lpstr>Monaco</vt:lpstr>
      <vt:lpstr>Poppins</vt:lpstr>
      <vt:lpstr>Poppins SemiBold</vt:lpstr>
      <vt:lpstr>Office Theme</vt:lpstr>
      <vt:lpstr>Workflows: Introduction &amp; Roadmap</vt:lpstr>
      <vt:lpstr>Agenda</vt:lpstr>
      <vt:lpstr>Workflows Introduction </vt:lpstr>
      <vt:lpstr>What are SaaS Workflows?</vt:lpstr>
      <vt:lpstr>Why  SaaS Workflows?</vt:lpstr>
      <vt:lpstr>Workflows Components </vt:lpstr>
      <vt:lpstr>Workflows Architecture</vt:lpstr>
      <vt:lpstr>Workflow Triggers</vt:lpstr>
      <vt:lpstr>More on Triggers</vt:lpstr>
      <vt:lpstr>Workflow Operators</vt:lpstr>
      <vt:lpstr>More: Comparator with AND</vt:lpstr>
      <vt:lpstr>More: Comparator with OR</vt:lpstr>
      <vt:lpstr>More: Comparator with NOT</vt:lpstr>
      <vt:lpstr>Workflow Actions</vt:lpstr>
      <vt:lpstr>Workflows Timeline </vt:lpstr>
      <vt:lpstr>Workflows Timeline </vt:lpstr>
      <vt:lpstr>Q3 -2022 Templates</vt:lpstr>
      <vt:lpstr>Q3 – 2022 Test Workflow</vt:lpstr>
      <vt:lpstr>Q3 – 2022 Triggers</vt:lpstr>
      <vt:lpstr>Q3 – 2022 Custom Schema</vt:lpstr>
      <vt:lpstr>Q3 – 2022 continued</vt:lpstr>
      <vt:lpstr>Q4 -2022 Inline Variable support</vt:lpstr>
      <vt:lpstr>Q4 -2022 Loop operations</vt:lpstr>
      <vt:lpstr>Workflows Roadmap 2023 </vt:lpstr>
      <vt:lpstr>Workflows Roadmap 2023 **NOTE: All roadmap timelines are subject to change </vt:lpstr>
      <vt:lpstr>Q1 -2023 Loop context</vt:lpstr>
      <vt:lpstr>Q1 -2023 Execution Logging</vt:lpstr>
      <vt:lpstr>Q1 -2023 Simulated Testing</vt:lpstr>
      <vt:lpstr>Q1 -2023 Custom/Dynamic Variables</vt:lpstr>
      <vt:lpstr>*Q1 -2023 Forms – Closed Preview</vt:lpstr>
      <vt:lpstr>*Q2 -2023 Versioning</vt:lpstr>
      <vt:lpstr>*Q2 -2023 New Actions</vt:lpstr>
      <vt:lpstr>Autonomous IGA / IAM</vt:lpstr>
      <vt:lpstr>Your Feedback Matters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Insert Cover Slide Title Text</dc:title>
  <dc:creator>Amanda Mohs</dc:creator>
  <cp:lastModifiedBy>Developer Relations Service Account</cp:lastModifiedBy>
  <cp:revision>39</cp:revision>
  <dcterms:created xsi:type="dcterms:W3CDTF">2023-02-02T21:47:43Z</dcterms:created>
  <dcterms:modified xsi:type="dcterms:W3CDTF">2023-03-12T03:38:23Z</dcterms:modified>
</cp:coreProperties>
</file>