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7" r:id="rId2"/>
    <p:sldId id="279" r:id="rId3"/>
    <p:sldId id="269" r:id="rId4"/>
    <p:sldId id="289" r:id="rId5"/>
    <p:sldId id="304" r:id="rId6"/>
    <p:sldId id="305" r:id="rId7"/>
    <p:sldId id="300" r:id="rId8"/>
    <p:sldId id="308" r:id="rId9"/>
    <p:sldId id="307" r:id="rId10"/>
    <p:sldId id="306" r:id="rId11"/>
    <p:sldId id="310" r:id="rId12"/>
    <p:sldId id="301" r:id="rId13"/>
    <p:sldId id="311" r:id="rId14"/>
    <p:sldId id="309" r:id="rId15"/>
    <p:sldId id="302" r:id="rId16"/>
    <p:sldId id="297" r:id="rId17"/>
    <p:sldId id="296" r:id="rId18"/>
    <p:sldId id="298" r:id="rId19"/>
    <p:sldId id="274" r:id="rId20"/>
    <p:sldId id="281" r:id="rId21"/>
    <p:sldId id="299" r:id="rId22"/>
    <p:sldId id="258" r:id="rId23"/>
    <p:sldId id="303" r:id="rId24"/>
    <p:sldId id="280" r:id="rId25"/>
    <p:sldId id="259" r:id="rId26"/>
    <p:sldId id="277" r:id="rId27"/>
    <p:sldId id="260" r:id="rId28"/>
    <p:sldId id="262" r:id="rId29"/>
    <p:sldId id="266" r:id="rId30"/>
    <p:sldId id="288" r:id="rId31"/>
    <p:sldId id="294" r:id="rId32"/>
    <p:sldId id="293" r:id="rId33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nsolas" panose="020B0609020204030204" pitchFamily="49" charset="0"/>
      <p:regular r:id="rId40"/>
      <p:bold r:id="rId41"/>
      <p:italic r:id="rId42"/>
      <p:boldItalic r:id="rId43"/>
    </p:embeddedFont>
    <p:embeddedFont>
      <p:font typeface="Poppins" pitchFamily="2" charset="77"/>
      <p:regular r:id="rId44"/>
      <p:bold r:id="rId45"/>
      <p:italic r:id="rId46"/>
      <p:boldItalic r:id="rId47"/>
    </p:embeddedFont>
    <p:embeddedFont>
      <p:font typeface="Poppins Medium" pitchFamily="2" charset="77"/>
      <p:regular r:id="rId48"/>
      <p:italic r:id="rId49"/>
    </p:embeddedFont>
    <p:embeddedFont>
      <p:font typeface="Poppins SemiBold" pitchFamily="2" charset="77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1"/>
    <a:srgbClr val="012068"/>
    <a:srgbClr val="5B6670"/>
    <a:srgbClr val="587B89"/>
    <a:srgbClr val="DA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7"/>
    <p:restoredTop sz="66599"/>
  </p:normalViewPr>
  <p:slideViewPr>
    <p:cSldViewPr snapToGrid="0" snapToObjects="1">
      <p:cViewPr>
        <p:scale>
          <a:sx n="95" d="100"/>
          <a:sy n="95" d="100"/>
        </p:scale>
        <p:origin x="312" y="144"/>
      </p:cViewPr>
      <p:guideLst/>
    </p:cSldViewPr>
  </p:slideViewPr>
  <p:outlineViewPr>
    <p:cViewPr>
      <p:scale>
        <a:sx n="33" d="100"/>
        <a:sy n="33" d="100"/>
      </p:scale>
      <p:origin x="0" y="-3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78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8-684A-B22B-0EFB53CBB2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B8-684A-B22B-0EFB53CBB2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B8-684A-B22B-0EFB53CBB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6"/>
        <c:overlap val="-27"/>
        <c:axId val="125142031"/>
        <c:axId val="122999839"/>
      </c:barChart>
      <c:catAx>
        <c:axId val="12514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122999839"/>
        <c:crosses val="autoZero"/>
        <c:auto val="1"/>
        <c:lblAlgn val="ctr"/>
        <c:lblOffset val="100"/>
        <c:noMultiLvlLbl val="0"/>
      </c:catAx>
      <c:valAx>
        <c:axId val="122999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12514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6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51595890826869"/>
          <c:y val="0.20435334226231519"/>
          <c:w val="0.56296823248680483"/>
          <c:h val="0.738928881231718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734-5242-AAFD-0D099087D1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34-5242-AAFD-0D099087D1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734-5242-AAFD-0D099087D1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34-5242-AAFD-0D099087D18A}"/>
              </c:ext>
            </c:extLst>
          </c:dPt>
          <c:dLbls>
            <c:dLbl>
              <c:idx val="0"/>
              <c:layout>
                <c:manualLayout>
                  <c:x val="9.6707818930041003E-2"/>
                  <c:y val="-1.04234527687296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34-5242-AAFD-0D099087D18A}"/>
                </c:ext>
              </c:extLst>
            </c:dLbl>
            <c:dLbl>
              <c:idx val="1"/>
              <c:layout>
                <c:manualLayout>
                  <c:x val="-8.0246913580246937E-2"/>
                  <c:y val="9.64169381107491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34-5242-AAFD-0D099087D18A}"/>
                </c:ext>
              </c:extLst>
            </c:dLbl>
            <c:dLbl>
              <c:idx val="2"/>
              <c:layout>
                <c:manualLayout>
                  <c:x val="-7.407407407407407E-2"/>
                  <c:y val="-6.77524429967426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34-5242-AAFD-0D099087D18A}"/>
                </c:ext>
              </c:extLst>
            </c:dLbl>
            <c:dLbl>
              <c:idx val="3"/>
              <c:layout>
                <c:manualLayout>
                  <c:x val="-3.9094650205761396E-2"/>
                  <c:y val="-0.101628664495114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34-5242-AAFD-0D099087D1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4-5242-AAFD-0D099087D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576F3D-F7CA-8F48-BB6D-A84A1A1F00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829F4-7E59-B74C-925A-DE36CB4AE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CF1F4-0991-B84C-861D-B7370011C2A1}" type="datetimeFigureOut">
              <a:rPr lang="en-US" smtClean="0">
                <a:latin typeface="Poppins" pitchFamily="2" charset="77"/>
                <a:cs typeface="Poppins" pitchFamily="2" charset="77"/>
              </a:rPr>
              <a:t>2/8/23</a:t>
            </a:fld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8E14B-56F1-E847-8D25-81CE45DBEC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6A38F-CFEE-D940-814D-75B3AE80F5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4C0E-60FE-554E-B446-8FC7FA553C40}" type="slidenum">
              <a:rPr lang="en-US" smtClean="0">
                <a:latin typeface="Poppins" pitchFamily="2" charset="77"/>
                <a:cs typeface="Poppins" pitchFamily="2" charset="77"/>
              </a:rPr>
              <a:t>‹#›</a:t>
            </a:fld>
            <a:endParaRPr lang="en-US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685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BE072110-F8D0-154E-BEDF-E5762DEB8768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E90EEE40-52B4-CA4C-9ED3-F79CB8063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itchFamily="2" charset="77"/>
        <a:ea typeface="+mn-ea"/>
        <a:cs typeface="Poppins" pitchFamily="2" charset="77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6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use the SSD, or rather the SSB which is part of the SSD as the basis for our setup.</a:t>
            </a:r>
          </a:p>
          <a:p>
            <a:endParaRPr lang="en-US" dirty="0"/>
          </a:p>
          <a:p>
            <a:r>
              <a:rPr lang="en-US" dirty="0"/>
              <a:t>Vagrant allows you to add provisioning to its box.</a:t>
            </a:r>
          </a:p>
          <a:p>
            <a:r>
              <a:rPr lang="en-US" dirty="0"/>
              <a:t>This means that it boots up the imported box, and you can then finish off the setup of the machine by a provisioning step.</a:t>
            </a:r>
          </a:p>
          <a:p>
            <a:endParaRPr lang="en-US" dirty="0"/>
          </a:p>
          <a:p>
            <a:r>
              <a:rPr lang="en-US" dirty="0"/>
              <a:t>When finished, the machine can be destroyed, and the process can start over.</a:t>
            </a:r>
          </a:p>
          <a:p>
            <a:endParaRPr lang="en-US" dirty="0"/>
          </a:p>
          <a:p>
            <a:r>
              <a:rPr lang="en-US" dirty="0"/>
              <a:t>In this case, we use ansible, use what you are most familiar with.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82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: Vagrant is </a:t>
            </a:r>
          </a:p>
          <a:p>
            <a:endParaRPr lang="en-US" dirty="0"/>
          </a:p>
          <a:p>
            <a:r>
              <a:rPr lang="en-US" dirty="0"/>
              <a:t>Vagrant allows for multiple sources of provisioning:</a:t>
            </a:r>
          </a:p>
          <a:p>
            <a:r>
              <a:rPr lang="en-US" dirty="0"/>
              <a:t>* (Power)Shell scripts</a:t>
            </a:r>
          </a:p>
          <a:p>
            <a:r>
              <a:rPr lang="en-US" dirty="0"/>
              <a:t>* Ansible</a:t>
            </a:r>
          </a:p>
          <a:p>
            <a:r>
              <a:rPr lang="en-US" dirty="0"/>
              <a:t>* </a:t>
            </a:r>
            <a:r>
              <a:rPr lang="en-US" dirty="0" err="1"/>
              <a:t>CFEngine</a:t>
            </a:r>
            <a:endParaRPr lang="en-US" dirty="0"/>
          </a:p>
          <a:p>
            <a:r>
              <a:rPr lang="en-US" dirty="0"/>
              <a:t>* Chef</a:t>
            </a:r>
          </a:p>
          <a:p>
            <a:r>
              <a:rPr lang="en-US" dirty="0"/>
              <a:t>* Docker</a:t>
            </a:r>
          </a:p>
          <a:p>
            <a:r>
              <a:rPr lang="en-US" dirty="0"/>
              <a:t>* Puppet </a:t>
            </a:r>
          </a:p>
          <a:p>
            <a:r>
              <a:rPr lang="en-US" dirty="0"/>
              <a:t>* Salt</a:t>
            </a:r>
          </a:p>
          <a:p>
            <a:endParaRPr lang="en-US" dirty="0"/>
          </a:p>
          <a:p>
            <a:r>
              <a:rPr lang="en-US" dirty="0"/>
              <a:t>So after first boot, vagrant will apply the provisioning configuration to the machine.</a:t>
            </a:r>
          </a:p>
          <a:p>
            <a:r>
              <a:rPr lang="en-US" dirty="0"/>
              <a:t>After that, it will reboot in the state it was left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: Vagrant is </a:t>
            </a:r>
          </a:p>
          <a:p>
            <a:endParaRPr lang="en-US" dirty="0"/>
          </a:p>
          <a:p>
            <a:r>
              <a:rPr lang="en-US" dirty="0"/>
              <a:t>Vagrant allows for multiple sources of provisioning:</a:t>
            </a:r>
          </a:p>
          <a:p>
            <a:r>
              <a:rPr lang="en-US" dirty="0"/>
              <a:t>* (Power)Shell scripts</a:t>
            </a:r>
          </a:p>
          <a:p>
            <a:r>
              <a:rPr lang="en-US" dirty="0"/>
              <a:t>* Ansible</a:t>
            </a:r>
          </a:p>
          <a:p>
            <a:r>
              <a:rPr lang="en-US" dirty="0"/>
              <a:t>* </a:t>
            </a:r>
            <a:r>
              <a:rPr lang="en-US" dirty="0" err="1"/>
              <a:t>CFEngine</a:t>
            </a:r>
            <a:endParaRPr lang="en-US" dirty="0"/>
          </a:p>
          <a:p>
            <a:r>
              <a:rPr lang="en-US" dirty="0"/>
              <a:t>* Chef</a:t>
            </a:r>
          </a:p>
          <a:p>
            <a:r>
              <a:rPr lang="en-US" dirty="0"/>
              <a:t>* Docker</a:t>
            </a:r>
          </a:p>
          <a:p>
            <a:r>
              <a:rPr lang="en-US" dirty="0"/>
              <a:t>* Puppet </a:t>
            </a:r>
          </a:p>
          <a:p>
            <a:r>
              <a:rPr lang="en-US" dirty="0"/>
              <a:t>* Salt</a:t>
            </a:r>
          </a:p>
          <a:p>
            <a:endParaRPr lang="en-US" dirty="0"/>
          </a:p>
          <a:p>
            <a:r>
              <a:rPr lang="en-US" dirty="0"/>
              <a:t>So after first boot, vagrant will apply the provisioning configuration to the machine.</a:t>
            </a:r>
          </a:p>
          <a:p>
            <a:r>
              <a:rPr lang="en-US" dirty="0"/>
              <a:t>After that, it will reboot in the state it was left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7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the same process can be used to integrate in any CI/CD pipeline, like Jenkins.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41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jump into an editor and walk around the project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81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use this chart, right click and edit the data to keep the styling intact.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29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this chart, right click and edit the data to keep the styling intact.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6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08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recolor the icons by selecting the icon and changing the stroke color to another one in the palette.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4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26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Poll to see how many people have experience with these...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7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Packer is included here, but only needed if you want to automate the build of your own ISOs and or virtual machine packages.</a:t>
            </a:r>
            <a:br>
              <a:rPr lang="en-US" dirty="0"/>
            </a:br>
            <a:r>
              <a:rPr lang="en-US" dirty="0"/>
              <a:t>Usually, a standard vagrant box will suffice.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Ansible is not technically needed, as it will run inside the host, but it can be useful for testing your playbooks.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Same notes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Ansible is not natively available for Windows. If you want to test your playbooks, you can easily use a </a:t>
            </a:r>
            <a:r>
              <a:rPr lang="en-US" dirty="0" err="1"/>
              <a:t>linux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for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The gist of it is that we automate the deployment of our application files into a VM that we can then also use in a repeatable automated fashion.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04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Rebuilding an existing setup is very similar except we add our exported artefacts into the jar file before importing it, and load them during initialization.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look at the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Poll to see how many people are familiar with SSD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0AE2D81-AC4F-183C-9F40-1DE2F0923A1A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85D1AE4-D85B-EAA6-5922-7B3E6422DBFB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102523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69A54AF-4A96-BDBC-DA01-1F592F9C3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49EA51-1543-3345-8636-E87878D8F2C9}"/>
              </a:ext>
            </a:extLst>
          </p:cNvPr>
          <p:cNvSpPr/>
          <p:nvPr userDrawn="1"/>
        </p:nvSpPr>
        <p:spPr>
          <a:xfrm>
            <a:off x="5510664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E99BA0-834A-814D-AB72-0B55285FD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1556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610D3C1-FA59-BC4E-8ECB-4C207D938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1556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1950D0-95A1-1B4C-BBE5-5F29D9D7CB0A}"/>
              </a:ext>
            </a:extLst>
          </p:cNvPr>
          <p:cNvSpPr/>
          <p:nvPr userDrawn="1"/>
        </p:nvSpPr>
        <p:spPr>
          <a:xfrm>
            <a:off x="8741561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B673210-ACDE-D244-83C0-C058C1CB01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2453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60098562-9766-A343-AAE4-2AA5CA6289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2453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87A9B0-1ACB-8F41-9053-0C6FEBEDA5D2}"/>
              </a:ext>
            </a:extLst>
          </p:cNvPr>
          <p:cNvSpPr/>
          <p:nvPr userDrawn="1"/>
        </p:nvSpPr>
        <p:spPr>
          <a:xfrm>
            <a:off x="5510664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0A7A5B1-1256-2D45-BD31-9E0142636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1556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2DB52A9D-0173-7E44-9574-913A69EC98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1556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4B90D4-A4D6-B644-BC5C-2943E3E1CC26}"/>
              </a:ext>
            </a:extLst>
          </p:cNvPr>
          <p:cNvSpPr/>
          <p:nvPr userDrawn="1"/>
        </p:nvSpPr>
        <p:spPr>
          <a:xfrm>
            <a:off x="8741561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AA50F97-3992-8D43-A937-B246C518B0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2453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36870797-B9C8-164D-A983-E8F84D1024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2453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15F6CEA-E6AB-D1A0-3323-FD498574A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F459D-EB72-1043-9F0F-E9CD39910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875405"/>
            <a:ext cx="6521133" cy="49856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26DE32A-0A6B-C3A7-142D-FDF3B642D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EB3D90-A6A6-662A-8B27-B61AECC71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1" y="2336800"/>
            <a:ext cx="4191358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5148239" cy="160020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A1850E7-DAFD-B87D-7178-31BEA1BDE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3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2B824C7-451D-E3C6-2FD2-04C73554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3F84C-1E46-234A-83CB-CF24452C3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2023 SailPoint Technologies, Inc. All rights reserved.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2FF3654-3C95-E557-9A77-741293B2B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55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 Coding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3465EA-560A-3825-4485-9E16E47D4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387A4E-C9CA-D0F9-DC61-E527D4DCD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271FB5-9C0D-6670-5E97-3010C81693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77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58471"/>
            <a:ext cx="10515600" cy="101498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14399"/>
            <a:ext cx="10515600" cy="12079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2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F4DC-8A0C-9A49-8FC7-D55AB9750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365125"/>
            <a:ext cx="970280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2E09-30B4-8A42-AB39-5E952EF9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C5BB9F-B32B-5341-9D04-F90195764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D863D0E-59C9-47A7-9FB1-B4C2EF120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2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B2DB0-39C8-1C40-BE15-DDDE0640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28643-64C5-AF40-B9D9-AAFB07F50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65DF285-1CC2-0C4B-E191-64BA0318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4300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FA180BC-E4D7-8D5E-2755-D63C8EC3D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6506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43D0179-B16D-2F5F-45FB-E9E15C309599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72777A-1716-BF7B-C36B-54C7A0CFCBAF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384866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- Developer Days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02509F5-BFF3-A2DD-2BAD-46C234A73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2749" y="346786"/>
            <a:ext cx="3303371" cy="14789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6CA37A-309A-9788-AA83-86E9BA6B4D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FCB8F2-5EF1-287E-4DCA-77B1FEBB7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C4B3324-30FA-01B2-FC76-80E413348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615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8EE6F9-5D40-DAD0-A595-159C0002075F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49F0E2B-27E4-EFD5-E173-1EC0738CDC49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7484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2610946"/>
            <a:ext cx="3210257" cy="1636108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BFBFE7-C81D-F046-BF1D-2210155BABAF}"/>
              </a:ext>
            </a:extLst>
          </p:cNvPr>
          <p:cNvSpPr/>
          <p:nvPr userDrawn="1"/>
        </p:nvSpPr>
        <p:spPr>
          <a:xfrm>
            <a:off x="4012443" y="791570"/>
            <a:ext cx="7347708" cy="5199797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48F772E-0B10-3436-4091-2AF650617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3BAE-D05F-1A49-8B85-D379B1E39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10634638" cy="797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4FA5-A75E-BB45-8976-E756865ED3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400" y="1613949"/>
            <a:ext cx="11430000" cy="4280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947C-C848-734C-B88F-459D6B95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037887-B903-B04E-A6F3-86B826237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9153A4E-97F0-F015-878A-9DE0EF10B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0173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73" y="2505075"/>
            <a:ext cx="5157787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B22AB-6949-F848-A6EB-5D8A98590F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639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2064A-82A7-494B-A926-194686D8D3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639" y="2505075"/>
            <a:ext cx="5183188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160" y="365125"/>
            <a:ext cx="988568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FB9C8B1-05DF-9406-94B6-F257DDC83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9104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104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040" y="365125"/>
            <a:ext cx="977392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DD7127-3FBC-0941-987E-D6515D5BAC5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38388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45288EC-BAFB-6A43-BB36-54D9CB8BEF4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38388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0" indent="0" algn="ctr">
              <a:spcAft>
                <a:spcPts val="300"/>
              </a:spcAft>
              <a:buNone/>
              <a:defRPr sz="1600"/>
            </a:lvl2pPr>
            <a:lvl3pPr marL="0" indent="0" algn="ctr">
              <a:spcAft>
                <a:spcPts val="300"/>
              </a:spcAft>
              <a:buNone/>
              <a:defRPr sz="1400"/>
            </a:lvl3pPr>
            <a:lvl4pPr marL="0" indent="0" algn="ctr">
              <a:spcAft>
                <a:spcPts val="300"/>
              </a:spcAft>
              <a:buNone/>
              <a:defRPr sz="1200"/>
            </a:lvl4pPr>
            <a:lvl5pPr marL="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B7D636-D969-2F4C-9CED-F548C5C74F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93879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086B62-F2A1-8E46-879C-0BA223ED573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093879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9615636-7336-B895-8498-AE0769590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11EDC6-4042-9B41-9829-40C1A03B2DDE}"/>
              </a:ext>
            </a:extLst>
          </p:cNvPr>
          <p:cNvSpPr/>
          <p:nvPr userDrawn="1"/>
        </p:nvSpPr>
        <p:spPr>
          <a:xfrm>
            <a:off x="612634" y="1825625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925D-725D-9D40-A690-BA2FCB38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721" y="365125"/>
            <a:ext cx="9740558" cy="7977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EE8BD-E916-6649-B50D-2D00028113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0314" y="2265529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716B-DC23-884E-AECE-26BBB5EB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B0DA2-E7B0-644B-9A47-82FE4334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1C7368-EFDE-EA49-8C4E-96B84D738163}"/>
              </a:ext>
            </a:extLst>
          </p:cNvPr>
          <p:cNvSpPr/>
          <p:nvPr userDrawn="1"/>
        </p:nvSpPr>
        <p:spPr>
          <a:xfrm>
            <a:off x="6397766" y="1834948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20119-07EA-6347-9446-78A596B21BB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95446" y="2274852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D64F96-1A21-21F2-7A47-CC12E71ED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4595-A3ED-1D44-9F21-7FA099B68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791569"/>
            <a:ext cx="6653211" cy="5069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35AE3B-5B5A-DF5F-8982-B9C242C8C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553FD-7C76-724A-A15F-86098F2F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1430000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67377-BA58-2F42-8B12-39431C924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613949"/>
            <a:ext cx="11430000" cy="428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02FB-8823-CE47-AA62-CD25D268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691F-E5BD-B040-B052-5392F7728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1038" y="6345555"/>
            <a:ext cx="7953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679D2152-1C30-894C-9781-951D3C974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0" r:id="rId3"/>
    <p:sldLayoutId id="2147483663" r:id="rId4"/>
    <p:sldLayoutId id="2147483650" r:id="rId5"/>
    <p:sldLayoutId id="2147483653" r:id="rId6"/>
    <p:sldLayoutId id="2147483664" r:id="rId7"/>
    <p:sldLayoutId id="2147483652" r:id="rId8"/>
    <p:sldLayoutId id="2147483656" r:id="rId9"/>
    <p:sldLayoutId id="2147483665" r:id="rId10"/>
    <p:sldLayoutId id="2147483657" r:id="rId11"/>
    <p:sldLayoutId id="2147483666" r:id="rId12"/>
    <p:sldLayoutId id="2147483651" r:id="rId13"/>
    <p:sldLayoutId id="2147483667" r:id="rId14"/>
    <p:sldLayoutId id="2147483661" r:id="rId15"/>
    <p:sldLayoutId id="2147483654" r:id="rId16"/>
    <p:sldLayoutId id="2147483655" r:id="rId1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13.sv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42" Type="http://schemas.openxmlformats.org/officeDocument/2006/relationships/image" Target="../media/image73.svg"/><Relationship Id="rId47" Type="http://schemas.openxmlformats.org/officeDocument/2006/relationships/image" Target="../media/image78.png"/><Relationship Id="rId63" Type="http://schemas.openxmlformats.org/officeDocument/2006/relationships/image" Target="../media/image94.png"/><Relationship Id="rId68" Type="http://schemas.openxmlformats.org/officeDocument/2006/relationships/image" Target="../media/image99.svg"/><Relationship Id="rId84" Type="http://schemas.openxmlformats.org/officeDocument/2006/relationships/image" Target="../media/image115.svg"/><Relationship Id="rId89" Type="http://schemas.openxmlformats.org/officeDocument/2006/relationships/image" Target="../media/image120.png"/><Relationship Id="rId16" Type="http://schemas.openxmlformats.org/officeDocument/2006/relationships/image" Target="../media/image47.svg"/><Relationship Id="rId11" Type="http://schemas.openxmlformats.org/officeDocument/2006/relationships/image" Target="../media/image42.pn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53" Type="http://schemas.openxmlformats.org/officeDocument/2006/relationships/image" Target="../media/image84.png"/><Relationship Id="rId58" Type="http://schemas.openxmlformats.org/officeDocument/2006/relationships/image" Target="../media/image89.svg"/><Relationship Id="rId74" Type="http://schemas.openxmlformats.org/officeDocument/2006/relationships/image" Target="../media/image105.svg"/><Relationship Id="rId79" Type="http://schemas.openxmlformats.org/officeDocument/2006/relationships/image" Target="../media/image110.png"/><Relationship Id="rId5" Type="http://schemas.openxmlformats.org/officeDocument/2006/relationships/image" Target="../media/image36.png"/><Relationship Id="rId90" Type="http://schemas.openxmlformats.org/officeDocument/2006/relationships/image" Target="../media/image121.sv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svg"/><Relationship Id="rId56" Type="http://schemas.openxmlformats.org/officeDocument/2006/relationships/image" Target="../media/image87.svg"/><Relationship Id="rId64" Type="http://schemas.openxmlformats.org/officeDocument/2006/relationships/image" Target="../media/image95.svg"/><Relationship Id="rId69" Type="http://schemas.openxmlformats.org/officeDocument/2006/relationships/image" Target="../media/image100.png"/><Relationship Id="rId77" Type="http://schemas.openxmlformats.org/officeDocument/2006/relationships/image" Target="../media/image108.png"/><Relationship Id="rId8" Type="http://schemas.openxmlformats.org/officeDocument/2006/relationships/image" Target="../media/image39.svg"/><Relationship Id="rId51" Type="http://schemas.openxmlformats.org/officeDocument/2006/relationships/image" Target="../media/image82.png"/><Relationship Id="rId72" Type="http://schemas.openxmlformats.org/officeDocument/2006/relationships/image" Target="../media/image103.svg"/><Relationship Id="rId80" Type="http://schemas.openxmlformats.org/officeDocument/2006/relationships/image" Target="../media/image111.svg"/><Relationship Id="rId85" Type="http://schemas.openxmlformats.org/officeDocument/2006/relationships/image" Target="../media/image116.png"/><Relationship Id="rId3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svg"/><Relationship Id="rId59" Type="http://schemas.openxmlformats.org/officeDocument/2006/relationships/image" Target="../media/image90.png"/><Relationship Id="rId67" Type="http://schemas.openxmlformats.org/officeDocument/2006/relationships/image" Target="../media/image98.png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5.svg"/><Relationship Id="rId62" Type="http://schemas.openxmlformats.org/officeDocument/2006/relationships/image" Target="../media/image93.svg"/><Relationship Id="rId70" Type="http://schemas.openxmlformats.org/officeDocument/2006/relationships/image" Target="../media/image101.svg"/><Relationship Id="rId75" Type="http://schemas.openxmlformats.org/officeDocument/2006/relationships/image" Target="../media/image106.png"/><Relationship Id="rId83" Type="http://schemas.openxmlformats.org/officeDocument/2006/relationships/image" Target="../media/image114.png"/><Relationship Id="rId88" Type="http://schemas.openxmlformats.org/officeDocument/2006/relationships/image" Target="../media/image119.svg"/><Relationship Id="rId91" Type="http://schemas.openxmlformats.org/officeDocument/2006/relationships/hyperlink" Target="http://www.sailpoint.com/brand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91.svg"/><Relationship Id="rId65" Type="http://schemas.openxmlformats.org/officeDocument/2006/relationships/image" Target="../media/image96.png"/><Relationship Id="rId73" Type="http://schemas.openxmlformats.org/officeDocument/2006/relationships/image" Target="../media/image104.png"/><Relationship Id="rId78" Type="http://schemas.openxmlformats.org/officeDocument/2006/relationships/image" Target="../media/image109.svg"/><Relationship Id="rId81" Type="http://schemas.openxmlformats.org/officeDocument/2006/relationships/image" Target="../media/image112.png"/><Relationship Id="rId86" Type="http://schemas.openxmlformats.org/officeDocument/2006/relationships/image" Target="../media/image117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Relationship Id="rId34" Type="http://schemas.openxmlformats.org/officeDocument/2006/relationships/image" Target="../media/image65.svg"/><Relationship Id="rId50" Type="http://schemas.openxmlformats.org/officeDocument/2006/relationships/image" Target="../media/image81.svg"/><Relationship Id="rId55" Type="http://schemas.openxmlformats.org/officeDocument/2006/relationships/image" Target="../media/image86.png"/><Relationship Id="rId76" Type="http://schemas.openxmlformats.org/officeDocument/2006/relationships/image" Target="../media/image107.svg"/><Relationship Id="rId7" Type="http://schemas.openxmlformats.org/officeDocument/2006/relationships/image" Target="../media/image38.png"/><Relationship Id="rId71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29" Type="http://schemas.openxmlformats.org/officeDocument/2006/relationships/image" Target="../media/image60.png"/><Relationship Id="rId24" Type="http://schemas.openxmlformats.org/officeDocument/2006/relationships/image" Target="../media/image55.sv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66" Type="http://schemas.openxmlformats.org/officeDocument/2006/relationships/image" Target="../media/image97.svg"/><Relationship Id="rId87" Type="http://schemas.openxmlformats.org/officeDocument/2006/relationships/image" Target="../media/image118.png"/><Relationship Id="rId61" Type="http://schemas.openxmlformats.org/officeDocument/2006/relationships/image" Target="../media/image92.png"/><Relationship Id="rId82" Type="http://schemas.openxmlformats.org/officeDocument/2006/relationships/image" Target="../media/image113.svg"/><Relationship Id="rId1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3.png"/><Relationship Id="rId7" Type="http://schemas.openxmlformats.org/officeDocument/2006/relationships/image" Target="../media/image125.svg"/><Relationship Id="rId12" Type="http://schemas.openxmlformats.org/officeDocument/2006/relationships/image" Target="../media/image130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3.svg"/><Relationship Id="rId10" Type="http://schemas.openxmlformats.org/officeDocument/2006/relationships/image" Target="../media/image128.png"/><Relationship Id="rId4" Type="http://schemas.openxmlformats.org/officeDocument/2006/relationships/image" Target="../media/image1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75B1D35-D3A6-8211-7605-E78E50D28F74}"/>
              </a:ext>
            </a:extLst>
          </p:cNvPr>
          <p:cNvSpPr txBox="1">
            <a:spLocks/>
          </p:cNvSpPr>
          <p:nvPr/>
        </p:nvSpPr>
        <p:spPr>
          <a:xfrm>
            <a:off x="3854370" y="2358696"/>
            <a:ext cx="8137933" cy="11989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 dirty="0"/>
              <a:t>Automating IIQ Development 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D4D4348-DF4A-1D99-25F4-A5E1AFFE7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Wim Van Dijck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Principal Solutions Consultant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SailPoint</a:t>
            </a:r>
          </a:p>
        </p:txBody>
      </p:sp>
    </p:spTree>
    <p:extLst>
      <p:ext uri="{BB962C8B-B14F-4D97-AF65-F5344CB8AC3E}">
        <p14:creationId xmlns:p14="http://schemas.microsoft.com/office/powerpoint/2010/main" val="353964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42"/>
    </mc:Choice>
    <mc:Fallback>
      <p:transition spd="slow" advTm="325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0" y="1885595"/>
            <a:ext cx="5577540" cy="23158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SSB provides for IIQ build automation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Include SSB build in orchestration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Vagrant allows for provisioning with orchestration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Results in ‘cattle’ VM to use and abuse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</a:t>
            </a:r>
            <a:r>
              <a:rPr lang="en-US" strike="sngStrike" dirty="0" err="1"/>
              <a:t>fit</a:t>
            </a:r>
            <a:r>
              <a:rPr lang="en-US" dirty="0" err="1"/>
              <a:t>cess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719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58"/>
    </mc:Choice>
    <mc:Fallback>
      <p:transition spd="slow" advTm="4545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r>
              <a:rPr lang="en-US" dirty="0"/>
              <a:t>Note: Vagrant is in no way officially endorsed or supported by SailPoint.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Vagrant</a:t>
            </a:r>
          </a:p>
        </p:txBody>
      </p:sp>
      <p:pic>
        <p:nvPicPr>
          <p:cNvPr id="1026" name="Picture 2" descr="Vagrant (software) - Wikipedia">
            <a:extLst>
              <a:ext uri="{FF2B5EF4-FFF2-40B4-BE49-F238E27FC236}">
                <a16:creationId xmlns:a16="http://schemas.microsoft.com/office/drawing/2014/main" id="{C3915554-9DD5-70CE-7DA8-C7FC4CC3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38" y="511300"/>
            <a:ext cx="840815" cy="10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6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46"/>
    </mc:Choice>
    <mc:Fallback>
      <p:transition spd="slow" advTm="190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0" y="2057400"/>
            <a:ext cx="4461434" cy="3532188"/>
          </a:xfrm>
        </p:spPr>
        <p:txBody>
          <a:bodyPr/>
          <a:lstStyle/>
          <a:p>
            <a:r>
              <a:rPr lang="en-US" dirty="0"/>
              <a:t>Supports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VirtualBox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Hyper-V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Providers are also available from: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VMWare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Parallels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Vagrant</a:t>
            </a:r>
          </a:p>
        </p:txBody>
      </p:sp>
      <p:pic>
        <p:nvPicPr>
          <p:cNvPr id="1026" name="Picture 2" descr="Vagrant (software) - Wikipedia">
            <a:extLst>
              <a:ext uri="{FF2B5EF4-FFF2-40B4-BE49-F238E27FC236}">
                <a16:creationId xmlns:a16="http://schemas.microsoft.com/office/drawing/2014/main" id="{C3915554-9DD5-70CE-7DA8-C7FC4CC3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38" y="511300"/>
            <a:ext cx="840815" cy="10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57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94"/>
    </mc:Choice>
    <mc:Fallback>
      <p:transition spd="slow" advTm="9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0" y="2057400"/>
            <a:ext cx="4461434" cy="35321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VM is made into “box”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premade (see Packer)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 downloaded.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“vagrant up”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up, we provision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provisioned, we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used, we destroy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Repeat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Vagrant</a:t>
            </a:r>
          </a:p>
        </p:txBody>
      </p:sp>
      <p:pic>
        <p:nvPicPr>
          <p:cNvPr id="1026" name="Picture 2" descr="Vagrant (software) - Wikipedia">
            <a:extLst>
              <a:ext uri="{FF2B5EF4-FFF2-40B4-BE49-F238E27FC236}">
                <a16:creationId xmlns:a16="http://schemas.microsoft.com/office/drawing/2014/main" id="{C3915554-9DD5-70CE-7DA8-C7FC4CC3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38" y="511300"/>
            <a:ext cx="840815" cy="10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47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20"/>
    </mc:Choice>
    <mc:Fallback>
      <p:transition spd="slow" advTm="6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</p:spTree>
    <p:extLst>
      <p:ext uri="{BB962C8B-B14F-4D97-AF65-F5344CB8AC3E}">
        <p14:creationId xmlns:p14="http://schemas.microsoft.com/office/powerpoint/2010/main" val="185759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1"/>
    </mc:Choice>
    <mc:Fallback>
      <p:transition spd="slow" advTm="597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73320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6"/>
    </mc:Choice>
    <mc:Fallback>
      <p:transition spd="slow" advTm="957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C671C-B073-F7E1-1459-C0D39C47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BB6D1-5B99-1F8E-6929-B87C4B764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070D4-CDCB-A7C7-197C-3FC317A3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     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63C04-BCBF-E058-1725-F9022E9E4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2874D5B-637A-D126-3FE0-FECEA5B9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747" y="2550469"/>
            <a:ext cx="915805" cy="761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AB27D-4933-963A-79AE-4878107FAEA1}"/>
              </a:ext>
            </a:extLst>
          </p:cNvPr>
          <p:cNvSpPr txBox="1"/>
          <p:nvPr/>
        </p:nvSpPr>
        <p:spPr>
          <a:xfrm>
            <a:off x="9423401" y="5719446"/>
            <a:ext cx="138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66676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2FB3D-DF17-8D27-7E0E-6CA8229B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DC99E-286C-678A-1C61-10D88CC0E7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" name="Graphic 5" descr="SailPoint">
            <a:extLst>
              <a:ext uri="{FF2B5EF4-FFF2-40B4-BE49-F238E27FC236}">
                <a16:creationId xmlns:a16="http://schemas.microsoft.com/office/drawing/2014/main" id="{412E68D0-EED9-3551-5FC0-5C5D56DDD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2835" y="1715262"/>
            <a:ext cx="2686330" cy="953855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7F51C1E-5126-7A85-CB60-69A7FFA6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72" y="2496662"/>
            <a:ext cx="2163097" cy="1795225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F7FAFF6-650B-2857-ED7D-3B0B35E6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407" y="2496662"/>
            <a:ext cx="2163097" cy="179522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ABF4BD4E-E703-E9BC-B809-876288039522}"/>
              </a:ext>
            </a:extLst>
          </p:cNvPr>
          <p:cNvSpPr txBox="1">
            <a:spLocks/>
          </p:cNvSpPr>
          <p:nvPr/>
        </p:nvSpPr>
        <p:spPr>
          <a:xfrm>
            <a:off x="831850" y="2973010"/>
            <a:ext cx="10515600" cy="10149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sz="5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8197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CE7A5B0-1984-F25E-2C1C-69D8406C303A}"/>
              </a:ext>
            </a:extLst>
          </p:cNvPr>
          <p:cNvSpPr/>
          <p:nvPr/>
        </p:nvSpPr>
        <p:spPr>
          <a:xfrm>
            <a:off x="9423402" y="4526609"/>
            <a:ext cx="1388450" cy="117003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EC080A4-5FEB-75E5-5848-50865C4DDF43}"/>
              </a:ext>
            </a:extLst>
          </p:cNvPr>
          <p:cNvSpPr/>
          <p:nvPr/>
        </p:nvSpPr>
        <p:spPr>
          <a:xfrm>
            <a:off x="4470092" y="4526609"/>
            <a:ext cx="1388450" cy="117003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1B8AA1-DF99-0992-17D4-99E432B77858}"/>
              </a:ext>
            </a:extLst>
          </p:cNvPr>
          <p:cNvSpPr/>
          <p:nvPr/>
        </p:nvSpPr>
        <p:spPr>
          <a:xfrm>
            <a:off x="6333460" y="1609823"/>
            <a:ext cx="4478392" cy="236023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470C51-3C0A-29BB-D8D5-854848E500B7}"/>
              </a:ext>
            </a:extLst>
          </p:cNvPr>
          <p:cNvSpPr/>
          <p:nvPr/>
        </p:nvSpPr>
        <p:spPr>
          <a:xfrm>
            <a:off x="1380150" y="1609823"/>
            <a:ext cx="4478392" cy="2360233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5AE51-849D-DB2F-66B9-81CE0265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 Days 2023 Branding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3B20E-0DDD-3187-ED6B-D7365629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7E683-4181-C722-9D81-CF738EBF47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32AB50-1FE4-D971-BD21-1342562A9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67" y="1928940"/>
            <a:ext cx="3686758" cy="165058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4C91B81-4B2C-F105-3313-667EEFBDF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157" y="1904623"/>
            <a:ext cx="3672999" cy="164442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C0D1C85-168B-1CCB-1FD7-3B018C31A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15" y="4730952"/>
            <a:ext cx="915805" cy="76135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DE2DE75-8E63-999A-EAF9-54E05FE22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725" y="4730952"/>
            <a:ext cx="915805" cy="761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306DE2-5686-B214-67E1-AD0015BAE6B6}"/>
              </a:ext>
            </a:extLst>
          </p:cNvPr>
          <p:cNvSpPr txBox="1"/>
          <p:nvPr/>
        </p:nvSpPr>
        <p:spPr>
          <a:xfrm>
            <a:off x="7169306" y="4017511"/>
            <a:ext cx="280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4E7DA6-8442-EEA5-4C34-5BE26E8A4440}"/>
              </a:ext>
            </a:extLst>
          </p:cNvPr>
          <p:cNvSpPr txBox="1"/>
          <p:nvPr/>
        </p:nvSpPr>
        <p:spPr>
          <a:xfrm>
            <a:off x="2215996" y="4017511"/>
            <a:ext cx="280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77465-1DB6-18AD-FF77-859EA6959131}"/>
              </a:ext>
            </a:extLst>
          </p:cNvPr>
          <p:cNvSpPr txBox="1"/>
          <p:nvPr/>
        </p:nvSpPr>
        <p:spPr>
          <a:xfrm>
            <a:off x="9423401" y="5719446"/>
            <a:ext cx="138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Icon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F8289-FEAD-6906-B906-17DA731E62D4}"/>
              </a:ext>
            </a:extLst>
          </p:cNvPr>
          <p:cNvSpPr txBox="1"/>
          <p:nvPr/>
        </p:nvSpPr>
        <p:spPr>
          <a:xfrm>
            <a:off x="4470092" y="5719446"/>
            <a:ext cx="1388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Icon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3AC1C5A-C505-4706-8C67-6E7139BF2348}"/>
              </a:ext>
            </a:extLst>
          </p:cNvPr>
          <p:cNvSpPr/>
          <p:nvPr/>
        </p:nvSpPr>
        <p:spPr>
          <a:xfrm>
            <a:off x="1377472" y="4526609"/>
            <a:ext cx="2806699" cy="117003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E34AD-02A5-8B15-4723-C19712495B71}"/>
              </a:ext>
            </a:extLst>
          </p:cNvPr>
          <p:cNvSpPr txBox="1"/>
          <p:nvPr/>
        </p:nvSpPr>
        <p:spPr>
          <a:xfrm>
            <a:off x="1377473" y="5719446"/>
            <a:ext cx="2806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Alt logo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2E9C23C-C3B9-CFD5-7E6E-E6F44679A6CA}"/>
              </a:ext>
            </a:extLst>
          </p:cNvPr>
          <p:cNvSpPr/>
          <p:nvPr/>
        </p:nvSpPr>
        <p:spPr>
          <a:xfrm>
            <a:off x="6395242" y="4526609"/>
            <a:ext cx="2806699" cy="1170036"/>
          </a:xfrm>
          <a:prstGeom prst="roundRect">
            <a:avLst/>
          </a:prstGeom>
          <a:solidFill>
            <a:srgbClr val="003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264CC9-9596-3252-6C0D-4BE45ED524A4}"/>
              </a:ext>
            </a:extLst>
          </p:cNvPr>
          <p:cNvSpPr txBox="1"/>
          <p:nvPr/>
        </p:nvSpPr>
        <p:spPr>
          <a:xfrm>
            <a:off x="6395243" y="5719446"/>
            <a:ext cx="2806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Alt logo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C07B13-CC1E-20C3-7E84-0D5E6C04A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472" y="4444140"/>
            <a:ext cx="2806698" cy="13349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5ABB01-C89C-4C0A-9426-6BC5210C7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16" y="4444140"/>
            <a:ext cx="2748950" cy="13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6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1DE79-9A9C-7A4B-972F-96BCAA75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1D0FC-D170-6847-B527-34CAC0AD9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F1532D-31EF-394C-9474-9FD1F04A1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Aenean ac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auctor </a:t>
            </a:r>
            <a:r>
              <a:rPr lang="en-US" dirty="0" err="1"/>
              <a:t>arcu</a:t>
            </a:r>
            <a:r>
              <a:rPr lang="en-US" dirty="0"/>
              <a:t>. In tempus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dui vel, </a:t>
            </a:r>
            <a:r>
              <a:rPr lang="en-US" dirty="0" err="1"/>
              <a:t>interdum</a:t>
            </a:r>
            <a:r>
              <a:rPr lang="en-US" dirty="0"/>
              <a:t> semper ex. Nam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a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porta. Cras </a:t>
            </a:r>
            <a:r>
              <a:rPr lang="en-US" dirty="0" err="1"/>
              <a:t>euismod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lacinia, ipsum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pharetra </a:t>
            </a:r>
            <a:r>
              <a:rPr lang="en-US" dirty="0" err="1"/>
              <a:t>eu</a:t>
            </a:r>
            <a:r>
              <a:rPr lang="en-US" dirty="0"/>
              <a:t> pharetra id,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dui.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at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/>
              <a:t>Integer et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r>
              <a:rPr lang="en-US" dirty="0"/>
              <a:t>Ut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vitae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</a:p>
          <a:p>
            <a:r>
              <a:rPr lang="en-US" dirty="0"/>
              <a:t>Libero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732F8-406D-E340-9586-407C6C5A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&amp;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11396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D55F36-846C-044E-8F97-EF500A1A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F7190-EE1D-4B4E-9393-369B9ADF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0338C-B678-784E-B846-D4A5E0F7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13ADC894-EC4D-CA48-B5A2-D445BD6AC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06756"/>
              </p:ext>
            </p:extLst>
          </p:nvPr>
        </p:nvGraphicFramePr>
        <p:xfrm>
          <a:off x="4449170" y="1351128"/>
          <a:ext cx="6591868" cy="41216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4999">
                  <a:extLst>
                    <a:ext uri="{9D8B030D-6E8A-4147-A177-3AD203B41FA5}">
                      <a16:colId xmlns:a16="http://schemas.microsoft.com/office/drawing/2014/main" val="3482971295"/>
                    </a:ext>
                  </a:extLst>
                </a:gridCol>
                <a:gridCol w="3226869">
                  <a:extLst>
                    <a:ext uri="{9D8B030D-6E8A-4147-A177-3AD203B41FA5}">
                      <a16:colId xmlns:a16="http://schemas.microsoft.com/office/drawing/2014/main" val="245915264"/>
                    </a:ext>
                  </a:extLst>
                </a:gridCol>
              </a:tblGrid>
              <a:tr h="512785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Introduction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457309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Tooling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2718128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High Level Overview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6531433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The Process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622095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Demo – The Project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5174392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Q&amp;A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0298539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endParaRPr lang="en-US" b="1" i="0" dirty="0">
                        <a:solidFill>
                          <a:schemeClr val="accent6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822824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endParaRPr lang="en-US" b="1" i="0" dirty="0">
                        <a:solidFill>
                          <a:schemeClr val="accent6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5841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8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4"/>
    </mc:Choice>
    <mc:Fallback>
      <p:transition spd="slow" advTm="591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A6318-0644-CF40-B085-29124240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7A07-910F-7343-9014-AC75A17B3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2B2E8C-2BD7-BE48-A2C2-70BB1BC81E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08314B-D059-3A46-9106-758FF411BC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Bolded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5D379B-827B-264A-988E-2237996128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7CC3C5-0ECA-C84B-B3F1-40B034C12C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Bolded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856099-470D-4F48-9792-3DF9EEA995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321401-8213-5543-ACC0-7C9EEF9FCC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Bolded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393BE2-5CA1-C444-9F18-E6B5FAF33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04F55-7C7B-A64E-9B66-FAE31F827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Bolded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0F243E-9D8E-D746-8CA6-D76D127BB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libero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vel pharetra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Cras </a:t>
            </a:r>
            <a:r>
              <a:rPr lang="en-US" dirty="0" err="1"/>
              <a:t>lacus</a:t>
            </a:r>
            <a:r>
              <a:rPr lang="en-US" dirty="0"/>
              <a:t> ex,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vitae, </a:t>
            </a:r>
            <a:r>
              <a:rPr lang="en-US" dirty="0" err="1"/>
              <a:t>blandit</a:t>
            </a:r>
            <a:r>
              <a:rPr lang="en-US" dirty="0"/>
              <a:t> fermentum ipsum. Donec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 ex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 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7B9998-BE68-4346-9F30-2391FBAB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tiles layout</a:t>
            </a:r>
          </a:p>
        </p:txBody>
      </p:sp>
    </p:spTree>
    <p:extLst>
      <p:ext uri="{BB962C8B-B14F-4D97-AF65-F5344CB8AC3E}">
        <p14:creationId xmlns:p14="http://schemas.microsoft.com/office/powerpoint/2010/main" val="305054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sem. </a:t>
            </a: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nunc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dolor.</a:t>
            </a:r>
          </a:p>
          <a:p>
            <a:endParaRPr lang="en-US" dirty="0"/>
          </a:p>
          <a:p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lorem non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convallis. Cras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at </a:t>
            </a:r>
            <a:r>
              <a:rPr lang="en-US" dirty="0" err="1"/>
              <a:t>consectetur</a:t>
            </a:r>
            <a:r>
              <a:rPr lang="en-US" dirty="0"/>
              <a:t> turs </a:t>
            </a:r>
            <a:r>
              <a:rPr lang="en-US" dirty="0" err="1"/>
              <a:t>tincidunt</a:t>
            </a:r>
            <a:r>
              <a:rPr lang="en-US" dirty="0"/>
              <a:t> sed.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7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47AED-5134-5349-B17B-8C8ADBDB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D26FA38-BB08-1B49-9D5B-30D23294D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66CA99-5D41-1842-A2AB-0988394AC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 text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19CF81-6214-D34F-88A4-A850CD0A1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23881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C671C-B073-F7E1-1459-C0D39C47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BB6D1-5B99-1F8E-6929-B87C4B764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070D4-CDCB-A7C7-197C-3FC317A3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63C04-BCBF-E058-1725-F9022E9E4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 text</a:t>
            </a:r>
          </a:p>
        </p:txBody>
      </p:sp>
    </p:spTree>
    <p:extLst>
      <p:ext uri="{BB962C8B-B14F-4D97-AF65-F5344CB8AC3E}">
        <p14:creationId xmlns:p14="http://schemas.microsoft.com/office/powerpoint/2010/main" val="328471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1B72F-ED42-4849-AE96-D0FE1E28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C2622-0262-BA49-B77B-D5F38B1E91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4048EA-CA1D-4542-89D2-273A31DCE06E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rhoncus</a:t>
            </a:r>
            <a:r>
              <a:rPr lang="en-US" dirty="0"/>
              <a:t> ante sed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3E54C1-27AD-5942-88F6-9B2D16ACD122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endParaRPr lang="en-US" dirty="0"/>
          </a:p>
        </p:txBody>
      </p:sp>
      <p:pic>
        <p:nvPicPr>
          <p:cNvPr id="29" name="Graphic 28" descr="Arrow">
            <a:extLst>
              <a:ext uri="{FF2B5EF4-FFF2-40B4-BE49-F238E27FC236}">
                <a16:creationId xmlns:a16="http://schemas.microsoft.com/office/drawing/2014/main" id="{BAF88B38-164A-C244-8071-DD7E9913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0237" y="1514560"/>
            <a:ext cx="570093" cy="57009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7974FA-5C16-7A43-B160-F2520154F9D6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rhoncus</a:t>
            </a:r>
            <a:r>
              <a:rPr lang="en-US" dirty="0"/>
              <a:t> ante sed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399E4-3DA2-7A45-A856-B38AF481DDF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endParaRPr lang="en-US" dirty="0"/>
          </a:p>
        </p:txBody>
      </p:sp>
      <p:pic>
        <p:nvPicPr>
          <p:cNvPr id="43" name="Graphic 42" descr="Eye">
            <a:extLst>
              <a:ext uri="{FF2B5EF4-FFF2-40B4-BE49-F238E27FC236}">
                <a16:creationId xmlns:a16="http://schemas.microsoft.com/office/drawing/2014/main" id="{67680F71-7F2B-CB46-8200-83580B6D1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0953" y="1514559"/>
            <a:ext cx="570094" cy="5700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5D0C9-5785-B241-BE84-26D206325D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Sed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rhoncus</a:t>
            </a:r>
            <a:r>
              <a:rPr lang="en-US" dirty="0"/>
              <a:t> ante sed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12E6C-8379-DF48-B471-C94198E5D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endParaRPr lang="en-US" dirty="0"/>
          </a:p>
        </p:txBody>
      </p:sp>
      <p:pic>
        <p:nvPicPr>
          <p:cNvPr id="33" name="Graphic 32" descr="Boxes">
            <a:extLst>
              <a:ext uri="{FF2B5EF4-FFF2-40B4-BE49-F238E27FC236}">
                <a16:creationId xmlns:a16="http://schemas.microsoft.com/office/drawing/2014/main" id="{BD1D8EA2-E607-AD4F-A4B3-D1C209B49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1670" y="1514560"/>
            <a:ext cx="570093" cy="57009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D83E916-32D4-C543-BAF1-48592FA2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column</a:t>
            </a:r>
          </a:p>
        </p:txBody>
      </p:sp>
    </p:spTree>
    <p:extLst>
      <p:ext uri="{BB962C8B-B14F-4D97-AF65-F5344CB8AC3E}">
        <p14:creationId xmlns:p14="http://schemas.microsoft.com/office/powerpoint/2010/main" val="721715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3B4F1-F113-E344-B504-0596A048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B8DB4FC-7024-2643-80F9-43DE60961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8A75AC97-C391-8645-8DBD-9084AB281E88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69041161"/>
              </p:ext>
            </p:extLst>
          </p:nvPr>
        </p:nvGraphicFramePr>
        <p:xfrm>
          <a:off x="6864826" y="2297485"/>
          <a:ext cx="4271748" cy="31935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35874">
                  <a:extLst>
                    <a:ext uri="{9D8B030D-6E8A-4147-A177-3AD203B41FA5}">
                      <a16:colId xmlns:a16="http://schemas.microsoft.com/office/drawing/2014/main" val="1710177220"/>
                    </a:ext>
                  </a:extLst>
                </a:gridCol>
                <a:gridCol w="2135874">
                  <a:extLst>
                    <a:ext uri="{9D8B030D-6E8A-4147-A177-3AD203B41FA5}">
                      <a16:colId xmlns:a16="http://schemas.microsoft.com/office/drawing/2014/main" val="471493926"/>
                    </a:ext>
                  </a:extLst>
                </a:gridCol>
              </a:tblGrid>
              <a:tr h="399197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Poppins SemiBold" pitchFamily="2" charset="77"/>
                          <a:cs typeface="Poppins SemiBold" pitchFamily="2" charset="77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Poppins SemiBold" pitchFamily="2" charset="77"/>
                          <a:cs typeface="Poppins SemiBold" pitchFamily="2" charset="77"/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021639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374869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793737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898311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808908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668102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744811"/>
                  </a:ext>
                </a:extLst>
              </a:tr>
              <a:tr h="399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Poppins" pitchFamily="2" charset="77"/>
                          <a:cs typeface="Poppins" pitchFamily="2" charset="77"/>
                        </a:rPr>
                        <a:t>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83051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0E59-50FA-2B4B-802B-A866297F1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Sed </a:t>
            </a:r>
            <a:r>
              <a:rPr lang="en-US" dirty="0" err="1"/>
              <a:t>nunc</a:t>
            </a:r>
            <a:r>
              <a:rPr lang="en-US" dirty="0"/>
              <a:t> ex,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ante.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Nunc </a:t>
            </a:r>
            <a:r>
              <a:rPr lang="en-US" dirty="0" err="1"/>
              <a:t>porttitor</a:t>
            </a:r>
            <a:r>
              <a:rPr lang="en-US" dirty="0"/>
              <a:t> ex </a:t>
            </a:r>
            <a:r>
              <a:rPr lang="en-US" dirty="0" err="1"/>
              <a:t>eget</a:t>
            </a:r>
            <a:r>
              <a:rPr lang="en-US" dirty="0"/>
              <a:t> eros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FCC57-5E32-5C43-B0DC-7C810B89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example</a:t>
            </a:r>
          </a:p>
        </p:txBody>
      </p:sp>
    </p:spTree>
    <p:extLst>
      <p:ext uri="{BB962C8B-B14F-4D97-AF65-F5344CB8AC3E}">
        <p14:creationId xmlns:p14="http://schemas.microsoft.com/office/powerpoint/2010/main" val="2027789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E4ECA5-40E4-F242-8B80-0C8B7CA5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ED212-0B41-544F-99C2-4809205A7D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Chart 4" descr="Chart Example">
            <a:extLst>
              <a:ext uri="{FF2B5EF4-FFF2-40B4-BE49-F238E27FC236}">
                <a16:creationId xmlns:a16="http://schemas.microsoft.com/office/drawing/2014/main" id="{B79B76D3-5ACC-C745-B952-4D752FB79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082914"/>
              </p:ext>
            </p:extLst>
          </p:nvPr>
        </p:nvGraphicFramePr>
        <p:xfrm>
          <a:off x="518615" y="1446663"/>
          <a:ext cx="11150221" cy="469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AA4E889-2E77-5243-AEDA-CF6266F0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example</a:t>
            </a:r>
          </a:p>
        </p:txBody>
      </p:sp>
    </p:spTree>
    <p:extLst>
      <p:ext uri="{BB962C8B-B14F-4D97-AF65-F5344CB8AC3E}">
        <p14:creationId xmlns:p14="http://schemas.microsoft.com/office/powerpoint/2010/main" val="3899236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57371-71FF-DD4E-8546-DED3A7E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B1CC16-C427-9B4F-A8D4-AE9AB88A30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52BAB-114F-9D4D-BFD2-917434925F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sem. </a:t>
            </a: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nunc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dolor.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lorem non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convallis.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AC345-F92C-F647-88A7-6A0894D26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 err="1"/>
              <a:t>Pellentesque</a:t>
            </a:r>
            <a:r>
              <a:rPr lang="en-US" b="0" dirty="0"/>
              <a:t> et </a:t>
            </a:r>
            <a:r>
              <a:rPr lang="en-US" b="0" dirty="0" err="1"/>
              <a:t>metus</a:t>
            </a:r>
            <a:r>
              <a:rPr lang="en-US" b="0" dirty="0"/>
              <a:t> vel </a:t>
            </a:r>
            <a:r>
              <a:rPr lang="en-US" b="0" dirty="0" err="1"/>
              <a:t>tellus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BE66C-0B5D-C44E-8FDE-602CCD2C4F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sem. </a:t>
            </a: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nunc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dolor.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lorem non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convallis.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E8F6F-AE0A-FA4E-8406-9FD0D775C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Pellentesque</a:t>
            </a:r>
            <a:r>
              <a:rPr lang="en-US" b="0" dirty="0"/>
              <a:t> et </a:t>
            </a:r>
            <a:r>
              <a:rPr lang="en-US" b="0" dirty="0" err="1"/>
              <a:t>metus</a:t>
            </a:r>
            <a:r>
              <a:rPr lang="en-US" b="0" dirty="0"/>
              <a:t> vel </a:t>
            </a:r>
            <a:r>
              <a:rPr lang="en-US" b="0" dirty="0" err="1"/>
              <a:t>tellus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245CB-0311-EC47-8932-022581E8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47043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8B097-3608-DE41-8970-9BF123DA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33170E-F76A-F24F-9F83-B145443EDC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graphicFrame>
        <p:nvGraphicFramePr>
          <p:cNvPr id="8" name="Content Placeholder 7" descr="Donut Chart Example">
            <a:extLst>
              <a:ext uri="{FF2B5EF4-FFF2-40B4-BE49-F238E27FC236}">
                <a16:creationId xmlns:a16="http://schemas.microsoft.com/office/drawing/2014/main" id="{9C374026-B46D-344D-8461-286951F66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930268"/>
              </p:ext>
            </p:extLst>
          </p:nvPr>
        </p:nvGraphicFramePr>
        <p:xfrm>
          <a:off x="5183188" y="792163"/>
          <a:ext cx="6653212" cy="5068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01EC9D-6345-0A47-B7AC-EE048C9E5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Integer et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at </a:t>
            </a:r>
            <a:r>
              <a:rPr lang="en-US" dirty="0" err="1"/>
              <a:t>vulput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Ut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vitae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libero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, vel pharetra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0B794AB-5E89-B247-A816-65DA13F1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Donut chart example</a:t>
            </a:r>
          </a:p>
        </p:txBody>
      </p:sp>
    </p:spTree>
    <p:extLst>
      <p:ext uri="{BB962C8B-B14F-4D97-AF65-F5344CB8AC3E}">
        <p14:creationId xmlns:p14="http://schemas.microsoft.com/office/powerpoint/2010/main" val="4204699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FBC20A-2A9E-A143-8C7B-245638A0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2B9B0A-4864-DB41-9CC1-8C30E855BB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2A912BF-BA0C-1740-98F2-8D3D96BDE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8234" y="4789231"/>
            <a:ext cx="3242589" cy="1231961"/>
          </a:xfrm>
          <a:prstGeom prst="roundRect">
            <a:avLst>
              <a:gd name="adj" fmla="val 1274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C04CFBD-01B8-4342-95CF-20B78E790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7190" y="4789231"/>
            <a:ext cx="3242589" cy="1231961"/>
          </a:xfrm>
          <a:prstGeom prst="roundRect">
            <a:avLst>
              <a:gd name="adj" fmla="val 12743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BE4D5B-D456-F147-95A0-80980EA93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8234" y="3384959"/>
            <a:ext cx="3242589" cy="1231961"/>
          </a:xfrm>
          <a:prstGeom prst="roundRect">
            <a:avLst>
              <a:gd name="adj" fmla="val 1274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E494069-874C-1D4F-85BF-BA8938283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7190" y="3384959"/>
            <a:ext cx="3242589" cy="1231961"/>
          </a:xfrm>
          <a:prstGeom prst="roundRect">
            <a:avLst>
              <a:gd name="adj" fmla="val 12743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BA5285-74B8-964D-B303-26AAD083D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8019" y="1487240"/>
            <a:ext cx="4503019" cy="1710838"/>
          </a:xfrm>
          <a:prstGeom prst="roundRect">
            <a:avLst>
              <a:gd name="adj" fmla="val 1274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Graphic 6" descr="SailPoint">
            <a:extLst>
              <a:ext uri="{FF2B5EF4-FFF2-40B4-BE49-F238E27FC236}">
                <a16:creationId xmlns:a16="http://schemas.microsoft.com/office/drawing/2014/main" id="{A8486488-6ECC-534B-AA6C-31EB595FD6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6349" y="1574563"/>
            <a:ext cx="4326358" cy="153619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81F304-0743-6A4C-8A23-E816A9955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6975" y="1487240"/>
            <a:ext cx="4503019" cy="1710838"/>
          </a:xfrm>
          <a:prstGeom prst="roundRect">
            <a:avLst>
              <a:gd name="adj" fmla="val 12743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raphic 4" descr="SailPoint">
            <a:extLst>
              <a:ext uri="{FF2B5EF4-FFF2-40B4-BE49-F238E27FC236}">
                <a16:creationId xmlns:a16="http://schemas.microsoft.com/office/drawing/2014/main" id="{0311A5B0-2D82-CE4F-ADA4-20BD54FC89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5304" y="1574563"/>
            <a:ext cx="4326360" cy="1536192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F087D4CA-0C69-1949-8680-17534035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Logos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FF9318-9F32-87E8-1922-D193A2B92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32785" y="3518244"/>
            <a:ext cx="2513486" cy="99860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3B8C939-9ADB-3842-86D8-AAEED452B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71741" y="3536346"/>
            <a:ext cx="2513486" cy="9986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E18E215-0393-BE7E-DE91-3A4E2D1DBE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82836" y="4925869"/>
            <a:ext cx="3013385" cy="98866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C6222D1-79A3-212D-6D6C-B4EC6AC492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1792" y="4959048"/>
            <a:ext cx="3013385" cy="9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D58B7-3672-F643-AF1C-AB0F09E09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77F929-EFED-8A4F-A3F6-083CE699BDAF}"/>
              </a:ext>
            </a:extLst>
          </p:cNvPr>
          <p:cNvSpPr/>
          <p:nvPr/>
        </p:nvSpPr>
        <p:spPr>
          <a:xfrm>
            <a:off x="5462896" y="2442948"/>
            <a:ext cx="3234519" cy="32345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Poppins SemiBold" pitchFamily="2" charset="77"/>
                <a:cs typeface="Poppins SemiBold" pitchFamily="2" charset="77"/>
              </a:rPr>
              <a:t>VM</a:t>
            </a:r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01A3D5-2D6A-CF40-9323-1F1B0377ADD1}"/>
              </a:ext>
            </a:extLst>
          </p:cNvPr>
          <p:cNvSpPr/>
          <p:nvPr/>
        </p:nvSpPr>
        <p:spPr>
          <a:xfrm>
            <a:off x="7419978" y="836023"/>
            <a:ext cx="3025112" cy="297852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oppins SemiBold" pitchFamily="2" charset="77"/>
                <a:cs typeface="Poppins SemiBold" pitchFamily="2" charset="77"/>
              </a:rPr>
              <a:t>Build</a:t>
            </a: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C75308-F234-8244-8B84-3E62E286CE72}"/>
              </a:ext>
            </a:extLst>
          </p:cNvPr>
          <p:cNvSpPr/>
          <p:nvPr/>
        </p:nvSpPr>
        <p:spPr>
          <a:xfrm>
            <a:off x="9517039" y="2929236"/>
            <a:ext cx="2127700" cy="21277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Poppins SemiBold" pitchFamily="2" charset="77"/>
                <a:cs typeface="Poppins SemiBold" pitchFamily="2" charset="77"/>
              </a:rPr>
              <a:t>Artefacts</a:t>
            </a:r>
            <a:endParaRPr lang="en-US" sz="22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45D1C-2CDE-8047-87EB-729BD7766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How can 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Spin up a dev environment in a repeatable manner?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Automate my IIQ deployments?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Reuse existing DevOps infra?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nightly builds for testing?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CB692-6BD5-3B4C-9C51-DB92AAF4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AC5C6-AC00-228F-42EB-B74601E3DB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49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57"/>
    </mc:Choice>
    <mc:Fallback>
      <p:transition spd="slow" advTm="2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4764DD-D939-ED42-98CE-D918697F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E4DFA-BBB2-6B44-A5C9-71A24B0B8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141BE7-5DDD-5D40-87D9-D7AD51A17D7A}"/>
              </a:ext>
            </a:extLst>
          </p:cNvPr>
          <p:cNvSpPr/>
          <p:nvPr/>
        </p:nvSpPr>
        <p:spPr>
          <a:xfrm>
            <a:off x="6275281" y="5157341"/>
            <a:ext cx="1231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Neon Green</a:t>
            </a:r>
          </a:p>
          <a:p>
            <a:r>
              <a:rPr lang="en-US" sz="800" dirty="0">
                <a:solidFill>
                  <a:schemeClr val="tx2"/>
                </a:solidFill>
              </a:rPr>
              <a:t>RGB 147 213 0</a:t>
            </a:r>
          </a:p>
          <a:p>
            <a:r>
              <a:rPr lang="en-US" sz="800" dirty="0">
                <a:solidFill>
                  <a:schemeClr val="tx2"/>
                </a:solidFill>
              </a:rPr>
              <a:t>Hex #93d500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FDB4F4-8FE7-2140-A5CA-4BDBB756F989}"/>
              </a:ext>
            </a:extLst>
          </p:cNvPr>
          <p:cNvSpPr/>
          <p:nvPr/>
        </p:nvSpPr>
        <p:spPr>
          <a:xfrm>
            <a:off x="5258725" y="5157619"/>
            <a:ext cx="1231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Light Gray</a:t>
            </a:r>
          </a:p>
          <a:p>
            <a:r>
              <a:rPr lang="en-US" sz="800" dirty="0">
                <a:solidFill>
                  <a:schemeClr val="tx2"/>
                </a:solidFill>
              </a:rPr>
              <a:t>RGB 218 225 233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Hex #dae1e9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BB2BB9-22B7-DE42-8223-580DBAA1EBE2}"/>
              </a:ext>
            </a:extLst>
          </p:cNvPr>
          <p:cNvSpPr/>
          <p:nvPr/>
        </p:nvSpPr>
        <p:spPr>
          <a:xfrm>
            <a:off x="4285397" y="5157619"/>
            <a:ext cx="1213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Dark Gray 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RGB 65 83 100</a:t>
            </a:r>
          </a:p>
          <a:p>
            <a:r>
              <a:rPr lang="en-US" sz="800" dirty="0">
                <a:solidFill>
                  <a:schemeClr val="tx2"/>
                </a:solidFill>
              </a:rPr>
              <a:t>Hex #415364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455BE-6A9A-614D-BD5A-A3DE1EBAB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2693" y="4137690"/>
            <a:ext cx="1005840" cy="914400"/>
          </a:xfrm>
          <a:prstGeom prst="rect">
            <a:avLst/>
          </a:prstGeom>
          <a:solidFill>
            <a:srgbClr val="4C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AE54A-3118-0E40-A490-E76C43DD8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1514" y="4137690"/>
            <a:ext cx="1005840" cy="914400"/>
          </a:xfrm>
          <a:prstGeom prst="rect">
            <a:avLst/>
          </a:prstGeom>
          <a:solidFill>
            <a:srgbClr val="DA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041C7B-9DD2-0543-9357-51530BAB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2577" y="4137412"/>
            <a:ext cx="1005840" cy="914400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7FD20A-1852-9C48-8452-05B1CD64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71387" y="3978129"/>
            <a:ext cx="7223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A6AEFD-9C23-D143-B009-896711329967}"/>
              </a:ext>
            </a:extLst>
          </p:cNvPr>
          <p:cNvSpPr txBox="1"/>
          <p:nvPr/>
        </p:nvSpPr>
        <p:spPr>
          <a:xfrm>
            <a:off x="4220587" y="3716519"/>
            <a:ext cx="3439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SECONDARY</a:t>
            </a:r>
            <a:endParaRPr lang="en-US" sz="1000" dirty="0">
              <a:solidFill>
                <a:schemeClr val="tx2"/>
              </a:solidFill>
              <a:effectLst/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C9BCC-F311-5E41-A324-35D661EB966C}"/>
              </a:ext>
            </a:extLst>
          </p:cNvPr>
          <p:cNvSpPr txBox="1"/>
          <p:nvPr/>
        </p:nvSpPr>
        <p:spPr>
          <a:xfrm>
            <a:off x="8496380" y="2875321"/>
            <a:ext cx="132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Blue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RGB 0 113 206</a:t>
            </a:r>
          </a:p>
          <a:p>
            <a:r>
              <a:rPr lang="en-US" sz="800" dirty="0">
                <a:solidFill>
                  <a:schemeClr val="tx2"/>
                </a:solidFill>
              </a:rPr>
              <a:t>Hex #0071ce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51C73E-C7D4-6240-9941-14A5A001C350}"/>
              </a:ext>
            </a:extLst>
          </p:cNvPr>
          <p:cNvSpPr/>
          <p:nvPr/>
        </p:nvSpPr>
        <p:spPr>
          <a:xfrm>
            <a:off x="6461778" y="2875321"/>
            <a:ext cx="1568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Cobalt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RGB 0 51 161</a:t>
            </a:r>
          </a:p>
          <a:p>
            <a:r>
              <a:rPr lang="en-US" sz="800" dirty="0">
                <a:solidFill>
                  <a:schemeClr val="tx2"/>
                </a:solidFill>
              </a:rPr>
              <a:t>Hex #0033a1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2515F-9A97-3648-A5E2-181B9FECBBB2}"/>
              </a:ext>
            </a:extLst>
          </p:cNvPr>
          <p:cNvSpPr/>
          <p:nvPr/>
        </p:nvSpPr>
        <p:spPr>
          <a:xfrm>
            <a:off x="4220587" y="2875321"/>
            <a:ext cx="1418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White</a:t>
            </a:r>
          </a:p>
          <a:p>
            <a:r>
              <a:rPr lang="en-US" sz="800" dirty="0">
                <a:solidFill>
                  <a:schemeClr val="tx2"/>
                </a:solidFill>
              </a:rPr>
              <a:t>#FFFFFF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16FAC-6AEC-7C4E-BD57-B61B6E0B7E8F}"/>
              </a:ext>
            </a:extLst>
          </p:cNvPr>
          <p:cNvSpPr/>
          <p:nvPr/>
        </p:nvSpPr>
        <p:spPr>
          <a:xfrm>
            <a:off x="10468497" y="2875321"/>
            <a:ext cx="1213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Aqua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RGB 84 192 232</a:t>
            </a:r>
          </a:p>
          <a:p>
            <a:r>
              <a:rPr lang="en-US" sz="800" dirty="0">
                <a:solidFill>
                  <a:schemeClr val="tx2"/>
                </a:solidFill>
              </a:rPr>
              <a:t>Hex #54c0e8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444C7C-00DA-8E45-B92D-12C83BBFE4FB}"/>
              </a:ext>
            </a:extLst>
          </p:cNvPr>
          <p:cNvSpPr/>
          <p:nvPr/>
        </p:nvSpPr>
        <p:spPr>
          <a:xfrm>
            <a:off x="9468767" y="2875321"/>
            <a:ext cx="1213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Hot Pink 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RGB 204 39 176</a:t>
            </a:r>
          </a:p>
          <a:p>
            <a:r>
              <a:rPr lang="en-US" sz="800" dirty="0">
                <a:solidFill>
                  <a:schemeClr val="tx2"/>
                </a:solidFill>
              </a:rPr>
              <a:t>Hex #cc27b0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CE4DCE-92E7-2C41-9572-74696CF2A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4120" y="1855392"/>
            <a:ext cx="1005322" cy="914400"/>
          </a:xfrm>
          <a:prstGeom prst="rect">
            <a:avLst/>
          </a:prstGeom>
          <a:solidFill>
            <a:srgbClr val="CC2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77A074-90ED-2A44-9533-26BE2FE59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6380" y="1855392"/>
            <a:ext cx="1005840" cy="914400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3B2265-928A-494F-B726-9E9EE6D09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71397" y="1855392"/>
            <a:ext cx="1938336" cy="914400"/>
          </a:xfrm>
          <a:prstGeom prst="rect">
            <a:avLst/>
          </a:prstGeom>
          <a:solidFill>
            <a:srgbClr val="003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DF15AA-9A9C-E443-A46B-D0078DF8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9442" y="1855392"/>
            <a:ext cx="1005840" cy="914400"/>
          </a:xfrm>
          <a:prstGeom prst="rect">
            <a:avLst/>
          </a:prstGeom>
          <a:solidFill>
            <a:srgbClr val="54C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05A6B-8B11-BE4C-901D-33A3EED9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5397" y="1855392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FB6688-BB45-644D-B28E-95B6930CF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71387" y="1590579"/>
            <a:ext cx="7223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F78A0B6-D1B2-A848-8F97-F576E52BD346}"/>
              </a:ext>
            </a:extLst>
          </p:cNvPr>
          <p:cNvSpPr txBox="1"/>
          <p:nvPr/>
        </p:nvSpPr>
        <p:spPr>
          <a:xfrm>
            <a:off x="4220587" y="1328969"/>
            <a:ext cx="3439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PRIMARY</a:t>
            </a:r>
            <a:endParaRPr lang="en-US" sz="1000" dirty="0">
              <a:solidFill>
                <a:schemeClr val="tx2"/>
              </a:solidFill>
              <a:effectLst/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CFD43-36A9-9F4D-A8BC-3C471313881F}"/>
              </a:ext>
            </a:extLst>
          </p:cNvPr>
          <p:cNvSpPr txBox="1"/>
          <p:nvPr/>
        </p:nvSpPr>
        <p:spPr>
          <a:xfrm>
            <a:off x="406400" y="1287244"/>
            <a:ext cx="34399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White, cobalt, blue, hot pink, and aqua are the main colors for the SailPoint brand. These should be used in the approximate ratios shown.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Cobalt, white and dark gray are the colors used for copy and graphic elements. Hot pink and aqua should be used sparingly for a pop of color.</a:t>
            </a:r>
          </a:p>
          <a:p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200" dirty="0">
                <a:solidFill>
                  <a:schemeClr val="tx2"/>
                </a:solidFill>
              </a:rPr>
              <a:t>Light gray should only be used for interface and backgrounds. Neon green should be used sparingly as further differentiating colors are needed in charts and graphics.</a:t>
            </a:r>
            <a:br>
              <a:rPr lang="en-US" sz="1200" dirty="0">
                <a:solidFill>
                  <a:schemeClr val="tx2"/>
                </a:solidFill>
              </a:rPr>
            </a:br>
            <a:br>
              <a:rPr lang="en-US" sz="1200" dirty="0">
                <a:solidFill>
                  <a:schemeClr val="tx2"/>
                </a:solidFill>
              </a:rPr>
            </a:br>
            <a:r>
              <a:rPr lang="en-US" sz="1200" dirty="0">
                <a:solidFill>
                  <a:schemeClr val="tx2"/>
                </a:solidFill>
              </a:rPr>
              <a:t>Please ensure any colors used have proper color contrast. For example, don’t use aqua text on a white background because that would be hard to read.</a:t>
            </a:r>
            <a:endParaRPr lang="en-US" sz="1200" b="0" dirty="0">
              <a:solidFill>
                <a:schemeClr val="tx2"/>
              </a:solidFill>
              <a:effectLst/>
            </a:endParaRPr>
          </a:p>
          <a:p>
            <a:br>
              <a:rPr lang="en-US" sz="1400" dirty="0">
                <a:solidFill>
                  <a:schemeClr val="tx2"/>
                </a:solidFill>
              </a:rPr>
            </a:b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68CAE-69CD-594B-A043-E19B3E0B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</p:spTree>
    <p:extLst>
      <p:ext uri="{BB962C8B-B14F-4D97-AF65-F5344CB8AC3E}">
        <p14:creationId xmlns:p14="http://schemas.microsoft.com/office/powerpoint/2010/main" val="3700439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54E56-16C8-85D9-D08C-D73C5D8D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43327-BC74-AF5D-2720-9C85E2D1D4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" name="Graphic 6" descr="Access Cerification&#10;">
            <a:extLst>
              <a:ext uri="{FF2B5EF4-FFF2-40B4-BE49-F238E27FC236}">
                <a16:creationId xmlns:a16="http://schemas.microsoft.com/office/drawing/2014/main" id="{1C311F07-9FE1-1FF8-38E5-1B8B9331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3872" y="2741238"/>
            <a:ext cx="483982" cy="483982"/>
          </a:xfrm>
          <a:prstGeom prst="rect">
            <a:avLst/>
          </a:prstGeom>
        </p:spPr>
      </p:pic>
      <p:pic>
        <p:nvPicPr>
          <p:cNvPr id="9" name="Graphic 8" descr="Access Insights&#10;">
            <a:extLst>
              <a:ext uri="{FF2B5EF4-FFF2-40B4-BE49-F238E27FC236}">
                <a16:creationId xmlns:a16="http://schemas.microsoft.com/office/drawing/2014/main" id="{07B77AFC-0C8C-CA66-DCD9-CB9DD37A7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6680" y="2741238"/>
            <a:ext cx="483982" cy="483982"/>
          </a:xfrm>
          <a:prstGeom prst="rect">
            <a:avLst/>
          </a:prstGeom>
        </p:spPr>
      </p:pic>
      <p:pic>
        <p:nvPicPr>
          <p:cNvPr id="11" name="Graphic 10" descr="Access Modeling&#10;">
            <a:extLst>
              <a:ext uri="{FF2B5EF4-FFF2-40B4-BE49-F238E27FC236}">
                <a16:creationId xmlns:a16="http://schemas.microsoft.com/office/drawing/2014/main" id="{1F69F3A4-4150-320D-E9F8-5A07595FD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99720" y="2741238"/>
            <a:ext cx="483982" cy="483982"/>
          </a:xfrm>
          <a:prstGeom prst="rect">
            <a:avLst/>
          </a:prstGeom>
        </p:spPr>
      </p:pic>
      <p:pic>
        <p:nvPicPr>
          <p:cNvPr id="13" name="Graphic 12" descr="Access Request&#10;">
            <a:extLst>
              <a:ext uri="{FF2B5EF4-FFF2-40B4-BE49-F238E27FC236}">
                <a16:creationId xmlns:a16="http://schemas.microsoft.com/office/drawing/2014/main" id="{4D21BA65-A1CF-882D-7E01-0CBB27F1A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7840" y="2741238"/>
            <a:ext cx="483982" cy="483982"/>
          </a:xfrm>
          <a:prstGeom prst="rect">
            <a:avLst/>
          </a:prstGeom>
        </p:spPr>
      </p:pic>
      <p:pic>
        <p:nvPicPr>
          <p:cNvPr id="15" name="Graphic 14" descr="Arrow">
            <a:extLst>
              <a:ext uri="{FF2B5EF4-FFF2-40B4-BE49-F238E27FC236}">
                <a16:creationId xmlns:a16="http://schemas.microsoft.com/office/drawing/2014/main" id="{293A2DB4-B17C-625D-98F1-E5214D8BA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47840" y="4009267"/>
            <a:ext cx="483982" cy="483982"/>
          </a:xfrm>
          <a:prstGeom prst="rect">
            <a:avLst/>
          </a:prstGeom>
        </p:spPr>
      </p:pic>
      <p:pic>
        <p:nvPicPr>
          <p:cNvPr id="17" name="Graphic 16" descr="Big Data">
            <a:extLst>
              <a:ext uri="{FF2B5EF4-FFF2-40B4-BE49-F238E27FC236}">
                <a16:creationId xmlns:a16="http://schemas.microsoft.com/office/drawing/2014/main" id="{B35FB963-978C-14B4-3F49-2CBAF96DF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71356" y="4009267"/>
            <a:ext cx="483982" cy="483982"/>
          </a:xfrm>
          <a:prstGeom prst="rect">
            <a:avLst/>
          </a:prstGeom>
        </p:spPr>
      </p:pic>
      <p:pic>
        <p:nvPicPr>
          <p:cNvPr id="19" name="Graphic 18" descr="Brochure">
            <a:extLst>
              <a:ext uri="{FF2B5EF4-FFF2-40B4-BE49-F238E27FC236}">
                <a16:creationId xmlns:a16="http://schemas.microsoft.com/office/drawing/2014/main" id="{534D8C79-A3D2-45B4-5D24-7F30F52CC2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98182" y="2741238"/>
            <a:ext cx="483982" cy="483982"/>
          </a:xfrm>
          <a:prstGeom prst="rect">
            <a:avLst/>
          </a:prstGeom>
        </p:spPr>
      </p:pic>
      <p:pic>
        <p:nvPicPr>
          <p:cNvPr id="21" name="Graphic 20" descr="Classification&#10;">
            <a:extLst>
              <a:ext uri="{FF2B5EF4-FFF2-40B4-BE49-F238E27FC236}">
                <a16:creationId xmlns:a16="http://schemas.microsoft.com/office/drawing/2014/main" id="{9EA134AB-02E0-45E4-2CE5-9CAB37866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88364" y="2741238"/>
            <a:ext cx="483982" cy="483982"/>
          </a:xfrm>
          <a:prstGeom prst="rect">
            <a:avLst/>
          </a:prstGeom>
        </p:spPr>
      </p:pic>
      <p:pic>
        <p:nvPicPr>
          <p:cNvPr id="23" name="Graphic 22" descr="Cloud Access Management&#10;">
            <a:extLst>
              <a:ext uri="{FF2B5EF4-FFF2-40B4-BE49-F238E27FC236}">
                <a16:creationId xmlns:a16="http://schemas.microsoft.com/office/drawing/2014/main" id="{AB7C913C-DBE8-0655-CDA1-84C79A7D2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47555" y="2741238"/>
            <a:ext cx="483982" cy="483982"/>
          </a:xfrm>
          <a:prstGeom prst="rect">
            <a:avLst/>
          </a:prstGeom>
        </p:spPr>
      </p:pic>
      <p:pic>
        <p:nvPicPr>
          <p:cNvPr id="25" name="Graphic 24" descr="Cloud">
            <a:extLst>
              <a:ext uri="{FF2B5EF4-FFF2-40B4-BE49-F238E27FC236}">
                <a16:creationId xmlns:a16="http://schemas.microsoft.com/office/drawing/2014/main" id="{1FB06EB4-20CF-FA18-B2B4-8DD0A422AF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59560" y="2741238"/>
            <a:ext cx="483982" cy="483982"/>
          </a:xfrm>
          <a:prstGeom prst="rect">
            <a:avLst/>
          </a:prstGeom>
        </p:spPr>
      </p:pic>
      <p:pic>
        <p:nvPicPr>
          <p:cNvPr id="27" name="Graphic 26" descr="Cog">
            <a:extLst>
              <a:ext uri="{FF2B5EF4-FFF2-40B4-BE49-F238E27FC236}">
                <a16:creationId xmlns:a16="http://schemas.microsoft.com/office/drawing/2014/main" id="{6EA9C793-3B8E-8B35-C5E5-FF52EB8AE1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659560" y="4009267"/>
            <a:ext cx="483982" cy="483982"/>
          </a:xfrm>
          <a:prstGeom prst="rect">
            <a:avLst/>
          </a:prstGeom>
        </p:spPr>
      </p:pic>
      <p:pic>
        <p:nvPicPr>
          <p:cNvPr id="29" name="Graphic 28" descr="Collaboration&#10;">
            <a:extLst>
              <a:ext uri="{FF2B5EF4-FFF2-40B4-BE49-F238E27FC236}">
                <a16:creationId xmlns:a16="http://schemas.microsoft.com/office/drawing/2014/main" id="{DD5C5A6E-8A2A-2160-B69F-7BD8F09776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47555" y="4009267"/>
            <a:ext cx="483982" cy="483982"/>
          </a:xfrm>
          <a:prstGeom prst="rect">
            <a:avLst/>
          </a:prstGeom>
        </p:spPr>
      </p:pic>
      <p:pic>
        <p:nvPicPr>
          <p:cNvPr id="31" name="Graphic 30" descr="Compliance Manager&#10;">
            <a:extLst>
              <a:ext uri="{FF2B5EF4-FFF2-40B4-BE49-F238E27FC236}">
                <a16:creationId xmlns:a16="http://schemas.microsoft.com/office/drawing/2014/main" id="{7B091EEC-41D3-5057-F97F-26E5266D7F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688364" y="4009267"/>
            <a:ext cx="483982" cy="483982"/>
          </a:xfrm>
          <a:prstGeom prst="rect">
            <a:avLst/>
          </a:prstGeom>
        </p:spPr>
      </p:pic>
      <p:pic>
        <p:nvPicPr>
          <p:cNvPr id="33" name="Graphic 32" descr="Computer">
            <a:extLst>
              <a:ext uri="{FF2B5EF4-FFF2-40B4-BE49-F238E27FC236}">
                <a16:creationId xmlns:a16="http://schemas.microsoft.com/office/drawing/2014/main" id="{A3E4962C-5C81-B907-D7E4-B586AB75AD2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823422" y="4009267"/>
            <a:ext cx="483982" cy="483982"/>
          </a:xfrm>
          <a:prstGeom prst="rect">
            <a:avLst/>
          </a:prstGeom>
        </p:spPr>
      </p:pic>
      <p:pic>
        <p:nvPicPr>
          <p:cNvPr id="35" name="Graphic 34" descr="Connectivity">
            <a:extLst>
              <a:ext uri="{FF2B5EF4-FFF2-40B4-BE49-F238E27FC236}">
                <a16:creationId xmlns:a16="http://schemas.microsoft.com/office/drawing/2014/main" id="{23B09AC5-533D-8B9F-EFA0-2C8F69ED0C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823422" y="2741238"/>
            <a:ext cx="483982" cy="483982"/>
          </a:xfrm>
          <a:prstGeom prst="rect">
            <a:avLst/>
          </a:prstGeom>
        </p:spPr>
      </p:pic>
      <p:pic>
        <p:nvPicPr>
          <p:cNvPr id="37" name="Graphic 36" descr="X">
            <a:extLst>
              <a:ext uri="{FF2B5EF4-FFF2-40B4-BE49-F238E27FC236}">
                <a16:creationId xmlns:a16="http://schemas.microsoft.com/office/drawing/2014/main" id="{04783553-E397-9F22-1F64-DA01DD7FFD4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96680" y="4009267"/>
            <a:ext cx="483982" cy="483982"/>
          </a:xfrm>
          <a:prstGeom prst="rect">
            <a:avLst/>
          </a:prstGeom>
        </p:spPr>
      </p:pic>
      <p:pic>
        <p:nvPicPr>
          <p:cNvPr id="39" name="Graphic 38" descr="Datasheet">
            <a:extLst>
              <a:ext uri="{FF2B5EF4-FFF2-40B4-BE49-F238E27FC236}">
                <a16:creationId xmlns:a16="http://schemas.microsoft.com/office/drawing/2014/main" id="{47820A4B-EC58-5788-BABD-8CBA18877A8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647840" y="5258327"/>
            <a:ext cx="483982" cy="483982"/>
          </a:xfrm>
          <a:prstGeom prst="rect">
            <a:avLst/>
          </a:prstGeom>
        </p:spPr>
      </p:pic>
      <p:pic>
        <p:nvPicPr>
          <p:cNvPr id="41" name="Graphic 40" descr="Devices">
            <a:extLst>
              <a:ext uri="{FF2B5EF4-FFF2-40B4-BE49-F238E27FC236}">
                <a16:creationId xmlns:a16="http://schemas.microsoft.com/office/drawing/2014/main" id="{D9FBB606-FA32-9B91-F7D5-498BEEB1E07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4703872" y="1453843"/>
            <a:ext cx="483982" cy="483982"/>
          </a:xfrm>
          <a:prstGeom prst="rect">
            <a:avLst/>
          </a:prstGeom>
        </p:spPr>
      </p:pic>
      <p:pic>
        <p:nvPicPr>
          <p:cNvPr id="43" name="Graphic 42" descr="Education">
            <a:extLst>
              <a:ext uri="{FF2B5EF4-FFF2-40B4-BE49-F238E27FC236}">
                <a16:creationId xmlns:a16="http://schemas.microsoft.com/office/drawing/2014/main" id="{4360ACE7-B440-8327-368D-95F60A6F7F6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696680" y="5258327"/>
            <a:ext cx="483982" cy="483982"/>
          </a:xfrm>
          <a:prstGeom prst="rect">
            <a:avLst/>
          </a:prstGeom>
        </p:spPr>
      </p:pic>
      <p:pic>
        <p:nvPicPr>
          <p:cNvPr id="45" name="Graphic 44" descr="Email">
            <a:extLst>
              <a:ext uri="{FF2B5EF4-FFF2-40B4-BE49-F238E27FC236}">
                <a16:creationId xmlns:a16="http://schemas.microsoft.com/office/drawing/2014/main" id="{46EFDDC0-0B33-A186-B753-CA4B2439813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4703872" y="5258327"/>
            <a:ext cx="483982" cy="483982"/>
          </a:xfrm>
          <a:prstGeom prst="rect">
            <a:avLst/>
          </a:prstGeom>
        </p:spPr>
      </p:pic>
      <p:pic>
        <p:nvPicPr>
          <p:cNvPr id="47" name="Graphic 46" descr="Money">
            <a:extLst>
              <a:ext uri="{FF2B5EF4-FFF2-40B4-BE49-F238E27FC236}">
                <a16:creationId xmlns:a16="http://schemas.microsoft.com/office/drawing/2014/main" id="{0A929C09-B6E6-6739-CE59-9CBD6B9BBDAD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5688364" y="5258327"/>
            <a:ext cx="483982" cy="483982"/>
          </a:xfrm>
          <a:prstGeom prst="rect">
            <a:avLst/>
          </a:prstGeom>
        </p:spPr>
      </p:pic>
      <p:pic>
        <p:nvPicPr>
          <p:cNvPr id="49" name="Graphic 48" descr="Fingerprint">
            <a:extLst>
              <a:ext uri="{FF2B5EF4-FFF2-40B4-BE49-F238E27FC236}">
                <a16:creationId xmlns:a16="http://schemas.microsoft.com/office/drawing/2014/main" id="{CDE29EB4-6633-1E6B-A156-B729A3DB4F1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5688364" y="1453843"/>
            <a:ext cx="483982" cy="483982"/>
          </a:xfrm>
          <a:prstGeom prst="rect">
            <a:avLst/>
          </a:prstGeom>
        </p:spPr>
      </p:pic>
      <p:pic>
        <p:nvPicPr>
          <p:cNvPr id="51" name="Graphic 50" descr="Globe">
            <a:extLst>
              <a:ext uri="{FF2B5EF4-FFF2-40B4-BE49-F238E27FC236}">
                <a16:creationId xmlns:a16="http://schemas.microsoft.com/office/drawing/2014/main" id="{8F335FA5-FD66-9DB2-88DA-0EA18ACDCCF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7747555" y="5258327"/>
            <a:ext cx="483982" cy="483982"/>
          </a:xfrm>
          <a:prstGeom prst="rect">
            <a:avLst/>
          </a:prstGeom>
        </p:spPr>
      </p:pic>
      <p:pic>
        <p:nvPicPr>
          <p:cNvPr id="53" name="Graphic 52" descr="Government">
            <a:extLst>
              <a:ext uri="{FF2B5EF4-FFF2-40B4-BE49-F238E27FC236}">
                <a16:creationId xmlns:a16="http://schemas.microsoft.com/office/drawing/2014/main" id="{30C9E5BE-92E6-D498-D32B-8B1A441D4F4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8823422" y="5258327"/>
            <a:ext cx="483982" cy="483982"/>
          </a:xfrm>
          <a:prstGeom prst="rect">
            <a:avLst/>
          </a:prstGeom>
        </p:spPr>
      </p:pic>
      <p:pic>
        <p:nvPicPr>
          <p:cNvPr id="55" name="Graphic 54" descr="Healthcare&#10;">
            <a:extLst>
              <a:ext uri="{FF2B5EF4-FFF2-40B4-BE49-F238E27FC236}">
                <a16:creationId xmlns:a16="http://schemas.microsoft.com/office/drawing/2014/main" id="{3BEA93C3-1B49-19BA-D045-6B06879C1DE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871356" y="5258327"/>
            <a:ext cx="483982" cy="483982"/>
          </a:xfrm>
          <a:prstGeom prst="rect">
            <a:avLst/>
          </a:prstGeom>
        </p:spPr>
      </p:pic>
      <p:pic>
        <p:nvPicPr>
          <p:cNvPr id="57" name="Graphic 56" descr="Identity Talks&#10;">
            <a:extLst>
              <a:ext uri="{FF2B5EF4-FFF2-40B4-BE49-F238E27FC236}">
                <a16:creationId xmlns:a16="http://schemas.microsoft.com/office/drawing/2014/main" id="{41E118FF-E4CF-ECD9-845B-56935A9FEA3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647840" y="1453843"/>
            <a:ext cx="483982" cy="483982"/>
          </a:xfrm>
          <a:prstGeom prst="rect">
            <a:avLst/>
          </a:prstGeom>
        </p:spPr>
      </p:pic>
      <p:pic>
        <p:nvPicPr>
          <p:cNvPr id="59" name="Graphic 58" descr="Inbound">
            <a:extLst>
              <a:ext uri="{FF2B5EF4-FFF2-40B4-BE49-F238E27FC236}">
                <a16:creationId xmlns:a16="http://schemas.microsoft.com/office/drawing/2014/main" id="{E2552863-A7CD-2665-AEFB-712C94031AC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2699720" y="1453843"/>
            <a:ext cx="483982" cy="483982"/>
          </a:xfrm>
          <a:prstGeom prst="rect">
            <a:avLst/>
          </a:prstGeom>
        </p:spPr>
      </p:pic>
      <p:pic>
        <p:nvPicPr>
          <p:cNvPr id="63" name="Graphic 62" descr="Lifecycle Manager&#10;">
            <a:extLst>
              <a:ext uri="{FF2B5EF4-FFF2-40B4-BE49-F238E27FC236}">
                <a16:creationId xmlns:a16="http://schemas.microsoft.com/office/drawing/2014/main" id="{BFE349BF-331B-38B6-E82A-2E416D16E25E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8823422" y="1453843"/>
            <a:ext cx="483982" cy="483982"/>
          </a:xfrm>
          <a:prstGeom prst="rect">
            <a:avLst/>
          </a:prstGeom>
        </p:spPr>
      </p:pic>
      <p:pic>
        <p:nvPicPr>
          <p:cNvPr id="65" name="Graphic 64" descr="Manufacturing">
            <a:extLst>
              <a:ext uri="{FF2B5EF4-FFF2-40B4-BE49-F238E27FC236}">
                <a16:creationId xmlns:a16="http://schemas.microsoft.com/office/drawing/2014/main" id="{C1A66B38-C545-4665-A084-75A2FA279E8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2699720" y="5258327"/>
            <a:ext cx="483982" cy="483982"/>
          </a:xfrm>
          <a:prstGeom prst="rect">
            <a:avLst/>
          </a:prstGeom>
        </p:spPr>
      </p:pic>
      <p:pic>
        <p:nvPicPr>
          <p:cNvPr id="67" name="Graphic 66" descr="Maze">
            <a:extLst>
              <a:ext uri="{FF2B5EF4-FFF2-40B4-BE49-F238E27FC236}">
                <a16:creationId xmlns:a16="http://schemas.microsoft.com/office/drawing/2014/main" id="{DADD5161-9784-DD7E-33BD-76086E2218C9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747555" y="1453843"/>
            <a:ext cx="483982" cy="483982"/>
          </a:xfrm>
          <a:prstGeom prst="rect">
            <a:avLst/>
          </a:prstGeom>
        </p:spPr>
      </p:pic>
      <p:pic>
        <p:nvPicPr>
          <p:cNvPr id="69" name="Graphic 68" descr="Mergers and Acquisitions&#10;">
            <a:extLst>
              <a:ext uri="{FF2B5EF4-FFF2-40B4-BE49-F238E27FC236}">
                <a16:creationId xmlns:a16="http://schemas.microsoft.com/office/drawing/2014/main" id="{B20071D9-29B7-5371-EC2A-D218FB6FF68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9871356" y="1453843"/>
            <a:ext cx="483982" cy="483982"/>
          </a:xfrm>
          <a:prstGeom prst="rect">
            <a:avLst/>
          </a:prstGeom>
        </p:spPr>
      </p:pic>
      <p:pic>
        <p:nvPicPr>
          <p:cNvPr id="71" name="Graphic 70" descr="No Entry">
            <a:extLst>
              <a:ext uri="{FF2B5EF4-FFF2-40B4-BE49-F238E27FC236}">
                <a16:creationId xmlns:a16="http://schemas.microsoft.com/office/drawing/2014/main" id="{A6B8009B-2B36-10A3-0BBA-9E6DF6EB4C7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621784" y="4039538"/>
            <a:ext cx="483982" cy="483982"/>
          </a:xfrm>
          <a:prstGeom prst="rect">
            <a:avLst/>
          </a:prstGeom>
        </p:spPr>
      </p:pic>
      <p:pic>
        <p:nvPicPr>
          <p:cNvPr id="73" name="Graphic 72" descr="On Premise">
            <a:extLst>
              <a:ext uri="{FF2B5EF4-FFF2-40B4-BE49-F238E27FC236}">
                <a16:creationId xmlns:a16="http://schemas.microsoft.com/office/drawing/2014/main" id="{C766B7A7-230C-9B3E-E60B-BD61E091FEB6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6659560" y="1453843"/>
            <a:ext cx="483982" cy="483982"/>
          </a:xfrm>
          <a:prstGeom prst="rect">
            <a:avLst/>
          </a:prstGeom>
        </p:spPr>
      </p:pic>
      <p:pic>
        <p:nvPicPr>
          <p:cNvPr id="75" name="Graphic 74" descr="PAdlock">
            <a:extLst>
              <a:ext uri="{FF2B5EF4-FFF2-40B4-BE49-F238E27FC236}">
                <a16:creationId xmlns:a16="http://schemas.microsoft.com/office/drawing/2014/main" id="{8CCB8549-4D0A-11D3-A48E-FBC80A36FC30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3696680" y="1453843"/>
            <a:ext cx="483982" cy="483982"/>
          </a:xfrm>
          <a:prstGeom prst="rect">
            <a:avLst/>
          </a:prstGeom>
        </p:spPr>
      </p:pic>
      <p:pic>
        <p:nvPicPr>
          <p:cNvPr id="77" name="Graphic 76" descr="Password Management">
            <a:extLst>
              <a:ext uri="{FF2B5EF4-FFF2-40B4-BE49-F238E27FC236}">
                <a16:creationId xmlns:a16="http://schemas.microsoft.com/office/drawing/2014/main" id="{AFC765C0-6EEB-106A-B8A7-558B431854D1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0998182" y="1453843"/>
            <a:ext cx="483982" cy="483982"/>
          </a:xfrm>
          <a:prstGeom prst="rect">
            <a:avLst/>
          </a:prstGeom>
        </p:spPr>
      </p:pic>
      <p:pic>
        <p:nvPicPr>
          <p:cNvPr id="81" name="Graphic 80" descr="Question">
            <a:extLst>
              <a:ext uri="{FF2B5EF4-FFF2-40B4-BE49-F238E27FC236}">
                <a16:creationId xmlns:a16="http://schemas.microsoft.com/office/drawing/2014/main" id="{FD1B29F4-C8B6-B9F0-4C4E-DCE32EF76940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2699720" y="4009267"/>
            <a:ext cx="483982" cy="483982"/>
          </a:xfrm>
          <a:prstGeom prst="rect">
            <a:avLst/>
          </a:prstGeom>
        </p:spPr>
      </p:pic>
      <p:pic>
        <p:nvPicPr>
          <p:cNvPr id="83" name="Graphic 82" descr="Recommendation Engine">
            <a:extLst>
              <a:ext uri="{FF2B5EF4-FFF2-40B4-BE49-F238E27FC236}">
                <a16:creationId xmlns:a16="http://schemas.microsoft.com/office/drawing/2014/main" id="{C0397186-52AF-4D81-E884-97F434FB097A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0998182" y="4009267"/>
            <a:ext cx="483982" cy="483982"/>
          </a:xfrm>
          <a:prstGeom prst="rect">
            <a:avLst/>
          </a:prstGeom>
        </p:spPr>
      </p:pic>
      <p:pic>
        <p:nvPicPr>
          <p:cNvPr id="87" name="Graphic 86" descr="Separation of Duty&#10;">
            <a:extLst>
              <a:ext uri="{FF2B5EF4-FFF2-40B4-BE49-F238E27FC236}">
                <a16:creationId xmlns:a16="http://schemas.microsoft.com/office/drawing/2014/main" id="{66FDD906-EC98-9581-850C-DDC1864A8C99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0998182" y="5258327"/>
            <a:ext cx="483982" cy="483982"/>
          </a:xfrm>
          <a:prstGeom prst="rect">
            <a:avLst/>
          </a:prstGeom>
        </p:spPr>
      </p:pic>
      <p:pic>
        <p:nvPicPr>
          <p:cNvPr id="89" name="Graphic 88" descr="Shield">
            <a:extLst>
              <a:ext uri="{FF2B5EF4-FFF2-40B4-BE49-F238E27FC236}">
                <a16:creationId xmlns:a16="http://schemas.microsoft.com/office/drawing/2014/main" id="{BCD67CAC-8BBC-5B97-D087-5E6A09E184FF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621784" y="1453843"/>
            <a:ext cx="483982" cy="483982"/>
          </a:xfrm>
          <a:prstGeom prst="rect">
            <a:avLst/>
          </a:prstGeom>
        </p:spPr>
      </p:pic>
      <p:pic>
        <p:nvPicPr>
          <p:cNvPr id="91" name="Graphic 90" descr="Speech Bubbles&#10;">
            <a:extLst>
              <a:ext uri="{FF2B5EF4-FFF2-40B4-BE49-F238E27FC236}">
                <a16:creationId xmlns:a16="http://schemas.microsoft.com/office/drawing/2014/main" id="{83E254BA-22C8-9DB8-BD84-94C5D1394F98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621784" y="5258327"/>
            <a:ext cx="483982" cy="483982"/>
          </a:xfrm>
          <a:prstGeom prst="rect">
            <a:avLst/>
          </a:prstGeom>
        </p:spPr>
      </p:pic>
      <p:pic>
        <p:nvPicPr>
          <p:cNvPr id="93" name="Graphic 92" descr="Stopwatch">
            <a:extLst>
              <a:ext uri="{FF2B5EF4-FFF2-40B4-BE49-F238E27FC236}">
                <a16:creationId xmlns:a16="http://schemas.microsoft.com/office/drawing/2014/main" id="{83F38B1F-C6DD-CD6B-558E-06588DEF3433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621784" y="2741238"/>
            <a:ext cx="483982" cy="483982"/>
          </a:xfrm>
          <a:prstGeom prst="rect">
            <a:avLst/>
          </a:prstGeom>
        </p:spPr>
      </p:pic>
      <p:pic>
        <p:nvPicPr>
          <p:cNvPr id="99" name="Graphic 98" descr="Video">
            <a:extLst>
              <a:ext uri="{FF2B5EF4-FFF2-40B4-BE49-F238E27FC236}">
                <a16:creationId xmlns:a16="http://schemas.microsoft.com/office/drawing/2014/main" id="{BEEAA134-EC27-8E4A-8122-B903E9B88CFA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6659235" y="5258327"/>
            <a:ext cx="484632" cy="484632"/>
          </a:xfrm>
          <a:prstGeom prst="rect">
            <a:avLst/>
          </a:prstGeom>
        </p:spPr>
      </p:pic>
      <p:pic>
        <p:nvPicPr>
          <p:cNvPr id="101" name="Graphic 100" descr="Profit">
            <a:extLst>
              <a:ext uri="{FF2B5EF4-FFF2-40B4-BE49-F238E27FC236}">
                <a16:creationId xmlns:a16="http://schemas.microsoft.com/office/drawing/2014/main" id="{B9F13D0E-8C4C-1E6F-288D-73E9E537C658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4703547" y="3999457"/>
            <a:ext cx="484632" cy="484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E2570-0482-8093-A729-DC0467815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1430000" cy="797753"/>
          </a:xfrm>
        </p:spPr>
        <p:txBody>
          <a:bodyPr/>
          <a:lstStyle/>
          <a:p>
            <a:r>
              <a:rPr lang="en-US" dirty="0"/>
              <a:t>Icons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76F26B7-779C-176B-8315-9E9C5349CDBA}"/>
              </a:ext>
            </a:extLst>
          </p:cNvPr>
          <p:cNvSpPr txBox="1"/>
          <p:nvPr/>
        </p:nvSpPr>
        <p:spPr>
          <a:xfrm>
            <a:off x="521970" y="2063226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Shield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04346D0-D56D-3739-7C35-8BD7BA2EF7EF}"/>
              </a:ext>
            </a:extLst>
          </p:cNvPr>
          <p:cNvSpPr txBox="1"/>
          <p:nvPr/>
        </p:nvSpPr>
        <p:spPr>
          <a:xfrm>
            <a:off x="1548026" y="2063226"/>
            <a:ext cx="68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Identity Talks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5956EA5-3E58-F8C6-DF48-96D813173BBC}"/>
              </a:ext>
            </a:extLst>
          </p:cNvPr>
          <p:cNvSpPr txBox="1"/>
          <p:nvPr/>
        </p:nvSpPr>
        <p:spPr>
          <a:xfrm>
            <a:off x="2599906" y="2063226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Inbound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B5421B7-6671-2BB0-84AF-98B90483FDC3}"/>
              </a:ext>
            </a:extLst>
          </p:cNvPr>
          <p:cNvSpPr txBox="1"/>
          <p:nvPr/>
        </p:nvSpPr>
        <p:spPr>
          <a:xfrm>
            <a:off x="3596866" y="2063226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Padlock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9B15DF-D2AD-2C70-E91F-15447A9F98E4}"/>
              </a:ext>
            </a:extLst>
          </p:cNvPr>
          <p:cNvSpPr txBox="1"/>
          <p:nvPr/>
        </p:nvSpPr>
        <p:spPr>
          <a:xfrm>
            <a:off x="4604058" y="2063226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Devices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BDDB8C2-E221-1206-4835-99DEBB9B22DA}"/>
              </a:ext>
            </a:extLst>
          </p:cNvPr>
          <p:cNvSpPr txBox="1"/>
          <p:nvPr/>
        </p:nvSpPr>
        <p:spPr>
          <a:xfrm>
            <a:off x="5521380" y="2063226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Fingerprint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5CBC224-2D67-25C8-6ABF-CE73EB5C021E}"/>
              </a:ext>
            </a:extLst>
          </p:cNvPr>
          <p:cNvSpPr txBox="1"/>
          <p:nvPr/>
        </p:nvSpPr>
        <p:spPr>
          <a:xfrm>
            <a:off x="6492576" y="2063226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On Premise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B84279D-FF19-F6AB-4414-AAA62262C8B9}"/>
              </a:ext>
            </a:extLst>
          </p:cNvPr>
          <p:cNvSpPr txBox="1"/>
          <p:nvPr/>
        </p:nvSpPr>
        <p:spPr>
          <a:xfrm>
            <a:off x="7647741" y="2063226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Maze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1FBF1C3-2F77-A58E-1901-E1C89C6CEC03}"/>
              </a:ext>
            </a:extLst>
          </p:cNvPr>
          <p:cNvSpPr txBox="1"/>
          <p:nvPr/>
        </p:nvSpPr>
        <p:spPr>
          <a:xfrm>
            <a:off x="8723608" y="2063226"/>
            <a:ext cx="68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Lifecycle Manager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12A562C-C94D-432F-8F1A-04A2F7ED7FD8}"/>
              </a:ext>
            </a:extLst>
          </p:cNvPr>
          <p:cNvSpPr txBox="1"/>
          <p:nvPr/>
        </p:nvSpPr>
        <p:spPr>
          <a:xfrm>
            <a:off x="9673633" y="2063226"/>
            <a:ext cx="879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Mergers and Acquisitions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1AEF9B-8109-2D56-4C7C-A7A39E03867D}"/>
              </a:ext>
            </a:extLst>
          </p:cNvPr>
          <p:cNvSpPr txBox="1"/>
          <p:nvPr/>
        </p:nvSpPr>
        <p:spPr>
          <a:xfrm>
            <a:off x="10748802" y="2063226"/>
            <a:ext cx="982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Password</a:t>
            </a:r>
            <a:br>
              <a:rPr lang="en-US" sz="800" dirty="0">
                <a:solidFill>
                  <a:schemeClr val="accent6"/>
                </a:solidFill>
              </a:rPr>
            </a:br>
            <a:r>
              <a:rPr lang="en-US" sz="800" dirty="0">
                <a:solidFill>
                  <a:schemeClr val="accent6"/>
                </a:solidFill>
              </a:rPr>
              <a:t>Management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A98EA58-3644-2D6B-815C-2DC82E874BB3}"/>
              </a:ext>
            </a:extLst>
          </p:cNvPr>
          <p:cNvSpPr txBox="1"/>
          <p:nvPr/>
        </p:nvSpPr>
        <p:spPr>
          <a:xfrm>
            <a:off x="454800" y="3355055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Stopwatch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A403417-202F-E620-0FEC-86E890F07D60}"/>
              </a:ext>
            </a:extLst>
          </p:cNvPr>
          <p:cNvSpPr txBox="1"/>
          <p:nvPr/>
        </p:nvSpPr>
        <p:spPr>
          <a:xfrm>
            <a:off x="1548026" y="3355055"/>
            <a:ext cx="68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Access Request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1FAD43C-B8E9-BECD-E6A7-334764CF3648}"/>
              </a:ext>
            </a:extLst>
          </p:cNvPr>
          <p:cNvSpPr txBox="1"/>
          <p:nvPr/>
        </p:nvSpPr>
        <p:spPr>
          <a:xfrm>
            <a:off x="2599906" y="3355055"/>
            <a:ext cx="68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Access Modeling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99C2464-9C40-CB8D-2B2E-B4E675B262BE}"/>
              </a:ext>
            </a:extLst>
          </p:cNvPr>
          <p:cNvSpPr txBox="1"/>
          <p:nvPr/>
        </p:nvSpPr>
        <p:spPr>
          <a:xfrm>
            <a:off x="3596866" y="3355055"/>
            <a:ext cx="68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Access Insights</a:t>
            </a:r>
          </a:p>
        </p:txBody>
      </p:sp>
      <p:sp>
        <p:nvSpPr>
          <p:cNvPr id="117" name="TextBox 116" descr="Access Certification">
            <a:extLst>
              <a:ext uri="{FF2B5EF4-FFF2-40B4-BE49-F238E27FC236}">
                <a16:creationId xmlns:a16="http://schemas.microsoft.com/office/drawing/2014/main" id="{40FE2478-E85C-0A21-03CE-9433DD3A5C40}"/>
              </a:ext>
            </a:extLst>
          </p:cNvPr>
          <p:cNvSpPr txBox="1"/>
          <p:nvPr/>
        </p:nvSpPr>
        <p:spPr>
          <a:xfrm>
            <a:off x="4454493" y="3355055"/>
            <a:ext cx="982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Access Certification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9DB1796-D9C0-7733-AD95-8696DC777D3E}"/>
              </a:ext>
            </a:extLst>
          </p:cNvPr>
          <p:cNvSpPr txBox="1"/>
          <p:nvPr/>
        </p:nvSpPr>
        <p:spPr>
          <a:xfrm>
            <a:off x="5461087" y="3355055"/>
            <a:ext cx="938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Classification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31F3365-53CF-5EB0-E8A2-84AD75207EA9}"/>
              </a:ext>
            </a:extLst>
          </p:cNvPr>
          <p:cNvSpPr txBox="1"/>
          <p:nvPr/>
        </p:nvSpPr>
        <p:spPr>
          <a:xfrm>
            <a:off x="6492576" y="3355055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Cloud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1E97BDA-B478-2D73-15ED-C2B3014EE150}"/>
              </a:ext>
            </a:extLst>
          </p:cNvPr>
          <p:cNvSpPr txBox="1"/>
          <p:nvPr/>
        </p:nvSpPr>
        <p:spPr>
          <a:xfrm>
            <a:off x="7513402" y="3355055"/>
            <a:ext cx="95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Cloud Access Management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EC142F8-F65A-53AB-5C98-E3DEF8F966A8}"/>
              </a:ext>
            </a:extLst>
          </p:cNvPr>
          <p:cNvSpPr txBox="1"/>
          <p:nvPr/>
        </p:nvSpPr>
        <p:spPr>
          <a:xfrm>
            <a:off x="8589269" y="3355055"/>
            <a:ext cx="952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Connectivity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AF188DC-A600-5979-B062-5DE599445586}"/>
              </a:ext>
            </a:extLst>
          </p:cNvPr>
          <p:cNvSpPr txBox="1"/>
          <p:nvPr/>
        </p:nvSpPr>
        <p:spPr>
          <a:xfrm>
            <a:off x="9771542" y="335505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AI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8568683-32C4-9B6E-22F9-EF10286E6093}"/>
              </a:ext>
            </a:extLst>
          </p:cNvPr>
          <p:cNvSpPr txBox="1"/>
          <p:nvPr/>
        </p:nvSpPr>
        <p:spPr>
          <a:xfrm>
            <a:off x="10748802" y="3355055"/>
            <a:ext cx="982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Brochure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DBBF3CA-DA40-8351-6916-D6285F875AC3}"/>
              </a:ext>
            </a:extLst>
          </p:cNvPr>
          <p:cNvSpPr txBox="1"/>
          <p:nvPr/>
        </p:nvSpPr>
        <p:spPr>
          <a:xfrm>
            <a:off x="521970" y="467970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No Entry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AE74E99-645B-D3C9-4A87-144210477CEB}"/>
              </a:ext>
            </a:extLst>
          </p:cNvPr>
          <p:cNvSpPr txBox="1"/>
          <p:nvPr/>
        </p:nvSpPr>
        <p:spPr>
          <a:xfrm>
            <a:off x="1548026" y="467970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Arrow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FE6D78B-355B-2F46-8755-8A2D6D822E66}"/>
              </a:ext>
            </a:extLst>
          </p:cNvPr>
          <p:cNvSpPr txBox="1"/>
          <p:nvPr/>
        </p:nvSpPr>
        <p:spPr>
          <a:xfrm>
            <a:off x="2599906" y="467970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Question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2FA7FBD-9E8B-9FB8-EE4C-438842CEFDA4}"/>
              </a:ext>
            </a:extLst>
          </p:cNvPr>
          <p:cNvSpPr txBox="1"/>
          <p:nvPr/>
        </p:nvSpPr>
        <p:spPr>
          <a:xfrm>
            <a:off x="3596866" y="467970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68DE18B-A529-03B1-225C-444CF6F08876}"/>
              </a:ext>
            </a:extLst>
          </p:cNvPr>
          <p:cNvSpPr txBox="1"/>
          <p:nvPr/>
        </p:nvSpPr>
        <p:spPr>
          <a:xfrm>
            <a:off x="4604058" y="467970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Profit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792B84A-237F-AC28-3501-7EFE949C6DBC}"/>
              </a:ext>
            </a:extLst>
          </p:cNvPr>
          <p:cNvSpPr txBox="1"/>
          <p:nvPr/>
        </p:nvSpPr>
        <p:spPr>
          <a:xfrm>
            <a:off x="5521380" y="4679705"/>
            <a:ext cx="81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Compliance Manager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B93A9AA-92CB-5E5C-14A6-48F43CFBFB2F}"/>
              </a:ext>
            </a:extLst>
          </p:cNvPr>
          <p:cNvSpPr txBox="1"/>
          <p:nvPr/>
        </p:nvSpPr>
        <p:spPr>
          <a:xfrm>
            <a:off x="6492576" y="4679705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Cog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930FABF-3D72-F745-EB87-819D866B2129}"/>
              </a:ext>
            </a:extLst>
          </p:cNvPr>
          <p:cNvSpPr txBox="1"/>
          <p:nvPr/>
        </p:nvSpPr>
        <p:spPr>
          <a:xfrm>
            <a:off x="7544900" y="4679705"/>
            <a:ext cx="889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Collaboration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4B5EEDD-02D6-92FC-05ED-055C54321A7A}"/>
              </a:ext>
            </a:extLst>
          </p:cNvPr>
          <p:cNvSpPr txBox="1"/>
          <p:nvPr/>
        </p:nvSpPr>
        <p:spPr>
          <a:xfrm>
            <a:off x="8674094" y="4679705"/>
            <a:ext cx="782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Computer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8D9B556-0F4C-B3F1-A344-0CAC57859761}"/>
              </a:ext>
            </a:extLst>
          </p:cNvPr>
          <p:cNvSpPr txBox="1"/>
          <p:nvPr/>
        </p:nvSpPr>
        <p:spPr>
          <a:xfrm>
            <a:off x="9771542" y="4679705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Big Data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493977-0667-FF77-9CA2-7047FAA66150}"/>
              </a:ext>
            </a:extLst>
          </p:cNvPr>
          <p:cNvSpPr txBox="1"/>
          <p:nvPr/>
        </p:nvSpPr>
        <p:spPr>
          <a:xfrm>
            <a:off x="10643974" y="4679705"/>
            <a:ext cx="1283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Recommendation Engine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1B880DF-9501-C984-1EB2-D1ECAA9D4F86}"/>
              </a:ext>
            </a:extLst>
          </p:cNvPr>
          <p:cNvSpPr txBox="1"/>
          <p:nvPr/>
        </p:nvSpPr>
        <p:spPr>
          <a:xfrm>
            <a:off x="515287" y="5863812"/>
            <a:ext cx="68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Speech Bubbles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730EB2D-8DB6-04EE-9FA2-F40537FD337F}"/>
              </a:ext>
            </a:extLst>
          </p:cNvPr>
          <p:cNvSpPr txBox="1"/>
          <p:nvPr/>
        </p:nvSpPr>
        <p:spPr>
          <a:xfrm>
            <a:off x="1468140" y="5863812"/>
            <a:ext cx="843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Datasheet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566FC31-9EEF-B98C-F9DC-D78152AC30A9}"/>
              </a:ext>
            </a:extLst>
          </p:cNvPr>
          <p:cNvSpPr txBox="1"/>
          <p:nvPr/>
        </p:nvSpPr>
        <p:spPr>
          <a:xfrm>
            <a:off x="2394222" y="5863812"/>
            <a:ext cx="1094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Manufacturing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F31B5BF-758A-18A4-8CC5-028A582702F8}"/>
              </a:ext>
            </a:extLst>
          </p:cNvPr>
          <p:cNvSpPr txBox="1"/>
          <p:nvPr/>
        </p:nvSpPr>
        <p:spPr>
          <a:xfrm>
            <a:off x="3516980" y="5863812"/>
            <a:ext cx="843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Education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BB26EF6-A89E-70F7-89BD-AE6BEB7C0D65}"/>
              </a:ext>
            </a:extLst>
          </p:cNvPr>
          <p:cNvSpPr txBox="1"/>
          <p:nvPr/>
        </p:nvSpPr>
        <p:spPr>
          <a:xfrm>
            <a:off x="4604058" y="5863812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Email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05D568E-A73B-5392-CDC3-924CA2310CB0}"/>
              </a:ext>
            </a:extLst>
          </p:cNvPr>
          <p:cNvSpPr txBox="1"/>
          <p:nvPr/>
        </p:nvSpPr>
        <p:spPr>
          <a:xfrm>
            <a:off x="5521380" y="5863812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Money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74C0667-0260-904F-8ADA-31CBD423EC2A}"/>
              </a:ext>
            </a:extLst>
          </p:cNvPr>
          <p:cNvSpPr txBox="1"/>
          <p:nvPr/>
        </p:nvSpPr>
        <p:spPr>
          <a:xfrm>
            <a:off x="6492576" y="5863812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Video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EC653F3-0516-D15C-1F30-EA7BCA40D1B7}"/>
              </a:ext>
            </a:extLst>
          </p:cNvPr>
          <p:cNvSpPr txBox="1"/>
          <p:nvPr/>
        </p:nvSpPr>
        <p:spPr>
          <a:xfrm>
            <a:off x="7647741" y="5863812"/>
            <a:ext cx="683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Globe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FFF5DC-CCC6-5956-3C39-84E4FF2DA489}"/>
              </a:ext>
            </a:extLst>
          </p:cNvPr>
          <p:cNvSpPr txBox="1"/>
          <p:nvPr/>
        </p:nvSpPr>
        <p:spPr>
          <a:xfrm>
            <a:off x="8612581" y="5863812"/>
            <a:ext cx="905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Government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5180A7-2C53-FEF6-43BA-9A434920E9EE}"/>
              </a:ext>
            </a:extLst>
          </p:cNvPr>
          <p:cNvSpPr txBox="1"/>
          <p:nvPr/>
        </p:nvSpPr>
        <p:spPr>
          <a:xfrm>
            <a:off x="9704372" y="5863812"/>
            <a:ext cx="817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Healthcare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EAD0C74-DA05-639A-C623-F2AA5E6B0585}"/>
              </a:ext>
            </a:extLst>
          </p:cNvPr>
          <p:cNvSpPr txBox="1"/>
          <p:nvPr/>
        </p:nvSpPr>
        <p:spPr>
          <a:xfrm>
            <a:off x="10748802" y="5863812"/>
            <a:ext cx="982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Separation </a:t>
            </a:r>
            <a:br>
              <a:rPr lang="en-US" sz="800" dirty="0">
                <a:solidFill>
                  <a:schemeClr val="accent6"/>
                </a:solidFill>
              </a:rPr>
            </a:br>
            <a:r>
              <a:rPr lang="en-US" sz="800" dirty="0">
                <a:solidFill>
                  <a:schemeClr val="accent6"/>
                </a:solidFill>
              </a:rPr>
              <a:t>of Duty</a:t>
            </a:r>
          </a:p>
        </p:txBody>
      </p:sp>
      <p:pic>
        <p:nvPicPr>
          <p:cNvPr id="147" name="Graphic 146" descr="AI (Artificial Intelligence)">
            <a:extLst>
              <a:ext uri="{FF2B5EF4-FFF2-40B4-BE49-F238E27FC236}">
                <a16:creationId xmlns:a16="http://schemas.microsoft.com/office/drawing/2014/main" id="{51D1DE6D-3284-55F3-028F-894102B1A8A1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9871031" y="2786397"/>
            <a:ext cx="484632" cy="48463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E03FF893-5699-9530-0DC7-7F61E10EA30B}"/>
              </a:ext>
            </a:extLst>
          </p:cNvPr>
          <p:cNvSpPr txBox="1"/>
          <p:nvPr/>
        </p:nvSpPr>
        <p:spPr>
          <a:xfrm>
            <a:off x="3609607" y="6306918"/>
            <a:ext cx="5023586" cy="274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Poppins" pitchFamily="2" charset="77"/>
                <a:cs typeface="Poppins" pitchFamily="2" charset="77"/>
              </a:rPr>
              <a:t>For additional brand icons visit </a:t>
            </a:r>
            <a:r>
              <a:rPr lang="en-US" sz="1200" dirty="0">
                <a:solidFill>
                  <a:schemeClr val="accent6"/>
                </a:solidFill>
                <a:latin typeface="Poppins" pitchFamily="2" charset="77"/>
                <a:cs typeface="Poppins" pitchFamily="2" charset="77"/>
                <a:hlinkClick r:id="rId91"/>
              </a:rPr>
              <a:t>http://www.sailpoint.com/brand</a:t>
            </a:r>
            <a:endParaRPr lang="en-US" sz="1200" dirty="0">
              <a:solidFill>
                <a:schemeClr val="accent6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3731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798E-A26E-61AC-B18B-20D4D017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7270-1B88-C028-86F9-0E3D18A1EB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767BDA98-A107-21FF-3AE0-5E193ACA5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758" y="2887879"/>
            <a:ext cx="11216639" cy="1588207"/>
          </a:xfrm>
          <a:prstGeom prst="round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70B3AD9-5D14-983B-4265-7C55BFC57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759" y="1179445"/>
            <a:ext cx="11216639" cy="1588207"/>
          </a:xfrm>
          <a:prstGeom prst="round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FBF559-C35B-825C-9ACF-D2BB7B59ED05}"/>
              </a:ext>
            </a:extLst>
          </p:cNvPr>
          <p:cNvSpPr txBox="1"/>
          <p:nvPr/>
        </p:nvSpPr>
        <p:spPr>
          <a:xfrm>
            <a:off x="863418" y="1970054"/>
            <a:ext cx="4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Don’t</a:t>
            </a:r>
          </a:p>
          <a:p>
            <a:pPr algn="l"/>
            <a:r>
              <a:rPr lang="en-US" sz="1200" dirty="0">
                <a:solidFill>
                  <a:schemeClr val="accent6"/>
                </a:solidFill>
              </a:rPr>
              <a:t>Put use a lot of the colors together on a slide. This is distracting and doesn’t adhere to our color palette rules.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D039B-773A-9F0C-2E2B-566976F2E04F}"/>
              </a:ext>
            </a:extLst>
          </p:cNvPr>
          <p:cNvSpPr txBox="1"/>
          <p:nvPr/>
        </p:nvSpPr>
        <p:spPr>
          <a:xfrm>
            <a:off x="6583500" y="1970054"/>
            <a:ext cx="4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Do</a:t>
            </a:r>
          </a:p>
          <a:p>
            <a:pPr algn="l"/>
            <a:r>
              <a:rPr lang="en-US" sz="1200" dirty="0">
                <a:solidFill>
                  <a:schemeClr val="accent6"/>
                </a:solidFill>
              </a:rPr>
              <a:t>Minimize use of color and use our palette for pops of color to communicate something that needs to stand out.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F69792-3DBD-5A1A-EE37-7B5B8760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172" y="1470064"/>
            <a:ext cx="2380616" cy="296562"/>
            <a:chOff x="977172" y="1470064"/>
            <a:chExt cx="2380616" cy="296562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35DD0103-121D-B8DC-7AEA-7972D60A78FD}"/>
                </a:ext>
              </a:extLst>
            </p:cNvPr>
            <p:cNvSpPr/>
            <p:nvPr/>
          </p:nvSpPr>
          <p:spPr>
            <a:xfrm>
              <a:off x="977172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D5F5812E-6B9D-2299-292E-4C8F416A094F}"/>
                </a:ext>
              </a:extLst>
            </p:cNvPr>
            <p:cNvSpPr/>
            <p:nvPr/>
          </p:nvSpPr>
          <p:spPr>
            <a:xfrm>
              <a:off x="1284248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C32DE6FD-D527-804A-D30D-215B730D73EC}"/>
                </a:ext>
              </a:extLst>
            </p:cNvPr>
            <p:cNvSpPr/>
            <p:nvPr/>
          </p:nvSpPr>
          <p:spPr>
            <a:xfrm>
              <a:off x="1591324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A4424D80-42C5-2820-5449-FDAF3E9FB992}"/>
                </a:ext>
              </a:extLst>
            </p:cNvPr>
            <p:cNvSpPr/>
            <p:nvPr/>
          </p:nvSpPr>
          <p:spPr>
            <a:xfrm>
              <a:off x="1898400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CA303427-8D0E-CBF8-019B-1A46C192A5B9}"/>
                </a:ext>
              </a:extLst>
            </p:cNvPr>
            <p:cNvSpPr/>
            <p:nvPr/>
          </p:nvSpPr>
          <p:spPr>
            <a:xfrm>
              <a:off x="2205476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01C99473-71F5-C177-1B77-642E61062603}"/>
                </a:ext>
              </a:extLst>
            </p:cNvPr>
            <p:cNvSpPr/>
            <p:nvPr/>
          </p:nvSpPr>
          <p:spPr>
            <a:xfrm>
              <a:off x="2512552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8D680559-9956-8F9C-A32B-54806D35CB0E}"/>
                </a:ext>
              </a:extLst>
            </p:cNvPr>
            <p:cNvSpPr/>
            <p:nvPr/>
          </p:nvSpPr>
          <p:spPr>
            <a:xfrm>
              <a:off x="2819626" y="1470064"/>
              <a:ext cx="538162" cy="296562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957F088-B8D6-8527-8624-03CD4F18EB5C}"/>
              </a:ext>
            </a:extLst>
          </p:cNvPr>
          <p:cNvSpPr txBox="1"/>
          <p:nvPr/>
        </p:nvSpPr>
        <p:spPr>
          <a:xfrm>
            <a:off x="863418" y="3668556"/>
            <a:ext cx="4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Don’t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Use old branding – logos, colors, icons, styles, imagery, fonts, materials, or slide layouts.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CDDD2D-8B4F-975D-B978-A67CC8DF330E}"/>
              </a:ext>
            </a:extLst>
          </p:cNvPr>
          <p:cNvSpPr txBox="1"/>
          <p:nvPr/>
        </p:nvSpPr>
        <p:spPr>
          <a:xfrm>
            <a:off x="6583500" y="3668556"/>
            <a:ext cx="4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Do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Use new branding – logos, colors, icons, styles, imagery, fonts, materials, and slide layouts.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86CB3A-C28E-9633-1365-2DA821E8C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759" y="4576449"/>
            <a:ext cx="11216639" cy="1588207"/>
          </a:xfrm>
          <a:prstGeom prst="round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BA9605B-B5EA-004C-E5D9-1C11070DF946}"/>
              </a:ext>
            </a:extLst>
          </p:cNvPr>
          <p:cNvSpPr txBox="1"/>
          <p:nvPr/>
        </p:nvSpPr>
        <p:spPr>
          <a:xfrm>
            <a:off x="863418" y="5367058"/>
            <a:ext cx="4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Don’t</a:t>
            </a:r>
          </a:p>
          <a:p>
            <a:pPr algn="l"/>
            <a:r>
              <a:rPr lang="en-US" sz="1200" dirty="0">
                <a:solidFill>
                  <a:schemeClr val="accent6"/>
                </a:solidFill>
              </a:rPr>
              <a:t>Pull in slides from other decks or modify this deck size or built-in layouts. Grab assets from online resources.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F17405-0FBC-1D30-759A-95F227F9E0F5}"/>
              </a:ext>
            </a:extLst>
          </p:cNvPr>
          <p:cNvSpPr txBox="1"/>
          <p:nvPr/>
        </p:nvSpPr>
        <p:spPr>
          <a:xfrm>
            <a:off x="6583500" y="5367058"/>
            <a:ext cx="4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Do</a:t>
            </a:r>
          </a:p>
          <a:p>
            <a:pPr algn="l"/>
            <a:r>
              <a:rPr lang="en-US" sz="1200" dirty="0">
                <a:solidFill>
                  <a:schemeClr val="accent6"/>
                </a:solidFill>
              </a:rPr>
              <a:t>Use the built-in layouts and slides within the deck template. Pull from all of the great resources on </a:t>
            </a:r>
            <a:r>
              <a:rPr lang="en-US" sz="1200" dirty="0" err="1">
                <a:solidFill>
                  <a:schemeClr val="accent6"/>
                </a:solidFill>
              </a:rPr>
              <a:t>HighSpot</a:t>
            </a:r>
            <a:r>
              <a:rPr lang="en-US" sz="1200" dirty="0">
                <a:solidFill>
                  <a:schemeClr val="accent6"/>
                </a:solidFill>
              </a:rPr>
              <a:t> and Guru.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D6E28-62A9-3552-826C-10A2EDAD4398}"/>
              </a:ext>
            </a:extLst>
          </p:cNvPr>
          <p:cNvSpPr txBox="1"/>
          <p:nvPr/>
        </p:nvSpPr>
        <p:spPr>
          <a:xfrm>
            <a:off x="6583500" y="1412267"/>
            <a:ext cx="114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3"/>
                </a:solidFill>
                <a:latin typeface="Poppins SemiBold" pitchFamily="2" charset="77"/>
                <a:cs typeface="Poppins SemiBold" pitchFamily="2" charset="77"/>
              </a:rPr>
              <a:t>94</a:t>
            </a:r>
            <a:r>
              <a:rPr lang="en-US" sz="2000" b="1" dirty="0">
                <a:solidFill>
                  <a:schemeClr val="accent3"/>
                </a:solidFill>
                <a:latin typeface="Poppins SemiBold" pitchFamily="2" charset="77"/>
                <a:cs typeface="Poppins SemiBold" pitchFamily="2" charset="77"/>
              </a:rPr>
              <a:t>%</a:t>
            </a:r>
            <a:endParaRPr lang="en-US" sz="2800" b="1" dirty="0">
              <a:solidFill>
                <a:schemeClr val="accent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AA88DC-1E96-C292-39C3-45C7A22F45E4}"/>
              </a:ext>
            </a:extLst>
          </p:cNvPr>
          <p:cNvSpPr/>
          <p:nvPr/>
        </p:nvSpPr>
        <p:spPr>
          <a:xfrm>
            <a:off x="7639456" y="1396491"/>
            <a:ext cx="2170170" cy="5232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oppins" pitchFamily="2" charset="77"/>
                <a:cs typeface="Poppins" pitchFamily="2" charset="77"/>
              </a:rPr>
              <a:t>White text on blue box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4784699-E99E-1B51-19DD-E50E7BAB0185}"/>
              </a:ext>
            </a:extLst>
          </p:cNvPr>
          <p:cNvSpPr txBox="1"/>
          <p:nvPr/>
        </p:nvSpPr>
        <p:spPr>
          <a:xfrm>
            <a:off x="3532374" y="1391687"/>
            <a:ext cx="2170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3"/>
                </a:solidFill>
                <a:latin typeface="Poppins SemiBold" pitchFamily="2" charset="77"/>
                <a:cs typeface="Poppins SemiBold" pitchFamily="2" charset="77"/>
              </a:rPr>
              <a:t>1</a:t>
            </a:r>
            <a:r>
              <a:rPr lang="en-US" sz="2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,</a:t>
            </a:r>
            <a:r>
              <a:rPr lang="en-US" sz="2800" b="1" dirty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rPr>
              <a:t>0</a:t>
            </a:r>
            <a:r>
              <a:rPr lang="en-US" sz="2800" b="1" dirty="0">
                <a:solidFill>
                  <a:schemeClr val="accent2"/>
                </a:solidFill>
                <a:latin typeface="Poppins SemiBold" pitchFamily="2" charset="77"/>
                <a:cs typeface="Poppins SemiBold" pitchFamily="2" charset="77"/>
              </a:rPr>
              <a:t>5</a:t>
            </a:r>
            <a:r>
              <a:rPr lang="en-US" sz="2800" b="1" dirty="0">
                <a:solidFill>
                  <a:schemeClr val="accent5"/>
                </a:solidFill>
                <a:latin typeface="Poppins SemiBold" pitchFamily="2" charset="77"/>
                <a:cs typeface="Poppins SemiBold" pitchFamily="2" charset="77"/>
              </a:rPr>
              <a:t>4</a:t>
            </a:r>
            <a:r>
              <a:rPr lang="en-US" sz="2800" b="1" dirty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,</a:t>
            </a:r>
            <a:r>
              <a:rPr lang="en-US" sz="2800" b="1" dirty="0">
                <a:latin typeface="Poppins SemiBold" pitchFamily="2" charset="77"/>
                <a:cs typeface="Poppins SemiBold" pitchFamily="2" charset="77"/>
              </a:rPr>
              <a:t>3</a:t>
            </a:r>
            <a:r>
              <a:rPr lang="en-US" sz="2800" b="1" dirty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rPr>
              <a:t>2</a:t>
            </a:r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oppins SemiBold" pitchFamily="2" charset="77"/>
                <a:cs typeface="Poppins SemiBold" pitchFamily="2" charset="77"/>
              </a:rPr>
              <a:t>8</a:t>
            </a:r>
          </a:p>
        </p:txBody>
      </p:sp>
      <p:grpSp>
        <p:nvGrpSpPr>
          <p:cNvPr id="77" name="Group 76" descr="Cloud Icon">
            <a:extLst>
              <a:ext uri="{FF2B5EF4-FFF2-40B4-BE49-F238E27FC236}">
                <a16:creationId xmlns:a16="http://schemas.microsoft.com/office/drawing/2014/main" id="{9A891E08-12C4-4096-CE81-36DB6875CA7F}"/>
              </a:ext>
            </a:extLst>
          </p:cNvPr>
          <p:cNvGrpSpPr/>
          <p:nvPr/>
        </p:nvGrpSpPr>
        <p:grpSpPr>
          <a:xfrm>
            <a:off x="909698" y="3080679"/>
            <a:ext cx="523665" cy="523665"/>
            <a:chOff x="3200400" y="1222744"/>
            <a:chExt cx="839972" cy="83997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64CE564-F89A-E7F1-8005-D9E5D0B5C55C}"/>
                </a:ext>
              </a:extLst>
            </p:cNvPr>
            <p:cNvSpPr/>
            <p:nvPr/>
          </p:nvSpPr>
          <p:spPr>
            <a:xfrm>
              <a:off x="3200400" y="1222744"/>
              <a:ext cx="839972" cy="839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 descr="Icon&#10;&#10;Description automatically generated">
              <a:extLst>
                <a:ext uri="{FF2B5EF4-FFF2-40B4-BE49-F238E27FC236}">
                  <a16:creationId xmlns:a16="http://schemas.microsoft.com/office/drawing/2014/main" id="{EB6A69A3-58CA-A546-DA0D-089C65A2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9637" y="1313120"/>
              <a:ext cx="623777" cy="623777"/>
            </a:xfrm>
            <a:prstGeom prst="rect">
              <a:avLst/>
            </a:prstGeom>
          </p:spPr>
        </p:pic>
      </p:grpSp>
      <p:pic>
        <p:nvPicPr>
          <p:cNvPr id="80" name="Picture 18" descr="Old SailPoint Icon">
            <a:extLst>
              <a:ext uri="{FF2B5EF4-FFF2-40B4-BE49-F238E27FC236}">
                <a16:creationId xmlns:a16="http://schemas.microsoft.com/office/drawing/2014/main" id="{7A06507E-6B47-965C-5432-4E88F68F07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189" y="3142679"/>
            <a:ext cx="420723" cy="438142"/>
          </a:xfrm>
          <a:prstGeom prst="rect">
            <a:avLst/>
          </a:prstGeom>
        </p:spPr>
      </p:pic>
      <p:pic>
        <p:nvPicPr>
          <p:cNvPr id="81" name="Graphic 80" descr="SailPoint Icon">
            <a:extLst>
              <a:ext uri="{FF2B5EF4-FFF2-40B4-BE49-F238E27FC236}">
                <a16:creationId xmlns:a16="http://schemas.microsoft.com/office/drawing/2014/main" id="{7448FAD6-1E86-9E84-9366-54A85B57B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466" t="20483" r="71644" b="16354"/>
          <a:stretch/>
        </p:blipFill>
        <p:spPr>
          <a:xfrm>
            <a:off x="7286153" y="3142678"/>
            <a:ext cx="511091" cy="523665"/>
          </a:xfrm>
          <a:prstGeom prst="rect">
            <a:avLst/>
          </a:prstGeom>
        </p:spPr>
      </p:pic>
      <p:pic>
        <p:nvPicPr>
          <p:cNvPr id="11" name="Graphic 10" descr="Fingerprint">
            <a:extLst>
              <a:ext uri="{FF2B5EF4-FFF2-40B4-BE49-F238E27FC236}">
                <a16:creationId xmlns:a16="http://schemas.microsoft.com/office/drawing/2014/main" id="{AADBD2FE-370D-B999-2AEA-CBDE143AB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5966" y="3161576"/>
            <a:ext cx="420723" cy="42072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DA7E9D3-ACE1-996B-A05C-F4A51B328ED2}"/>
              </a:ext>
            </a:extLst>
          </p:cNvPr>
          <p:cNvSpPr/>
          <p:nvPr/>
        </p:nvSpPr>
        <p:spPr>
          <a:xfrm>
            <a:off x="2152468" y="3192351"/>
            <a:ext cx="1326898" cy="388470"/>
          </a:xfrm>
          <a:prstGeom prst="roundRect">
            <a:avLst/>
          </a:prstGeom>
          <a:solidFill>
            <a:srgbClr val="012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Old blue color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78367C5A-E215-DD17-834E-E9DA50935949}"/>
              </a:ext>
            </a:extLst>
          </p:cNvPr>
          <p:cNvSpPr/>
          <p:nvPr/>
        </p:nvSpPr>
        <p:spPr>
          <a:xfrm>
            <a:off x="8021335" y="3199383"/>
            <a:ext cx="1493725" cy="38847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ppins SemiBold" pitchFamily="2" charset="77"/>
                <a:cs typeface="Poppins SemiBold" pitchFamily="2" charset="77"/>
              </a:rPr>
              <a:t>New blue color</a:t>
            </a:r>
          </a:p>
        </p:txBody>
      </p:sp>
      <p:pic>
        <p:nvPicPr>
          <p:cNvPr id="15" name="Picture 14" descr="Slide Example of Old SailPoint Deck">
            <a:extLst>
              <a:ext uri="{FF2B5EF4-FFF2-40B4-BE49-F238E27FC236}">
                <a16:creationId xmlns:a16="http://schemas.microsoft.com/office/drawing/2014/main" id="{43CC63C4-B731-77C3-2791-10BF05FAE7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838" y="3081153"/>
            <a:ext cx="950920" cy="53671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9" name="Picture 18" descr="New SailPoint deck cover example">
            <a:extLst>
              <a:ext uri="{FF2B5EF4-FFF2-40B4-BE49-F238E27FC236}">
                <a16:creationId xmlns:a16="http://schemas.microsoft.com/office/drawing/2014/main" id="{5335A045-FA59-223B-CF82-6D2DD66676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30" y="3072500"/>
            <a:ext cx="966493" cy="545363"/>
          </a:xfrm>
          <a:prstGeom prst="rect">
            <a:avLst/>
          </a:prstGeom>
        </p:spPr>
      </p:pic>
      <p:pic>
        <p:nvPicPr>
          <p:cNvPr id="21" name="Picture 20" descr="Different PowerPoint Slide example">
            <a:extLst>
              <a:ext uri="{FF2B5EF4-FFF2-40B4-BE49-F238E27FC236}">
                <a16:creationId xmlns:a16="http://schemas.microsoft.com/office/drawing/2014/main" id="{327E4E31-0C93-69DA-0313-A5D002762D3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04" y="4753343"/>
            <a:ext cx="963917" cy="542884"/>
          </a:xfrm>
          <a:prstGeom prst="rect">
            <a:avLst/>
          </a:prstGeom>
        </p:spPr>
      </p:pic>
      <p:pic>
        <p:nvPicPr>
          <p:cNvPr id="23" name="Picture 22" descr="Example of incorrect built-in layouts brought in from another deck">
            <a:extLst>
              <a:ext uri="{FF2B5EF4-FFF2-40B4-BE49-F238E27FC236}">
                <a16:creationId xmlns:a16="http://schemas.microsoft.com/office/drawing/2014/main" id="{E48C5207-0FBD-CFBC-9B38-944591402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188" y="4674591"/>
            <a:ext cx="1756447" cy="690033"/>
          </a:xfrm>
          <a:prstGeom prst="rect">
            <a:avLst/>
          </a:prstGeom>
        </p:spPr>
      </p:pic>
      <p:pic>
        <p:nvPicPr>
          <p:cNvPr id="25" name="Picture 24" descr="New SailPoint collateral example">
            <a:extLst>
              <a:ext uri="{FF2B5EF4-FFF2-40B4-BE49-F238E27FC236}">
                <a16:creationId xmlns:a16="http://schemas.microsoft.com/office/drawing/2014/main" id="{812581F8-4607-C32E-D1AD-A10EDD68B8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2755" y="2975335"/>
            <a:ext cx="511092" cy="66141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7" name="Picture 26" descr="Old SailPoint Collateral Example">
            <a:extLst>
              <a:ext uri="{FF2B5EF4-FFF2-40B4-BE49-F238E27FC236}">
                <a16:creationId xmlns:a16="http://schemas.microsoft.com/office/drawing/2014/main" id="{FBA6689B-1B2A-317C-CA39-099EA615BF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579" y="2970359"/>
            <a:ext cx="544522" cy="722208"/>
          </a:xfrm>
          <a:prstGeom prst="rect">
            <a:avLst/>
          </a:prstGeom>
        </p:spPr>
      </p:pic>
      <p:pic>
        <p:nvPicPr>
          <p:cNvPr id="29" name="Picture 28" descr="Example of Built-In Slide Layouts">
            <a:extLst>
              <a:ext uri="{FF2B5EF4-FFF2-40B4-BE49-F238E27FC236}">
                <a16:creationId xmlns:a16="http://schemas.microsoft.com/office/drawing/2014/main" id="{F8C73BEE-14E1-42F6-67D3-14132538B6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36508" y="4674592"/>
            <a:ext cx="4016098" cy="621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94ED6-603D-22F2-D2EE-60A03F54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31041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Virtualization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Vagrant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Packer (optional)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</a:t>
            </a:r>
          </a:p>
        </p:txBody>
      </p:sp>
    </p:spTree>
    <p:extLst>
      <p:ext uri="{BB962C8B-B14F-4D97-AF65-F5344CB8AC3E}">
        <p14:creationId xmlns:p14="http://schemas.microsoft.com/office/powerpoint/2010/main" val="70734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27"/>
    </mc:Choice>
    <mc:Fallback>
      <p:transition spd="slow" advTm="7452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6111965" cy="3532188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$ brew install --cask vagrant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$ brew install packer </a:t>
            </a:r>
          </a:p>
          <a:p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$ </a:t>
            </a:r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brew install ansible </a:t>
            </a:r>
            <a:endParaRPr lang="en-US" b="0" i="0" dirty="0">
              <a:solidFill>
                <a:srgbClr val="2B91A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$ brew install --cask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virtualbox</a:t>
            </a:r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 (Mac)</a:t>
            </a:r>
          </a:p>
        </p:txBody>
      </p:sp>
    </p:spTree>
    <p:extLst>
      <p:ext uri="{BB962C8B-B14F-4D97-AF65-F5344CB8AC3E}">
        <p14:creationId xmlns:p14="http://schemas.microsoft.com/office/powerpoint/2010/main" val="420657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"/>
    </mc:Choice>
    <mc:Fallback>
      <p:transition spd="slow" advTm="30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5289005" cy="3532188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choco</a:t>
            </a:r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vagrant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choco</a:t>
            </a:r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packer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&gt;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choco</a:t>
            </a:r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virtualbox</a:t>
            </a:r>
            <a:r>
              <a:rPr lang="en-US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 (Win)</a:t>
            </a:r>
          </a:p>
        </p:txBody>
      </p:sp>
    </p:spTree>
    <p:extLst>
      <p:ext uri="{BB962C8B-B14F-4D97-AF65-F5344CB8AC3E}">
        <p14:creationId xmlns:p14="http://schemas.microsoft.com/office/powerpoint/2010/main" val="183949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7"/>
    </mc:Choice>
    <mc:Fallback>
      <p:transition spd="slow" advTm="374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Take VM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Take Installer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Bundle jar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Deploy jar into VM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Success!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Level Overview</a:t>
            </a:r>
            <a:br>
              <a:rPr lang="en-US" dirty="0"/>
            </a:br>
            <a:r>
              <a:rPr lang="en-US" sz="2500" dirty="0"/>
              <a:t>Vanilla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44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6"/>
    </mc:Choice>
    <mc:Fallback>
      <p:transition spd="slow" advTm="1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999317" cy="35321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Export artefacts in repo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Take VM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Take Installer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Checkout repo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Bundle jar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Deploy jar into VM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Success!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Level Overview</a:t>
            </a:r>
            <a:br>
              <a:rPr lang="en-US" dirty="0"/>
            </a:br>
            <a:r>
              <a:rPr lang="en-US" sz="2500" dirty="0"/>
              <a:t>Build with Existing Artefacts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6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2"/>
    </mc:Choice>
    <mc:Fallback>
      <p:transition spd="slow" advTm="3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2958E-77BE-CA68-1CEF-CD5C6984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44BF-B2E2-B958-3F1D-B240D4C59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9A67-00EA-7A1C-2965-E97DAA9A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1" y="2336800"/>
            <a:ext cx="4165599" cy="35321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SSB Build scripts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Profit!!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C96FD-CFFD-C480-22D4-65EF2BA6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SSD</a:t>
            </a:r>
            <a:br>
              <a:rPr lang="en-US" dirty="0"/>
            </a:br>
            <a:r>
              <a:rPr lang="en-US" sz="2000" dirty="0"/>
              <a:t>Services Standard Deployment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10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46"/>
    </mc:Choice>
    <mc:Fallback>
      <p:transition spd="slow" advTm="5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7|1.4|1.1|2.6|5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6|1.5|0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4|1.7|1.4|8.5|3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23.5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7|0.6|0.1|1.3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9|1.9|3.3|2.1|1.8|7.2|1.3"/>
</p:tagLst>
</file>

<file path=ppt/theme/theme1.xml><?xml version="1.0" encoding="utf-8"?>
<a:theme xmlns:a="http://schemas.openxmlformats.org/drawingml/2006/main" name="Office Theme">
  <a:themeElements>
    <a:clrScheme name="SailPoint Brand Refresh 2022">
      <a:dk1>
        <a:srgbClr val="0033A1"/>
      </a:dk1>
      <a:lt1>
        <a:srgbClr val="FFFFFF"/>
      </a:lt1>
      <a:dk2>
        <a:srgbClr val="415364"/>
      </a:dk2>
      <a:lt2>
        <a:srgbClr val="DAE1E9"/>
      </a:lt2>
      <a:accent1>
        <a:srgbClr val="0033A1"/>
      </a:accent1>
      <a:accent2>
        <a:srgbClr val="0071CE"/>
      </a:accent2>
      <a:accent3>
        <a:srgbClr val="CC27B0"/>
      </a:accent3>
      <a:accent4>
        <a:srgbClr val="54C0E8"/>
      </a:accent4>
      <a:accent5>
        <a:srgbClr val="93D500"/>
      </a:accent5>
      <a:accent6>
        <a:srgbClr val="415364"/>
      </a:accent6>
      <a:hlink>
        <a:srgbClr val="0563C1"/>
      </a:hlink>
      <a:folHlink>
        <a:srgbClr val="0071CE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Poppins" pitchFamily="2" charset="77"/>
            <a:cs typeface="Poppins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ilPoint-BrandRefresh-DeckTemplate-20230101" id="{26A88923-18C0-B943-A3DC-832467591790}" vid="{824338BD-429C-7848-B2D3-2CB221640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3331</TotalTime>
  <Words>2116</Words>
  <Application>Microsoft Macintosh PowerPoint</Application>
  <PresentationFormat>Widescreen</PresentationFormat>
  <Paragraphs>372</Paragraphs>
  <Slides>32</Slides>
  <Notes>19</Notes>
  <HiddenSlides>15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Poppins Medium</vt:lpstr>
      <vt:lpstr>Poppins SemiBold</vt:lpstr>
      <vt:lpstr>Consolas</vt:lpstr>
      <vt:lpstr>Poppins</vt:lpstr>
      <vt:lpstr>Office Theme</vt:lpstr>
      <vt:lpstr>PowerPoint Presentation</vt:lpstr>
      <vt:lpstr>Agenda</vt:lpstr>
      <vt:lpstr>Introduction</vt:lpstr>
      <vt:lpstr>Tooling</vt:lpstr>
      <vt:lpstr>Tooling (Mac)</vt:lpstr>
      <vt:lpstr>Tooling (Win)</vt:lpstr>
      <vt:lpstr>High Level Overview Vanilla</vt:lpstr>
      <vt:lpstr>High Level Overview Build with Existing Artefacts</vt:lpstr>
      <vt:lpstr>SSD Services Standard Deployment</vt:lpstr>
      <vt:lpstr>Profitcess</vt:lpstr>
      <vt:lpstr>Vagrant</vt:lpstr>
      <vt:lpstr>Vagrant</vt:lpstr>
      <vt:lpstr>Vagrant</vt:lpstr>
      <vt:lpstr>The Project</vt:lpstr>
      <vt:lpstr>Demo</vt:lpstr>
      <vt:lpstr>Q      A</vt:lpstr>
      <vt:lpstr>PowerPoint Presentation</vt:lpstr>
      <vt:lpstr>Developer Days 2023 Branding</vt:lpstr>
      <vt:lpstr>Title &amp; content slide</vt:lpstr>
      <vt:lpstr>Four tiles layout</vt:lpstr>
      <vt:lpstr>Lorem ipsum dolor sit amet</vt:lpstr>
      <vt:lpstr>Section header</vt:lpstr>
      <vt:lpstr>Section header</vt:lpstr>
      <vt:lpstr>Three column</vt:lpstr>
      <vt:lpstr>Two content example</vt:lpstr>
      <vt:lpstr>Chart example</vt:lpstr>
      <vt:lpstr>Comparison</vt:lpstr>
      <vt:lpstr>Donut chart example</vt:lpstr>
      <vt:lpstr>Logos</vt:lpstr>
      <vt:lpstr>Color palette</vt:lpstr>
      <vt:lpstr>Icons</vt:lpstr>
      <vt:lpstr>Guidance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Cover Slide Title Text</dc:title>
  <dc:creator>Amanda Mohs</dc:creator>
  <cp:lastModifiedBy>Microsoft Office User</cp:lastModifiedBy>
  <cp:revision>36</cp:revision>
  <dcterms:created xsi:type="dcterms:W3CDTF">2023-02-02T21:47:43Z</dcterms:created>
  <dcterms:modified xsi:type="dcterms:W3CDTF">2023-02-10T21:08:12Z</dcterms:modified>
</cp:coreProperties>
</file>