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1"/>
  </p:notesMasterIdLst>
  <p:handoutMasterIdLst>
    <p:handoutMasterId r:id="rId22"/>
  </p:handoutMasterIdLst>
  <p:sldIdLst>
    <p:sldId id="268" r:id="rId2"/>
    <p:sldId id="281" r:id="rId3"/>
    <p:sldId id="311" r:id="rId4"/>
    <p:sldId id="301" r:id="rId5"/>
    <p:sldId id="312" r:id="rId6"/>
    <p:sldId id="302" r:id="rId7"/>
    <p:sldId id="261" r:id="rId8"/>
    <p:sldId id="303" r:id="rId9"/>
    <p:sldId id="265" r:id="rId10"/>
    <p:sldId id="304" r:id="rId11"/>
    <p:sldId id="305" r:id="rId12"/>
    <p:sldId id="306" r:id="rId13"/>
    <p:sldId id="307" r:id="rId14"/>
    <p:sldId id="270" r:id="rId15"/>
    <p:sldId id="271" r:id="rId16"/>
    <p:sldId id="272" r:id="rId17"/>
    <p:sldId id="273" r:id="rId18"/>
    <p:sldId id="308" r:id="rId19"/>
    <p:sldId id="296"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Poppins" pitchFamily="2" charset="77"/>
      <p:regular r:id="rId27"/>
      <p:bold r:id="rId28"/>
      <p:italic r:id="rId29"/>
      <p:boldItalic r:id="rId30"/>
    </p:embeddedFont>
    <p:embeddedFont>
      <p:font typeface="Poppins SemiBold" panose="020B0604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A1"/>
    <a:srgbClr val="012068"/>
    <a:srgbClr val="5B6670"/>
    <a:srgbClr val="587B89"/>
    <a:srgbClr val="DA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p:restoredTop sz="95000"/>
  </p:normalViewPr>
  <p:slideViewPr>
    <p:cSldViewPr snapToGrid="0" snapToObjects="1">
      <p:cViewPr varScale="1">
        <p:scale>
          <a:sx n="140" d="100"/>
          <a:sy n="140" d="100"/>
        </p:scale>
        <p:origin x="224" y="264"/>
      </p:cViewPr>
      <p:guideLst/>
    </p:cSldViewPr>
  </p:slideViewPr>
  <p:outlineViewPr>
    <p:cViewPr>
      <p:scale>
        <a:sx n="33" d="100"/>
        <a:sy n="33" d="100"/>
      </p:scale>
      <p:origin x="0" y="-34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2" d="100"/>
          <a:sy n="92" d="100"/>
        </p:scale>
        <p:origin x="37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76F3D-F7CA-8F48-BB6D-A84A1A1F00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Poppins" pitchFamily="2" charset="77"/>
              <a:cs typeface="Poppins" pitchFamily="2" charset="77"/>
            </a:endParaRPr>
          </a:p>
        </p:txBody>
      </p:sp>
      <p:sp>
        <p:nvSpPr>
          <p:cNvPr id="3" name="Date Placeholder 2">
            <a:extLst>
              <a:ext uri="{FF2B5EF4-FFF2-40B4-BE49-F238E27FC236}">
                <a16:creationId xmlns:a16="http://schemas.microsoft.com/office/drawing/2014/main" id="{2F6829F4-7E59-B74C-925A-DE36CB4AEA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CF1F4-0991-B84C-861D-B7370011C2A1}" type="datetimeFigureOut">
              <a:rPr lang="en-US" smtClean="0">
                <a:latin typeface="Poppins" pitchFamily="2" charset="77"/>
                <a:cs typeface="Poppins" pitchFamily="2" charset="77"/>
              </a:rPr>
              <a:t>3/6/23</a:t>
            </a:fld>
            <a:endParaRPr lang="en-US" dirty="0">
              <a:latin typeface="Poppins" pitchFamily="2" charset="77"/>
              <a:cs typeface="Poppins" pitchFamily="2" charset="77"/>
            </a:endParaRPr>
          </a:p>
        </p:txBody>
      </p:sp>
      <p:sp>
        <p:nvSpPr>
          <p:cNvPr id="4" name="Footer Placeholder 3">
            <a:extLst>
              <a:ext uri="{FF2B5EF4-FFF2-40B4-BE49-F238E27FC236}">
                <a16:creationId xmlns:a16="http://schemas.microsoft.com/office/drawing/2014/main" id="{40F8E14B-56F1-E847-8D25-81CE45DBE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6D6A38F-CFEE-D940-814D-75B3AE80F5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744C0E-60FE-554E-B446-8FC7FA553C40}" type="slidenum">
              <a:rPr lang="en-US" smtClean="0">
                <a:latin typeface="Poppins" pitchFamily="2" charset="77"/>
                <a:cs typeface="Poppins" pitchFamily="2" charset="77"/>
              </a:rPr>
              <a:t>‹#›</a:t>
            </a:fld>
            <a:endParaRPr lang="en-US" dirty="0">
              <a:latin typeface="Poppins" pitchFamily="2" charset="77"/>
              <a:cs typeface="Poppins" pitchFamily="2" charset="77"/>
            </a:endParaRPr>
          </a:p>
        </p:txBody>
      </p:sp>
    </p:spTree>
    <p:extLst>
      <p:ext uri="{BB962C8B-B14F-4D97-AF65-F5344CB8AC3E}">
        <p14:creationId xmlns:p14="http://schemas.microsoft.com/office/powerpoint/2010/main" val="103685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itchFamily="2" charset="77"/>
                <a:cs typeface="Poppins"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itchFamily="2" charset="77"/>
                <a:cs typeface="Poppins" pitchFamily="2" charset="77"/>
              </a:defRPr>
            </a:lvl1pPr>
          </a:lstStyle>
          <a:p>
            <a:fld id="{BE072110-F8D0-154E-BEDF-E5762DEB8768}" type="datetimeFigureOut">
              <a:rPr lang="en-US" smtClean="0"/>
              <a:pPr/>
              <a:t>3/6/23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itchFamily="2" charset="77"/>
                <a:cs typeface="Poppi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itchFamily="2" charset="77"/>
                <a:cs typeface="Poppins" pitchFamily="2" charset="77"/>
              </a:defRPr>
            </a:lvl1pPr>
          </a:lstStyle>
          <a:p>
            <a:fld id="{E90EEE40-52B4-CA4C-9ED3-F79CB806389C}" type="slidenum">
              <a:rPr lang="en-US" smtClean="0"/>
              <a:pPr/>
              <a:t>‹#›</a:t>
            </a:fld>
            <a:endParaRPr lang="en-US" dirty="0"/>
          </a:p>
        </p:txBody>
      </p:sp>
    </p:spTree>
    <p:extLst>
      <p:ext uri="{BB962C8B-B14F-4D97-AF65-F5344CB8AC3E}">
        <p14:creationId xmlns:p14="http://schemas.microsoft.com/office/powerpoint/2010/main" val="33585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EEE40-52B4-CA4C-9ED3-F79CB806389C}" type="slidenum">
              <a:rPr lang="en-US" smtClean="0"/>
              <a:pPr/>
              <a:t>1</a:t>
            </a:fld>
            <a:endParaRPr lang="en-US" dirty="0"/>
          </a:p>
        </p:txBody>
      </p:sp>
    </p:spTree>
    <p:extLst>
      <p:ext uri="{BB962C8B-B14F-4D97-AF65-F5344CB8AC3E}">
        <p14:creationId xmlns:p14="http://schemas.microsoft.com/office/powerpoint/2010/main" val="171709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6" name="Google Shape;1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2" name="Google Shape;1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7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8" name="Google Shape;1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10252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ante </a:t>
            </a:r>
            <a:r>
              <a:rPr lang="en-US" dirty="0" err="1"/>
              <a:t>quis</a:t>
            </a:r>
            <a:r>
              <a:rPr lang="en-US" dirty="0"/>
              <a:t> </a:t>
            </a:r>
            <a:r>
              <a:rPr lang="en-US" dirty="0" err="1"/>
              <a:t>sem</a:t>
            </a:r>
            <a:r>
              <a:rPr lang="en-US" dirty="0"/>
              <a:t> </a:t>
            </a:r>
            <a:r>
              <a:rPr lang="en-US" dirty="0" err="1"/>
              <a:t>accumsan</a:t>
            </a:r>
            <a:r>
              <a:rPr lang="en-US" dirty="0"/>
              <a:t> </a:t>
            </a:r>
            <a:r>
              <a:rPr lang="en-US" dirty="0" err="1"/>
              <a:t>dapibus</a:t>
            </a:r>
            <a:r>
              <a:rPr lang="en-US" dirty="0"/>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626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985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dirty="0"/>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19803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7435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dirty="0"/>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67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dirty="0"/>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262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3233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5647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dirty="0"/>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dirty="0">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384866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dirty="0"/>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a:t>
            </a:r>
            <a:br>
              <a:rPr lang="en-US" dirty="0"/>
            </a:br>
            <a:r>
              <a:rPr lang="en-US" dirty="0"/>
              <a:t>title: Name;</a:t>
            </a:r>
            <a:br>
              <a:rPr lang="en-US" dirty="0"/>
            </a:br>
            <a:r>
              <a:rPr lang="en-US" dirty="0"/>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&lt;/title&gt;</a:t>
            </a:r>
          </a:p>
        </p:txBody>
      </p:sp>
    </p:spTree>
    <p:extLst>
      <p:ext uri="{BB962C8B-B14F-4D97-AF65-F5344CB8AC3E}">
        <p14:creationId xmlns:p14="http://schemas.microsoft.com/office/powerpoint/2010/main" val="748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dirty="0"/>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15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6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dirty="0"/>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27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dirty="0"/>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673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dirty="0"/>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227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dirty="0"/>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934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dirty="0">
                <a:ea typeface="ＭＳ Ｐゴシック" panose="020B0600070205080204" pitchFamily="34" charset="-128"/>
              </a:rPr>
              <a:t>© 2023 SailPoint Technologies, Inc. All rights reserved.</a:t>
            </a: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dirty="0"/>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3" r:id="rId4"/>
    <p:sldLayoutId id="2147483650" r:id="rId5"/>
    <p:sldLayoutId id="2147483653" r:id="rId6"/>
    <p:sldLayoutId id="2147483664" r:id="rId7"/>
    <p:sldLayoutId id="2147483652" r:id="rId8"/>
    <p:sldLayoutId id="2147483656" r:id="rId9"/>
    <p:sldLayoutId id="2147483665" r:id="rId10"/>
    <p:sldLayoutId id="2147483657" r:id="rId11"/>
    <p:sldLayoutId id="2147483666" r:id="rId12"/>
    <p:sldLayoutId id="2147483651" r:id="rId13"/>
    <p:sldLayoutId id="2147483667" r:id="rId14"/>
    <p:sldLayoutId id="2147483661" r:id="rId15"/>
    <p:sldLayoutId id="2147483654" r:id="rId16"/>
    <p:sldLayoutId id="2147483655" r:id="rId17"/>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2D27-742E-E343-A1A8-A04459684F4D}"/>
              </a:ext>
            </a:extLst>
          </p:cNvPr>
          <p:cNvSpPr>
            <a:spLocks noGrp="1"/>
          </p:cNvSpPr>
          <p:nvPr>
            <p:ph type="ctrTitle"/>
          </p:nvPr>
        </p:nvSpPr>
        <p:spPr>
          <a:xfrm>
            <a:off x="3854370" y="2374819"/>
            <a:ext cx="7691636" cy="1960559"/>
          </a:xfrm>
        </p:spPr>
        <p:txBody>
          <a:bodyPr/>
          <a:lstStyle/>
          <a:p>
            <a:r>
              <a:rPr lang="en-US" dirty="0"/>
              <a:t>Who are you supposed to be?</a:t>
            </a:r>
          </a:p>
        </p:txBody>
      </p:sp>
      <p:sp>
        <p:nvSpPr>
          <p:cNvPr id="4" name="Text Placeholder 11">
            <a:extLst>
              <a:ext uri="{FF2B5EF4-FFF2-40B4-BE49-F238E27FC236}">
                <a16:creationId xmlns:a16="http://schemas.microsoft.com/office/drawing/2014/main" id="{898FE615-FA1B-9B34-C27A-DF39093D49C9}"/>
              </a:ext>
            </a:extLst>
          </p:cNvPr>
          <p:cNvSpPr>
            <a:spLocks noGrp="1"/>
          </p:cNvSpPr>
          <p:nvPr>
            <p:ph type="body" sz="quarter" idx="11" hasCustomPrompt="1"/>
          </p:nvPr>
        </p:nvSpPr>
        <p:spPr/>
        <p:txBody>
          <a:bodyPr>
            <a:normAutofit lnSpcReduction="10000"/>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Or: Matching and Merging Identities in a Multi-Source Environment</a:t>
            </a:r>
          </a:p>
          <a:p>
            <a:pPr lvl="0"/>
            <a:r>
              <a:rPr lang="en-US" dirty="0"/>
              <a:t>Mark Earnest</a:t>
            </a:r>
            <a:br>
              <a:rPr lang="en-US" dirty="0"/>
            </a:br>
            <a:r>
              <a:rPr lang="en-US" dirty="0"/>
              <a:t>Principal Consultant</a:t>
            </a:r>
            <a:br>
              <a:rPr lang="en-US" dirty="0"/>
            </a:br>
            <a:r>
              <a:rPr lang="en-US" dirty="0"/>
              <a:t>Identity Works LLC</a:t>
            </a:r>
          </a:p>
        </p:txBody>
      </p:sp>
      <p:pic>
        <p:nvPicPr>
          <p:cNvPr id="9" name="Picture 8">
            <a:extLst>
              <a:ext uri="{FF2B5EF4-FFF2-40B4-BE49-F238E27FC236}">
                <a16:creationId xmlns:a16="http://schemas.microsoft.com/office/drawing/2014/main" id="{0A6A1FEB-074B-AC64-C28A-7AF7CCC4FA72}"/>
              </a:ext>
            </a:extLst>
          </p:cNvPr>
          <p:cNvPicPr>
            <a:picLocks noChangeAspect="1"/>
          </p:cNvPicPr>
          <p:nvPr/>
        </p:nvPicPr>
        <p:blipFill>
          <a:blip r:embed="rId3"/>
          <a:stretch>
            <a:fillRect/>
          </a:stretch>
        </p:blipFill>
        <p:spPr>
          <a:xfrm>
            <a:off x="2649368" y="5142631"/>
            <a:ext cx="1205002" cy="1198916"/>
          </a:xfrm>
          <a:prstGeom prst="rect">
            <a:avLst/>
          </a:prstGeom>
        </p:spPr>
      </p:pic>
    </p:spTree>
    <p:extLst>
      <p:ext uri="{BB962C8B-B14F-4D97-AF65-F5344CB8AC3E}">
        <p14:creationId xmlns:p14="http://schemas.microsoft.com/office/powerpoint/2010/main" val="94532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Match Logic</a:t>
            </a:r>
            <a:endParaRPr dirty="0"/>
          </a:p>
        </p:txBody>
      </p:sp>
      <p:sp>
        <p:nvSpPr>
          <p:cNvPr id="145" name="Google Shape;14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Matching rules stored in customization objects</a:t>
            </a:r>
            <a:endParaRPr sz="2400" dirty="0"/>
          </a:p>
          <a:p>
            <a:pPr marL="685800" lvl="1" indent="-228600" algn="l" rtl="0">
              <a:lnSpc>
                <a:spcPct val="90000"/>
              </a:lnSpc>
              <a:spcBef>
                <a:spcPts val="500"/>
              </a:spcBef>
              <a:spcAft>
                <a:spcPts val="0"/>
              </a:spcAft>
              <a:buClr>
                <a:schemeClr val="dk1"/>
              </a:buClr>
              <a:buSzPts val="2400"/>
              <a:buChar char="•"/>
            </a:pPr>
            <a:r>
              <a:rPr lang="en-US" sz="2000" dirty="0"/>
              <a:t>Two kinds of rules: match and partial</a:t>
            </a:r>
          </a:p>
          <a:p>
            <a:pPr>
              <a:lnSpc>
                <a:spcPct val="90000"/>
              </a:lnSpc>
              <a:spcBef>
                <a:spcPts val="500"/>
              </a:spcBef>
              <a:spcAft>
                <a:spcPts val="0"/>
              </a:spcAft>
              <a:buClr>
                <a:schemeClr val="dk1"/>
              </a:buClr>
              <a:buSzPts val="2400"/>
            </a:pPr>
            <a:r>
              <a:rPr lang="en-US" sz="2200" dirty="0"/>
              <a:t>Outcomes</a:t>
            </a:r>
            <a:endParaRPr lang="en-US" sz="2000" dirty="0"/>
          </a:p>
          <a:p>
            <a:pPr marL="685800" lvl="1" indent="-228600" algn="l" rtl="0">
              <a:lnSpc>
                <a:spcPct val="90000"/>
              </a:lnSpc>
              <a:spcBef>
                <a:spcPts val="500"/>
              </a:spcBef>
              <a:spcAft>
                <a:spcPts val="0"/>
              </a:spcAft>
              <a:buClr>
                <a:schemeClr val="dk1"/>
              </a:buClr>
              <a:buSzPts val="2400"/>
              <a:buChar char="•"/>
            </a:pPr>
            <a:r>
              <a:rPr lang="en-US" sz="2000" dirty="0"/>
              <a:t>Complete Match</a:t>
            </a:r>
            <a:endParaRPr sz="2000" dirty="0"/>
          </a:p>
          <a:p>
            <a:pPr marL="1143000" lvl="2" indent="-228600" algn="l" rtl="0">
              <a:lnSpc>
                <a:spcPct val="90000"/>
              </a:lnSpc>
              <a:spcBef>
                <a:spcPts val="500"/>
              </a:spcBef>
              <a:spcAft>
                <a:spcPts val="0"/>
              </a:spcAft>
              <a:buClr>
                <a:schemeClr val="dk1"/>
              </a:buClr>
              <a:buSzPts val="2000"/>
              <a:buChar char="•"/>
            </a:pPr>
            <a:r>
              <a:rPr lang="en-US" sz="1800" dirty="0"/>
              <a:t>If existing link object matches on source unique identifier</a:t>
            </a:r>
            <a:endParaRPr sz="1800" dirty="0"/>
          </a:p>
          <a:p>
            <a:pPr marL="1143000" lvl="2" indent="-228600" algn="l" rtl="0">
              <a:lnSpc>
                <a:spcPct val="90000"/>
              </a:lnSpc>
              <a:spcBef>
                <a:spcPts val="500"/>
              </a:spcBef>
              <a:spcAft>
                <a:spcPts val="0"/>
              </a:spcAft>
              <a:buClr>
                <a:schemeClr val="dk1"/>
              </a:buClr>
              <a:buSzPts val="2000"/>
              <a:buChar char="•"/>
            </a:pPr>
            <a:r>
              <a:rPr lang="en-US" sz="1800" dirty="0"/>
              <a:t>If one and only one identity matches on one or more match rules</a:t>
            </a:r>
            <a:endParaRPr sz="1800" dirty="0"/>
          </a:p>
          <a:p>
            <a:pPr marL="1600200" lvl="3" indent="-228600" algn="l" rtl="0">
              <a:lnSpc>
                <a:spcPct val="90000"/>
              </a:lnSpc>
              <a:spcBef>
                <a:spcPts val="500"/>
              </a:spcBef>
              <a:spcAft>
                <a:spcPts val="0"/>
              </a:spcAft>
              <a:buClr>
                <a:schemeClr val="dk1"/>
              </a:buClr>
              <a:buSzPts val="1800"/>
              <a:buChar char="•"/>
            </a:pPr>
            <a:r>
              <a:rPr lang="en-US" sz="1600" dirty="0"/>
              <a:t>But not if that identity already has a link object of that type</a:t>
            </a:r>
            <a:endParaRPr sz="1600" dirty="0"/>
          </a:p>
          <a:p>
            <a:pPr marL="685800" lvl="1" indent="-228600" algn="l" rtl="0">
              <a:lnSpc>
                <a:spcPct val="90000"/>
              </a:lnSpc>
              <a:spcBef>
                <a:spcPts val="500"/>
              </a:spcBef>
              <a:spcAft>
                <a:spcPts val="0"/>
              </a:spcAft>
              <a:buClr>
                <a:schemeClr val="dk1"/>
              </a:buClr>
              <a:buSzPts val="2400"/>
              <a:buChar char="•"/>
            </a:pPr>
            <a:r>
              <a:rPr lang="en-US" sz="2000" dirty="0"/>
              <a:t>Partial Match</a:t>
            </a:r>
            <a:endParaRPr sz="2000" dirty="0"/>
          </a:p>
          <a:p>
            <a:pPr marL="1143000" lvl="2" indent="-228600" algn="l" rtl="0">
              <a:lnSpc>
                <a:spcPct val="90000"/>
              </a:lnSpc>
              <a:spcBef>
                <a:spcPts val="500"/>
              </a:spcBef>
              <a:spcAft>
                <a:spcPts val="0"/>
              </a:spcAft>
              <a:buClr>
                <a:schemeClr val="dk1"/>
              </a:buClr>
              <a:buSzPts val="2000"/>
              <a:buChar char="•"/>
            </a:pPr>
            <a:r>
              <a:rPr lang="en-US" sz="1800" dirty="0"/>
              <a:t>If link matches to a user who already has a link object of that type</a:t>
            </a:r>
            <a:endParaRPr sz="1800" dirty="0"/>
          </a:p>
          <a:p>
            <a:pPr marL="1143000" lvl="2" indent="-228600" algn="l" rtl="0">
              <a:lnSpc>
                <a:spcPct val="90000"/>
              </a:lnSpc>
              <a:spcBef>
                <a:spcPts val="500"/>
              </a:spcBef>
              <a:spcAft>
                <a:spcPts val="0"/>
              </a:spcAft>
              <a:buClr>
                <a:schemeClr val="dk1"/>
              </a:buClr>
              <a:buSzPts val="2000"/>
              <a:buChar char="•"/>
            </a:pPr>
            <a:r>
              <a:rPr lang="en-US" sz="1800" dirty="0"/>
              <a:t>If link matches more that one user on match rules</a:t>
            </a:r>
            <a:endParaRPr sz="1800" dirty="0"/>
          </a:p>
          <a:p>
            <a:pPr marL="1143000" lvl="2" indent="-228600" algn="l" rtl="0">
              <a:lnSpc>
                <a:spcPct val="90000"/>
              </a:lnSpc>
              <a:spcBef>
                <a:spcPts val="500"/>
              </a:spcBef>
              <a:spcAft>
                <a:spcPts val="0"/>
              </a:spcAft>
              <a:buClr>
                <a:schemeClr val="dk1"/>
              </a:buClr>
              <a:buSzPts val="2000"/>
              <a:buChar char="•"/>
            </a:pPr>
            <a:r>
              <a:rPr lang="en-US" sz="1800" dirty="0"/>
              <a:t>If link matches any users on partial match rules</a:t>
            </a:r>
            <a:endParaRPr sz="1800" dirty="0"/>
          </a:p>
          <a:p>
            <a:pPr marL="685800" lvl="1" indent="-228600" algn="l" rtl="0">
              <a:lnSpc>
                <a:spcPct val="90000"/>
              </a:lnSpc>
              <a:spcBef>
                <a:spcPts val="500"/>
              </a:spcBef>
              <a:spcAft>
                <a:spcPts val="0"/>
              </a:spcAft>
              <a:buClr>
                <a:schemeClr val="dk1"/>
              </a:buClr>
              <a:buSzPts val="2400"/>
              <a:buChar char="•"/>
            </a:pPr>
            <a:r>
              <a:rPr lang="en-US" sz="2000" dirty="0"/>
              <a:t>If we have gone through the above without any matches, it results in the creation of a new identity</a:t>
            </a: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Match Logic example	</a:t>
            </a:r>
            <a:endParaRPr dirty="0"/>
          </a:p>
        </p:txBody>
      </p:sp>
      <p:pic>
        <p:nvPicPr>
          <p:cNvPr id="151" name="Google Shape;151;p12"/>
          <p:cNvPicPr preferRelativeResize="0">
            <a:picLocks noGrp="1"/>
          </p:cNvPicPr>
          <p:nvPr>
            <p:ph type="body" idx="1"/>
          </p:nvPr>
        </p:nvPicPr>
        <p:blipFill rotWithShape="1">
          <a:blip r:embed="rId3">
            <a:alphaModFix/>
          </a:blip>
          <a:srcRect/>
          <a:stretch/>
        </p:blipFill>
        <p:spPr>
          <a:xfrm>
            <a:off x="7283434" y="1385748"/>
            <a:ext cx="3519671" cy="5221239"/>
          </a:xfrm>
          <a:prstGeom prst="rect">
            <a:avLst/>
          </a:prstGeom>
          <a:noFill/>
          <a:ln>
            <a:noFill/>
          </a:ln>
        </p:spPr>
      </p:pic>
      <p:sp>
        <p:nvSpPr>
          <p:cNvPr id="152" name="Google Shape;152;p12"/>
          <p:cNvSpPr txBox="1"/>
          <p:nvPr/>
        </p:nvSpPr>
        <p:spPr>
          <a:xfrm>
            <a:off x="1058449" y="1674674"/>
            <a:ext cx="5674291" cy="163121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Match Rules</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SSN / FirstName / Birthday / Gender</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SSN / FirstName / MiddleName</a:t>
            </a:r>
            <a:endParaRPr sz="2400" b="0" i="0" u="none" strike="noStrike" cap="none"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SSN LastName</a:t>
            </a:r>
            <a:endParaRPr sz="2400" b="0" i="0" u="none" strike="noStrike" cap="none" dirty="0">
              <a:solidFill>
                <a:schemeClr val="dk1"/>
              </a:solidFill>
              <a:latin typeface="Calibri"/>
              <a:ea typeface="Calibri"/>
              <a:cs typeface="Calibri"/>
              <a:sym typeface="Calibri"/>
            </a:endParaRPr>
          </a:p>
        </p:txBody>
      </p:sp>
      <p:sp>
        <p:nvSpPr>
          <p:cNvPr id="153" name="Google Shape;153;p12"/>
          <p:cNvSpPr txBox="1"/>
          <p:nvPr/>
        </p:nvSpPr>
        <p:spPr>
          <a:xfrm>
            <a:off x="937364" y="3628397"/>
            <a:ext cx="5158636" cy="236988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Partial Match Rules</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FirstName / Birthday</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LastName / MiddleName / Birthday</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LastName / FirstName</a:t>
            </a:r>
            <a:endParaRPr dirty="0"/>
          </a:p>
          <a:p>
            <a:pPr marL="742950" marR="0" lvl="1" indent="-28575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SSN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Partial Match Handling</a:t>
            </a:r>
            <a:endParaRPr dirty="0"/>
          </a:p>
        </p:txBody>
      </p:sp>
      <p:sp>
        <p:nvSpPr>
          <p:cNvPr id="159" name="Google Shape;15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Plugin classes to interpret and apply matching rules</a:t>
            </a:r>
            <a:endParaRPr sz="2400" dirty="0"/>
          </a:p>
          <a:p>
            <a:pPr marL="228600" lvl="0" indent="-228600" algn="l" rtl="0">
              <a:lnSpc>
                <a:spcPct val="90000"/>
              </a:lnSpc>
              <a:spcBef>
                <a:spcPts val="1000"/>
              </a:spcBef>
              <a:spcAft>
                <a:spcPts val="0"/>
              </a:spcAft>
              <a:buClr>
                <a:schemeClr val="dk1"/>
              </a:buClr>
              <a:buSzPts val="2800"/>
              <a:buChar char="•"/>
            </a:pPr>
            <a:r>
              <a:rPr lang="en-US" sz="2400" dirty="0"/>
              <a:t>Callable from Correlation rules, UI, remote API, etc.</a:t>
            </a:r>
            <a:endParaRPr sz="2400" dirty="0"/>
          </a:p>
          <a:p>
            <a:pPr marL="228600" lvl="0" indent="-228600" algn="l" rtl="0">
              <a:lnSpc>
                <a:spcPct val="90000"/>
              </a:lnSpc>
              <a:spcBef>
                <a:spcPts val="1000"/>
              </a:spcBef>
              <a:spcAft>
                <a:spcPts val="0"/>
              </a:spcAft>
              <a:buClr>
                <a:schemeClr val="dk1"/>
              </a:buClr>
              <a:buSzPts val="2800"/>
              <a:buChar char="•"/>
            </a:pPr>
            <a:r>
              <a:rPr lang="en-US" sz="2400" dirty="0"/>
              <a:t>Several outcomes handled by this code:</a:t>
            </a:r>
            <a:endParaRPr sz="2400" dirty="0"/>
          </a:p>
          <a:p>
            <a:pPr marL="685800" lvl="1" indent="-228600" algn="l" rtl="0">
              <a:lnSpc>
                <a:spcPct val="90000"/>
              </a:lnSpc>
              <a:spcBef>
                <a:spcPts val="500"/>
              </a:spcBef>
              <a:spcAft>
                <a:spcPts val="0"/>
              </a:spcAft>
              <a:buClr>
                <a:schemeClr val="dk1"/>
              </a:buClr>
              <a:buSzPts val="2400"/>
              <a:buChar char="•"/>
            </a:pPr>
            <a:r>
              <a:rPr lang="en-US" sz="2000" dirty="0"/>
              <a:t>Matches to existing identity</a:t>
            </a:r>
            <a:endParaRPr sz="2000" dirty="0"/>
          </a:p>
          <a:p>
            <a:pPr marL="685800" lvl="1" indent="-228600" algn="l" rtl="0">
              <a:lnSpc>
                <a:spcPct val="90000"/>
              </a:lnSpc>
              <a:spcBef>
                <a:spcPts val="500"/>
              </a:spcBef>
              <a:spcAft>
                <a:spcPts val="0"/>
              </a:spcAft>
              <a:buClr>
                <a:schemeClr val="dk1"/>
              </a:buClr>
              <a:buSzPts val="2400"/>
              <a:buChar char="•"/>
            </a:pPr>
            <a:r>
              <a:rPr lang="en-US" sz="2000" dirty="0"/>
              <a:t>Creates a new identity and matches to it</a:t>
            </a:r>
            <a:endParaRPr sz="2000" dirty="0"/>
          </a:p>
          <a:p>
            <a:pPr marL="685800" lvl="1" indent="-228600" algn="l" rtl="0">
              <a:lnSpc>
                <a:spcPct val="90000"/>
              </a:lnSpc>
              <a:spcBef>
                <a:spcPts val="500"/>
              </a:spcBef>
              <a:spcAft>
                <a:spcPts val="0"/>
              </a:spcAft>
              <a:buClr>
                <a:schemeClr val="dk1"/>
              </a:buClr>
              <a:buSzPts val="2400"/>
              <a:buChar char="•"/>
            </a:pPr>
            <a:r>
              <a:rPr lang="en-US" sz="2000" dirty="0"/>
              <a:t>Creates a temp identity and matches to it</a:t>
            </a:r>
            <a:endParaRPr sz="2000" dirty="0"/>
          </a:p>
          <a:p>
            <a:pPr marL="1143000" lvl="2" indent="-228600" algn="l" rtl="0">
              <a:lnSpc>
                <a:spcPct val="90000"/>
              </a:lnSpc>
              <a:spcBef>
                <a:spcPts val="500"/>
              </a:spcBef>
              <a:spcAft>
                <a:spcPts val="0"/>
              </a:spcAft>
              <a:buClr>
                <a:schemeClr val="dk1"/>
              </a:buClr>
              <a:buSzPts val="2000"/>
              <a:buChar char="•"/>
            </a:pPr>
            <a:r>
              <a:rPr lang="en-US" sz="1800" dirty="0"/>
              <a:t>Also creates partial match table entries and assigns to a workgroup</a:t>
            </a:r>
            <a:endParaRPr sz="1800" dirty="0"/>
          </a:p>
          <a:p>
            <a:pPr marL="228600" lvl="0" indent="-228600" algn="l" rtl="0">
              <a:lnSpc>
                <a:spcPct val="90000"/>
              </a:lnSpc>
              <a:spcBef>
                <a:spcPts val="1000"/>
              </a:spcBef>
              <a:spcAft>
                <a:spcPts val="0"/>
              </a:spcAft>
              <a:buClr>
                <a:schemeClr val="dk1"/>
              </a:buClr>
              <a:buSzPts val="2800"/>
              <a:buChar char="•"/>
            </a:pPr>
            <a:r>
              <a:rPr lang="en-US" sz="2400" dirty="0"/>
              <a:t>Goal is to be configurable from custom objects</a:t>
            </a:r>
            <a:endParaRPr sz="2400" dirty="0"/>
          </a:p>
          <a:p>
            <a:pPr marL="228600" lvl="0" indent="-228600" algn="l" rtl="0">
              <a:lnSpc>
                <a:spcPct val="90000"/>
              </a:lnSpc>
              <a:spcBef>
                <a:spcPts val="1000"/>
              </a:spcBef>
              <a:spcAft>
                <a:spcPts val="0"/>
              </a:spcAft>
              <a:buClr>
                <a:schemeClr val="dk1"/>
              </a:buClr>
              <a:buSzPts val="2800"/>
              <a:buChar char="•"/>
            </a:pPr>
            <a:r>
              <a:rPr lang="en-US" sz="2400" dirty="0"/>
              <a:t>Audit events created for various operations along the way</a:t>
            </a:r>
            <a:endParaRPr sz="24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Partial Match Data Storage</a:t>
            </a:r>
            <a:endParaRPr dirty="0"/>
          </a:p>
        </p:txBody>
      </p:sp>
      <p:sp>
        <p:nvSpPr>
          <p:cNvPr id="165" name="Google Shape;16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dirty="0"/>
              <a:t>Partial matches result in IIQ Identities created as temporary placeholders for the source link object</a:t>
            </a:r>
            <a:endParaRPr dirty="0"/>
          </a:p>
          <a:p>
            <a:pPr marL="228600" lvl="0" indent="-228600" algn="l" rtl="0">
              <a:lnSpc>
                <a:spcPct val="90000"/>
              </a:lnSpc>
              <a:spcBef>
                <a:spcPts val="1000"/>
              </a:spcBef>
              <a:spcAft>
                <a:spcPts val="0"/>
              </a:spcAft>
              <a:buClr>
                <a:schemeClr val="dk1"/>
              </a:buClr>
              <a:buSzPct val="100000"/>
              <a:buChar char="•"/>
            </a:pPr>
            <a:r>
              <a:rPr lang="en-US" dirty="0"/>
              <a:t>Additional metadata stored in custom IdentityIQPlugin tables</a:t>
            </a:r>
            <a:endParaRPr dirty="0"/>
          </a:p>
          <a:p>
            <a:pPr marL="685800" lvl="1" indent="-228600" algn="l" rtl="0">
              <a:lnSpc>
                <a:spcPct val="90000"/>
              </a:lnSpc>
              <a:spcBef>
                <a:spcPts val="500"/>
              </a:spcBef>
              <a:spcAft>
                <a:spcPts val="0"/>
              </a:spcAft>
              <a:buClr>
                <a:schemeClr val="dk1"/>
              </a:buClr>
              <a:buSzPct val="100000"/>
              <a:buChar char="•"/>
            </a:pPr>
            <a:r>
              <a:rPr lang="en-US" dirty="0"/>
              <a:t>Match case name (ID) assigned and stored with with object type, linked temp identity, native identity, json blob containing all attributes, possible matches, rules invoked to create partial match, exceptions, etc.</a:t>
            </a:r>
            <a:endParaRPr dirty="0"/>
          </a:p>
          <a:p>
            <a:pPr marL="685800" lvl="1" indent="-228600" algn="l" rtl="0">
              <a:lnSpc>
                <a:spcPct val="90000"/>
              </a:lnSpc>
              <a:spcBef>
                <a:spcPts val="500"/>
              </a:spcBef>
              <a:spcAft>
                <a:spcPts val="0"/>
              </a:spcAft>
              <a:buClr>
                <a:schemeClr val="dk1"/>
              </a:buClr>
              <a:buSzPct val="100000"/>
              <a:buChar char="•"/>
            </a:pPr>
            <a:r>
              <a:rPr lang="en-US" dirty="0"/>
              <a:t>Match assignment tables (matches can be assigned to teams or individuals with proper ACLs at the case and attribute level as necessary)</a:t>
            </a:r>
            <a:endParaRPr dirty="0"/>
          </a:p>
          <a:p>
            <a:pPr marL="685800" lvl="1" indent="-228600" algn="l" rtl="0">
              <a:lnSpc>
                <a:spcPct val="90000"/>
              </a:lnSpc>
              <a:spcBef>
                <a:spcPts val="500"/>
              </a:spcBef>
              <a:spcAft>
                <a:spcPts val="0"/>
              </a:spcAft>
              <a:buClr>
                <a:schemeClr val="dk1"/>
              </a:buClr>
              <a:buSzPct val="100000"/>
              <a:buChar char="•"/>
            </a:pPr>
            <a:r>
              <a:rPr lang="en-US" dirty="0"/>
              <a:t>Match notes</a:t>
            </a:r>
            <a:endParaRPr dirty="0"/>
          </a:p>
          <a:p>
            <a:pPr marL="685800" lvl="1" indent="-228600" algn="l" rtl="0">
              <a:lnSpc>
                <a:spcPct val="90000"/>
              </a:lnSpc>
              <a:spcBef>
                <a:spcPts val="500"/>
              </a:spcBef>
              <a:spcAft>
                <a:spcPts val="0"/>
              </a:spcAft>
              <a:buClr>
                <a:schemeClr val="dk1"/>
              </a:buClr>
              <a:buSzPct val="100000"/>
              <a:buChar char="•"/>
            </a:pPr>
            <a:r>
              <a:rPr lang="en-US" dirty="0"/>
              <a:t>Match history</a:t>
            </a:r>
            <a:endParaRPr dirty="0"/>
          </a:p>
          <a:p>
            <a:pPr marL="228600" lvl="0" indent="-228600" algn="l" rtl="0">
              <a:lnSpc>
                <a:spcPct val="90000"/>
              </a:lnSpc>
              <a:spcBef>
                <a:spcPts val="1000"/>
              </a:spcBef>
              <a:spcAft>
                <a:spcPts val="0"/>
              </a:spcAft>
              <a:buClr>
                <a:schemeClr val="dk1"/>
              </a:buClr>
              <a:buSzPct val="100000"/>
              <a:buChar char="•"/>
            </a:pPr>
            <a:r>
              <a:rPr lang="en-US" dirty="0"/>
              <a:t>Data could be forced into the identity object, but this allows it to persist after the match is closed for forensics and/or match “undo” purposes.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User Interface</a:t>
            </a:r>
            <a:endParaRPr dirty="0"/>
          </a:p>
        </p:txBody>
      </p:sp>
      <p:sp>
        <p:nvSpPr>
          <p:cNvPr id="171" name="Google Shape;17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Custom UI provided by plugin to support searching, viewing, and resolution of partial match cases</a:t>
            </a:r>
            <a:endParaRPr sz="2400" dirty="0"/>
          </a:p>
          <a:p>
            <a:pPr marL="228600" lvl="0" indent="-228600" algn="l" rtl="0">
              <a:lnSpc>
                <a:spcPct val="90000"/>
              </a:lnSpc>
              <a:spcBef>
                <a:spcPts val="1000"/>
              </a:spcBef>
              <a:spcAft>
                <a:spcPts val="0"/>
              </a:spcAft>
              <a:buClr>
                <a:schemeClr val="dk1"/>
              </a:buClr>
              <a:buSzPts val="2800"/>
              <a:buChar char="•"/>
            </a:pPr>
            <a:r>
              <a:rPr lang="en-US" sz="2400" dirty="0"/>
              <a:t>Design goals</a:t>
            </a:r>
            <a:endParaRPr sz="2400" dirty="0"/>
          </a:p>
          <a:p>
            <a:pPr marL="685800" lvl="1" indent="-228600" algn="l" rtl="0">
              <a:lnSpc>
                <a:spcPct val="90000"/>
              </a:lnSpc>
              <a:spcBef>
                <a:spcPts val="500"/>
              </a:spcBef>
              <a:spcAft>
                <a:spcPts val="0"/>
              </a:spcAft>
              <a:buClr>
                <a:schemeClr val="dk1"/>
              </a:buClr>
              <a:buSzPts val="2400"/>
              <a:buChar char="•"/>
            </a:pPr>
            <a:r>
              <a:rPr lang="en-US" sz="2000" dirty="0"/>
              <a:t>Present account administrator with enough information to make decisions</a:t>
            </a:r>
            <a:endParaRPr sz="2000" dirty="0"/>
          </a:p>
          <a:p>
            <a:pPr marL="1143000" lvl="2" indent="-228600" algn="l" rtl="0">
              <a:lnSpc>
                <a:spcPct val="90000"/>
              </a:lnSpc>
              <a:spcBef>
                <a:spcPts val="500"/>
              </a:spcBef>
              <a:spcAft>
                <a:spcPts val="0"/>
              </a:spcAft>
              <a:buClr>
                <a:schemeClr val="dk1"/>
              </a:buClr>
              <a:buSzPts val="2000"/>
              <a:buChar char="•"/>
            </a:pPr>
            <a:r>
              <a:rPr lang="en-US" sz="1800" dirty="0"/>
              <a:t>Deep links to more information as necessary (identity records, link object data history</a:t>
            </a:r>
            <a:endParaRPr sz="1800" dirty="0"/>
          </a:p>
          <a:p>
            <a:pPr marL="685800" lvl="1" indent="-228600" algn="l" rtl="0">
              <a:lnSpc>
                <a:spcPct val="90000"/>
              </a:lnSpc>
              <a:spcBef>
                <a:spcPts val="500"/>
              </a:spcBef>
              <a:spcAft>
                <a:spcPts val="0"/>
              </a:spcAft>
              <a:buClr>
                <a:schemeClr val="dk1"/>
              </a:buClr>
              <a:buSzPts val="2400"/>
              <a:buChar char="•"/>
            </a:pPr>
            <a:r>
              <a:rPr lang="en-US" sz="2000" dirty="0"/>
              <a:t>Allow for fast searching / navigation / resolution</a:t>
            </a:r>
            <a:endParaRPr sz="2000" dirty="0"/>
          </a:p>
          <a:p>
            <a:pPr marL="685800" lvl="1" indent="-228600" algn="l" rtl="0">
              <a:lnSpc>
                <a:spcPct val="90000"/>
              </a:lnSpc>
              <a:spcBef>
                <a:spcPts val="500"/>
              </a:spcBef>
              <a:spcAft>
                <a:spcPts val="0"/>
              </a:spcAft>
              <a:buClr>
                <a:schemeClr val="dk1"/>
              </a:buClr>
              <a:buSzPts val="2400"/>
              <a:buChar char="•"/>
            </a:pPr>
            <a:r>
              <a:rPr lang="en-US" sz="2000" dirty="0"/>
              <a:t>Allow for delegation based on automated assignment logic and manual re-assignment</a:t>
            </a:r>
            <a:endParaRPr sz="2000" dirty="0"/>
          </a:p>
          <a:p>
            <a:pPr marL="685800" lvl="1" indent="-228600" algn="l" rtl="0">
              <a:lnSpc>
                <a:spcPct val="90000"/>
              </a:lnSpc>
              <a:spcBef>
                <a:spcPts val="500"/>
              </a:spcBef>
              <a:spcAft>
                <a:spcPts val="0"/>
              </a:spcAft>
              <a:buClr>
                <a:schemeClr val="dk1"/>
              </a:buClr>
              <a:buSzPts val="2400"/>
              <a:buChar char="•"/>
            </a:pPr>
            <a:r>
              <a:rPr lang="en-US" sz="2000" dirty="0"/>
              <a:t>Retain historical/audit information on previous operations/decisions</a:t>
            </a:r>
            <a:endParaRPr sz="2000" dirty="0"/>
          </a:p>
          <a:p>
            <a:pPr marL="685800" lvl="1" indent="-228600" algn="l" rtl="0">
              <a:lnSpc>
                <a:spcPct val="90000"/>
              </a:lnSpc>
              <a:spcBef>
                <a:spcPts val="500"/>
              </a:spcBef>
              <a:spcAft>
                <a:spcPts val="0"/>
              </a:spcAft>
              <a:buClr>
                <a:schemeClr val="dk1"/>
              </a:buClr>
              <a:buSzPts val="2400"/>
              <a:buChar char="•"/>
            </a:pPr>
            <a:r>
              <a:rPr lang="en-US" sz="2000" dirty="0"/>
              <a:t>Retain IIQ UI Look and feel</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User Interface - Searching</a:t>
            </a:r>
            <a:endParaRPr dirty="0"/>
          </a:p>
        </p:txBody>
      </p:sp>
      <p:pic>
        <p:nvPicPr>
          <p:cNvPr id="5" name="Content Placeholder 4" descr="Graphical user interface, application&#10;&#10;Description automatically generated">
            <a:extLst>
              <a:ext uri="{FF2B5EF4-FFF2-40B4-BE49-F238E27FC236}">
                <a16:creationId xmlns:a16="http://schemas.microsoft.com/office/drawing/2014/main" id="{2B7A4A81-6040-7223-F884-D60C64C8C59B}"/>
              </a:ext>
            </a:extLst>
          </p:cNvPr>
          <p:cNvPicPr>
            <a:picLocks noGrp="1" noChangeAspect="1"/>
          </p:cNvPicPr>
          <p:nvPr>
            <p:ph idx="1"/>
          </p:nvPr>
        </p:nvPicPr>
        <p:blipFill>
          <a:blip r:embed="rId3"/>
          <a:stretch>
            <a:fillRect/>
          </a:stretch>
        </p:blipFill>
        <p:spPr>
          <a:xfrm>
            <a:off x="1616899" y="1614488"/>
            <a:ext cx="9009002" cy="42799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User Interface – Matching</a:t>
            </a:r>
            <a:endParaRPr dirty="0"/>
          </a:p>
        </p:txBody>
      </p:sp>
      <p:pic>
        <p:nvPicPr>
          <p:cNvPr id="5" name="Content Placeholder 4" descr="Graphical user interface, application&#10;&#10;Description automatically generated">
            <a:extLst>
              <a:ext uri="{FF2B5EF4-FFF2-40B4-BE49-F238E27FC236}">
                <a16:creationId xmlns:a16="http://schemas.microsoft.com/office/drawing/2014/main" id="{EAAC1343-781C-4976-A4FC-68B2EE5E944B}"/>
              </a:ext>
            </a:extLst>
          </p:cNvPr>
          <p:cNvPicPr>
            <a:picLocks noGrp="1" noChangeAspect="1"/>
          </p:cNvPicPr>
          <p:nvPr>
            <p:ph idx="1"/>
          </p:nvPr>
        </p:nvPicPr>
        <p:blipFill>
          <a:blip r:embed="rId3"/>
          <a:stretch>
            <a:fillRect/>
          </a:stretch>
        </p:blipFill>
        <p:spPr>
          <a:xfrm>
            <a:off x="2361633" y="1338229"/>
            <a:ext cx="7468734" cy="524429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Plugin: Scheduled Tasks</a:t>
            </a:r>
            <a:endParaRPr dirty="0"/>
          </a:p>
        </p:txBody>
      </p:sp>
      <p:sp>
        <p:nvSpPr>
          <p:cNvPr id="189" name="Google Shape;18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Re-Aggregate Partial Matches</a:t>
            </a:r>
            <a:endParaRPr sz="2400" dirty="0"/>
          </a:p>
          <a:p>
            <a:pPr marL="685800" lvl="1" indent="-228600" algn="l" rtl="0">
              <a:lnSpc>
                <a:spcPct val="90000"/>
              </a:lnSpc>
              <a:spcBef>
                <a:spcPts val="500"/>
              </a:spcBef>
              <a:spcAft>
                <a:spcPts val="0"/>
              </a:spcAft>
              <a:buClr>
                <a:schemeClr val="dk1"/>
              </a:buClr>
              <a:buSzPts val="2400"/>
              <a:buChar char="•"/>
            </a:pPr>
            <a:r>
              <a:rPr lang="en-US" sz="2000" dirty="0"/>
              <a:t>Force re-evaluation of matching logic</a:t>
            </a:r>
            <a:endParaRPr sz="2000" dirty="0"/>
          </a:p>
          <a:p>
            <a:pPr marL="685800" lvl="1" indent="-228600" algn="l" rtl="0">
              <a:lnSpc>
                <a:spcPct val="90000"/>
              </a:lnSpc>
              <a:spcBef>
                <a:spcPts val="500"/>
              </a:spcBef>
              <a:spcAft>
                <a:spcPts val="0"/>
              </a:spcAft>
              <a:buClr>
                <a:schemeClr val="dk1"/>
              </a:buClr>
              <a:buSzPts val="2400"/>
              <a:buChar char="•"/>
            </a:pPr>
            <a:r>
              <a:rPr lang="en-US" sz="2000" dirty="0"/>
              <a:t>New/changed users may produce different outcomes</a:t>
            </a:r>
            <a:endParaRPr sz="2000" dirty="0"/>
          </a:p>
          <a:p>
            <a:pPr marL="685800" lvl="1" indent="-228600" algn="l" rtl="0">
              <a:lnSpc>
                <a:spcPct val="90000"/>
              </a:lnSpc>
              <a:spcBef>
                <a:spcPts val="500"/>
              </a:spcBef>
              <a:spcAft>
                <a:spcPts val="0"/>
              </a:spcAft>
              <a:buClr>
                <a:schemeClr val="dk1"/>
              </a:buClr>
              <a:buSzPts val="2400"/>
              <a:buChar char="•"/>
            </a:pPr>
            <a:r>
              <a:rPr lang="en-US" sz="2000" dirty="0"/>
              <a:t>Optimized source aggregations means re-evaluation will not occur naturally if source data does not change</a:t>
            </a:r>
            <a:endParaRPr sz="2000" dirty="0"/>
          </a:p>
          <a:p>
            <a:pPr marL="228600" lvl="0" indent="-228600" algn="l" rtl="0">
              <a:lnSpc>
                <a:spcPct val="90000"/>
              </a:lnSpc>
              <a:spcBef>
                <a:spcPts val="1000"/>
              </a:spcBef>
              <a:spcAft>
                <a:spcPts val="0"/>
              </a:spcAft>
              <a:buClr>
                <a:schemeClr val="dk1"/>
              </a:buClr>
              <a:buSzPts val="2800"/>
              <a:buChar char="•"/>
            </a:pPr>
            <a:r>
              <a:rPr lang="en-US" sz="2400" dirty="0"/>
              <a:t>Clean up temporary identities after match resolution</a:t>
            </a:r>
            <a:endParaRPr sz="2400" dirty="0"/>
          </a:p>
          <a:p>
            <a:pPr marL="228600" lvl="0" indent="-228600" algn="l" rtl="0">
              <a:lnSpc>
                <a:spcPct val="90000"/>
              </a:lnSpc>
              <a:spcBef>
                <a:spcPts val="1000"/>
              </a:spcBef>
              <a:spcAft>
                <a:spcPts val="0"/>
              </a:spcAft>
              <a:buClr>
                <a:schemeClr val="dk1"/>
              </a:buClr>
              <a:buSzPts val="2800"/>
              <a:buChar char="•"/>
            </a:pPr>
            <a:r>
              <a:rPr lang="en-US" sz="2400" dirty="0"/>
              <a:t>Clean up partial match tables</a:t>
            </a:r>
            <a:endParaRPr sz="2400" dirty="0"/>
          </a:p>
          <a:p>
            <a:pPr marL="685800" lvl="1" indent="-228600" algn="l" rtl="0">
              <a:lnSpc>
                <a:spcPct val="90000"/>
              </a:lnSpc>
              <a:spcBef>
                <a:spcPts val="500"/>
              </a:spcBef>
              <a:spcAft>
                <a:spcPts val="0"/>
              </a:spcAft>
              <a:buClr>
                <a:schemeClr val="dk1"/>
              </a:buClr>
              <a:buSzPts val="2400"/>
              <a:buChar char="•"/>
            </a:pPr>
            <a:r>
              <a:rPr lang="en-US" sz="2000" dirty="0"/>
              <a:t>Configurable history</a:t>
            </a:r>
            <a:endParaRPr sz="2000" dirty="0"/>
          </a:p>
          <a:p>
            <a:pPr marL="228600" lvl="0" indent="-228600" algn="l" rtl="0">
              <a:lnSpc>
                <a:spcPct val="90000"/>
              </a:lnSpc>
              <a:spcBef>
                <a:spcPts val="1000"/>
              </a:spcBef>
              <a:spcAft>
                <a:spcPts val="0"/>
              </a:spcAft>
              <a:buClr>
                <a:schemeClr val="dk1"/>
              </a:buClr>
              <a:buSzPts val="2800"/>
              <a:buChar char="•"/>
            </a:pPr>
            <a:r>
              <a:rPr lang="en-US" sz="2400" dirty="0"/>
              <a:t>Reports generation</a:t>
            </a:r>
            <a:endParaRPr sz="2400" dirty="0"/>
          </a:p>
          <a:p>
            <a:pPr marL="685800" lvl="1" indent="-228600" algn="l" rtl="0">
              <a:lnSpc>
                <a:spcPct val="90000"/>
              </a:lnSpc>
              <a:spcBef>
                <a:spcPts val="500"/>
              </a:spcBef>
              <a:spcAft>
                <a:spcPts val="0"/>
              </a:spcAft>
              <a:buClr>
                <a:schemeClr val="dk1"/>
              </a:buClr>
              <a:buSzPts val="2400"/>
              <a:buChar char="•"/>
            </a:pPr>
            <a:r>
              <a:rPr lang="en-US" sz="2000" dirty="0"/>
              <a:t>Outstanding partial match metrics by team for example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Further Enhancements</a:t>
            </a:r>
            <a:endParaRPr dirty="0"/>
          </a:p>
        </p:txBody>
      </p:sp>
      <p:sp>
        <p:nvSpPr>
          <p:cNvPr id="195" name="Google Shape;19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sz="2400" dirty="0"/>
              <a:t>Fine grained ACL on UI</a:t>
            </a:r>
            <a:endParaRPr sz="2400" dirty="0"/>
          </a:p>
          <a:p>
            <a:pPr marL="685800" lvl="1" indent="-228600" algn="l" rtl="0">
              <a:lnSpc>
                <a:spcPct val="90000"/>
              </a:lnSpc>
              <a:spcBef>
                <a:spcPts val="500"/>
              </a:spcBef>
              <a:spcAft>
                <a:spcPts val="0"/>
              </a:spcAft>
              <a:buClr>
                <a:schemeClr val="dk1"/>
              </a:buClr>
              <a:buSzPts val="2400"/>
              <a:buChar char="•"/>
            </a:pPr>
            <a:r>
              <a:rPr lang="en-US" sz="2000" dirty="0"/>
              <a:t>Sensitive attributes hidden from those without permissions</a:t>
            </a:r>
            <a:endParaRPr sz="2000" dirty="0"/>
          </a:p>
          <a:p>
            <a:pPr marL="228600" lvl="0" indent="-228600" algn="l" rtl="0">
              <a:lnSpc>
                <a:spcPct val="90000"/>
              </a:lnSpc>
              <a:spcBef>
                <a:spcPts val="1000"/>
              </a:spcBef>
              <a:spcAft>
                <a:spcPts val="0"/>
              </a:spcAft>
              <a:buClr>
                <a:schemeClr val="dk1"/>
              </a:buClr>
              <a:buSzPts val="2800"/>
              <a:buChar char="•"/>
            </a:pPr>
            <a:r>
              <a:rPr lang="en-US" sz="2400" dirty="0"/>
              <a:t>Automatic partial match case assignment based on source, match type, link attribute data</a:t>
            </a:r>
            <a:endParaRPr sz="2400" dirty="0"/>
          </a:p>
          <a:p>
            <a:pPr marL="685800" lvl="1" indent="-228600" algn="l" rtl="0">
              <a:lnSpc>
                <a:spcPct val="90000"/>
              </a:lnSpc>
              <a:spcBef>
                <a:spcPts val="500"/>
              </a:spcBef>
              <a:spcAft>
                <a:spcPts val="0"/>
              </a:spcAft>
              <a:buClr>
                <a:schemeClr val="dk1"/>
              </a:buClr>
              <a:buSzPts val="2400"/>
              <a:buChar char="•"/>
            </a:pPr>
            <a:r>
              <a:rPr lang="en-US" sz="2000" dirty="0"/>
              <a:t>For example: VIP levels may be routed to special processing queue</a:t>
            </a:r>
            <a:endParaRPr sz="2000" dirty="0"/>
          </a:p>
          <a:p>
            <a:pPr marL="228600" lvl="0" indent="-228600" algn="l" rtl="0">
              <a:lnSpc>
                <a:spcPct val="90000"/>
              </a:lnSpc>
              <a:spcBef>
                <a:spcPts val="1000"/>
              </a:spcBef>
              <a:spcAft>
                <a:spcPts val="0"/>
              </a:spcAft>
              <a:buClr>
                <a:schemeClr val="dk1"/>
              </a:buClr>
              <a:buSzPts val="2800"/>
              <a:buChar char="•"/>
            </a:pPr>
            <a:r>
              <a:rPr lang="en-US" sz="2400" dirty="0"/>
              <a:t>Matching rules analysis</a:t>
            </a:r>
            <a:endParaRPr sz="2400" dirty="0"/>
          </a:p>
          <a:p>
            <a:pPr marL="685800" lvl="1" indent="-228600" algn="l" rtl="0">
              <a:lnSpc>
                <a:spcPct val="90000"/>
              </a:lnSpc>
              <a:spcBef>
                <a:spcPts val="500"/>
              </a:spcBef>
              <a:spcAft>
                <a:spcPts val="0"/>
              </a:spcAft>
              <a:buClr>
                <a:schemeClr val="dk1"/>
              </a:buClr>
              <a:buSzPts val="2400"/>
              <a:buChar char="•"/>
            </a:pPr>
            <a:r>
              <a:rPr lang="en-US" sz="2000" dirty="0"/>
              <a:t>Once enough data gathered, rules can be evaluated, and suggestions made</a:t>
            </a:r>
          </a:p>
          <a:p>
            <a:pPr>
              <a:lnSpc>
                <a:spcPct val="90000"/>
              </a:lnSpc>
              <a:spcBef>
                <a:spcPts val="500"/>
              </a:spcBef>
              <a:spcAft>
                <a:spcPts val="0"/>
              </a:spcAft>
              <a:buClr>
                <a:schemeClr val="dk1"/>
              </a:buClr>
              <a:buSzPts val="2400"/>
            </a:pPr>
            <a:r>
              <a:rPr lang="en-US" sz="2200" dirty="0"/>
              <a:t>Standardize matching rule logic to be configurable entirely by custom objects</a:t>
            </a:r>
            <a:endParaRPr sz="2200" dirty="0"/>
          </a:p>
          <a:p>
            <a:pPr marL="228600" lvl="0" indent="-228600" algn="l" rtl="0">
              <a:lnSpc>
                <a:spcPct val="90000"/>
              </a:lnSpc>
              <a:spcBef>
                <a:spcPts val="1000"/>
              </a:spcBef>
              <a:spcAft>
                <a:spcPts val="0"/>
              </a:spcAft>
              <a:buClr>
                <a:schemeClr val="dk1"/>
              </a:buClr>
              <a:buSzPts val="2800"/>
              <a:buChar char="•"/>
            </a:pPr>
            <a:r>
              <a:rPr lang="en-US" sz="2400" dirty="0"/>
              <a:t>External calls to fuzzy matching engines, machine learning engines, dare I say….AI? ☺</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19</a:t>
            </a:fld>
            <a:endParaRPr lang="en-US" dirty="0"/>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dirty="0">
                <a:ea typeface="ＭＳ Ｐゴシック" panose="020B0600070205080204" pitchFamily="34" charset="-128"/>
              </a:rPr>
              <a:t>© 2023 SailPoint Technologies, Inc. All rights reserved.</a:t>
            </a: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dirty="0"/>
              <a:t>Thank you!</a:t>
            </a:r>
          </a:p>
        </p:txBody>
      </p:sp>
    </p:spTree>
    <p:extLst>
      <p:ext uri="{BB962C8B-B14F-4D97-AF65-F5344CB8AC3E}">
        <p14:creationId xmlns:p14="http://schemas.microsoft.com/office/powerpoint/2010/main" val="138197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9A6318-0644-CF40-B085-29124240C48A}"/>
              </a:ext>
            </a:extLst>
          </p:cNvPr>
          <p:cNvSpPr>
            <a:spLocks noGrp="1"/>
          </p:cNvSpPr>
          <p:nvPr>
            <p:ph type="sldNum" sz="quarter" idx="12"/>
          </p:nvPr>
        </p:nvSpPr>
        <p:spPr/>
        <p:txBody>
          <a:bodyPr/>
          <a:lstStyle/>
          <a:p>
            <a:fld id="{679D2152-1C30-894C-9781-951D3C9748DF}" type="slidenum">
              <a:rPr lang="en-US" smtClean="0"/>
              <a:t>2</a:t>
            </a:fld>
            <a:endParaRPr lang="en-US" dirty="0"/>
          </a:p>
        </p:txBody>
      </p:sp>
      <p:sp>
        <p:nvSpPr>
          <p:cNvPr id="5" name="Footer Placeholder 4">
            <a:extLst>
              <a:ext uri="{FF2B5EF4-FFF2-40B4-BE49-F238E27FC236}">
                <a16:creationId xmlns:a16="http://schemas.microsoft.com/office/drawing/2014/main" id="{F5CE7A07-910F-7343-9014-AC75A17B310C}"/>
              </a:ext>
            </a:extLst>
          </p:cNvPr>
          <p:cNvSpPr>
            <a:spLocks noGrp="1"/>
          </p:cNvSpPr>
          <p:nvPr>
            <p:ph type="ftr" sz="quarter" idx="13"/>
          </p:nvPr>
        </p:nvSpPr>
        <p:spPr/>
        <p:txBody>
          <a:bodyPr/>
          <a:lstStyle/>
          <a:p>
            <a:r>
              <a:rPr lang="en-US" altLang="en-US" dirty="0"/>
              <a:t>© 2023 SailPoint Technologies, Inc. All rights reserved.</a:t>
            </a:r>
          </a:p>
        </p:txBody>
      </p:sp>
      <p:sp>
        <p:nvSpPr>
          <p:cNvPr id="15" name="Text Placeholder 14">
            <a:extLst>
              <a:ext uri="{FF2B5EF4-FFF2-40B4-BE49-F238E27FC236}">
                <a16:creationId xmlns:a16="http://schemas.microsoft.com/office/drawing/2014/main" id="{112B2E8C-2BD7-BE48-A2C2-70BB1BC81E8E}"/>
              </a:ext>
            </a:extLst>
          </p:cNvPr>
          <p:cNvSpPr>
            <a:spLocks noGrp="1"/>
          </p:cNvSpPr>
          <p:nvPr>
            <p:ph type="body" sz="quarter" idx="21"/>
          </p:nvPr>
        </p:nvSpPr>
        <p:spPr/>
        <p:txBody>
          <a:bodyPr/>
          <a:lstStyle/>
          <a:p>
            <a:r>
              <a:rPr lang="en-US" dirty="0"/>
              <a:t>Matching decisions made, by the algorithm or manually must be tracked and auditable</a:t>
            </a:r>
          </a:p>
          <a:p>
            <a:endParaRPr lang="en-US" dirty="0"/>
          </a:p>
        </p:txBody>
      </p:sp>
      <p:sp>
        <p:nvSpPr>
          <p:cNvPr id="14" name="Text Placeholder 13">
            <a:extLst>
              <a:ext uri="{FF2B5EF4-FFF2-40B4-BE49-F238E27FC236}">
                <a16:creationId xmlns:a16="http://schemas.microsoft.com/office/drawing/2014/main" id="{F208314B-D059-3A46-9106-758FF411BCC2}"/>
              </a:ext>
            </a:extLst>
          </p:cNvPr>
          <p:cNvSpPr>
            <a:spLocks noGrp="1"/>
          </p:cNvSpPr>
          <p:nvPr>
            <p:ph type="body" sz="quarter" idx="20"/>
          </p:nvPr>
        </p:nvSpPr>
        <p:spPr/>
        <p:txBody>
          <a:bodyPr/>
          <a:lstStyle/>
          <a:p>
            <a:r>
              <a:rPr lang="en-US" dirty="0"/>
              <a:t>Auditability</a:t>
            </a:r>
          </a:p>
        </p:txBody>
      </p:sp>
      <p:sp>
        <p:nvSpPr>
          <p:cNvPr id="13" name="Text Placeholder 12">
            <a:extLst>
              <a:ext uri="{FF2B5EF4-FFF2-40B4-BE49-F238E27FC236}">
                <a16:creationId xmlns:a16="http://schemas.microsoft.com/office/drawing/2014/main" id="{905D379B-827B-264A-988E-223799612885}"/>
              </a:ext>
            </a:extLst>
          </p:cNvPr>
          <p:cNvSpPr>
            <a:spLocks noGrp="1"/>
          </p:cNvSpPr>
          <p:nvPr>
            <p:ph type="body" sz="quarter" idx="19"/>
          </p:nvPr>
        </p:nvSpPr>
        <p:spPr/>
        <p:txBody>
          <a:bodyPr/>
          <a:lstStyle/>
          <a:p>
            <a:r>
              <a:rPr lang="en-US" dirty="0"/>
              <a:t>The solution must frequently accommodate many new records as well as allow for fast resolution of manual matches</a:t>
            </a:r>
          </a:p>
          <a:p>
            <a:endParaRPr lang="en-US" dirty="0"/>
          </a:p>
        </p:txBody>
      </p:sp>
      <p:sp>
        <p:nvSpPr>
          <p:cNvPr id="12" name="Text Placeholder 11">
            <a:extLst>
              <a:ext uri="{FF2B5EF4-FFF2-40B4-BE49-F238E27FC236}">
                <a16:creationId xmlns:a16="http://schemas.microsoft.com/office/drawing/2014/main" id="{317CC3C5-0ECA-C84B-B3F1-40B034C12C03}"/>
              </a:ext>
            </a:extLst>
          </p:cNvPr>
          <p:cNvSpPr>
            <a:spLocks noGrp="1"/>
          </p:cNvSpPr>
          <p:nvPr>
            <p:ph type="body" sz="quarter" idx="18"/>
          </p:nvPr>
        </p:nvSpPr>
        <p:spPr/>
        <p:txBody>
          <a:bodyPr/>
          <a:lstStyle/>
          <a:p>
            <a:r>
              <a:rPr lang="en-US" dirty="0"/>
              <a:t>Performance</a:t>
            </a:r>
          </a:p>
        </p:txBody>
      </p:sp>
      <p:sp>
        <p:nvSpPr>
          <p:cNvPr id="11" name="Text Placeholder 10">
            <a:extLst>
              <a:ext uri="{FF2B5EF4-FFF2-40B4-BE49-F238E27FC236}">
                <a16:creationId xmlns:a16="http://schemas.microsoft.com/office/drawing/2014/main" id="{B1856099-470D-4F48-9792-3DF9EEA99594}"/>
              </a:ext>
            </a:extLst>
          </p:cNvPr>
          <p:cNvSpPr>
            <a:spLocks noGrp="1"/>
          </p:cNvSpPr>
          <p:nvPr>
            <p:ph type="body" sz="quarter" idx="17"/>
          </p:nvPr>
        </p:nvSpPr>
        <p:spPr/>
        <p:txBody>
          <a:bodyPr/>
          <a:lstStyle/>
          <a:p>
            <a:r>
              <a:rPr lang="en-US" dirty="0"/>
              <a:t>Processes and an interface must exist to handle cases where a positive match cannot be programmatically determined</a:t>
            </a:r>
          </a:p>
          <a:p>
            <a:endParaRPr lang="en-US" dirty="0"/>
          </a:p>
        </p:txBody>
      </p:sp>
      <p:sp>
        <p:nvSpPr>
          <p:cNvPr id="10" name="Text Placeholder 9">
            <a:extLst>
              <a:ext uri="{FF2B5EF4-FFF2-40B4-BE49-F238E27FC236}">
                <a16:creationId xmlns:a16="http://schemas.microsoft.com/office/drawing/2014/main" id="{F6321401-8213-5543-ACC0-7C9EEF9FCCEC}"/>
              </a:ext>
            </a:extLst>
          </p:cNvPr>
          <p:cNvSpPr>
            <a:spLocks noGrp="1"/>
          </p:cNvSpPr>
          <p:nvPr>
            <p:ph type="body" sz="quarter" idx="16"/>
          </p:nvPr>
        </p:nvSpPr>
        <p:spPr/>
        <p:txBody>
          <a:bodyPr/>
          <a:lstStyle/>
          <a:p>
            <a:r>
              <a:rPr lang="en-US" dirty="0"/>
              <a:t>Manual Matching</a:t>
            </a:r>
          </a:p>
        </p:txBody>
      </p:sp>
      <p:sp>
        <p:nvSpPr>
          <p:cNvPr id="9" name="Text Placeholder 8">
            <a:extLst>
              <a:ext uri="{FF2B5EF4-FFF2-40B4-BE49-F238E27FC236}">
                <a16:creationId xmlns:a16="http://schemas.microsoft.com/office/drawing/2014/main" id="{29393BE2-5CA1-C444-9F18-E6B5FAF33BEE}"/>
              </a:ext>
            </a:extLst>
          </p:cNvPr>
          <p:cNvSpPr>
            <a:spLocks noGrp="1"/>
          </p:cNvSpPr>
          <p:nvPr>
            <p:ph type="body" sz="quarter" idx="15"/>
          </p:nvPr>
        </p:nvSpPr>
        <p:spPr/>
        <p:txBody>
          <a:bodyPr/>
          <a:lstStyle/>
          <a:p>
            <a:r>
              <a:rPr lang="en-US" dirty="0"/>
              <a:t>The matching logic must be flexible enough to support multiple rules covering multiple attributes and “fuzzy logic”</a:t>
            </a:r>
          </a:p>
          <a:p>
            <a:endParaRPr lang="en-US" dirty="0"/>
          </a:p>
        </p:txBody>
      </p:sp>
      <p:sp>
        <p:nvSpPr>
          <p:cNvPr id="8" name="Text Placeholder 7">
            <a:extLst>
              <a:ext uri="{FF2B5EF4-FFF2-40B4-BE49-F238E27FC236}">
                <a16:creationId xmlns:a16="http://schemas.microsoft.com/office/drawing/2014/main" id="{DA504F55-7C7B-A64E-9B66-FAE31F8275ED}"/>
              </a:ext>
            </a:extLst>
          </p:cNvPr>
          <p:cNvSpPr>
            <a:spLocks noGrp="1"/>
          </p:cNvSpPr>
          <p:nvPr>
            <p:ph type="body" sz="quarter" idx="14"/>
          </p:nvPr>
        </p:nvSpPr>
        <p:spPr/>
        <p:txBody>
          <a:bodyPr/>
          <a:lstStyle/>
          <a:p>
            <a:r>
              <a:rPr lang="en-US" dirty="0"/>
              <a:t>Matching Logic</a:t>
            </a:r>
          </a:p>
        </p:txBody>
      </p:sp>
      <p:sp>
        <p:nvSpPr>
          <p:cNvPr id="7" name="Text Placeholder 6">
            <a:extLst>
              <a:ext uri="{FF2B5EF4-FFF2-40B4-BE49-F238E27FC236}">
                <a16:creationId xmlns:a16="http://schemas.microsoft.com/office/drawing/2014/main" id="{760F243E-9D8E-D746-8CA6-D76D127BB84A}"/>
              </a:ext>
            </a:extLst>
          </p:cNvPr>
          <p:cNvSpPr>
            <a:spLocks noGrp="1"/>
          </p:cNvSpPr>
          <p:nvPr>
            <p:ph type="body" sz="half" idx="2"/>
          </p:nvPr>
        </p:nvSpPr>
        <p:spPr/>
        <p:txBody>
          <a:bodyPr/>
          <a:lstStyle/>
          <a:p>
            <a:pPr lvl="0" algn="l" rtl="0">
              <a:lnSpc>
                <a:spcPct val="90000"/>
              </a:lnSpc>
              <a:spcBef>
                <a:spcPts val="0"/>
              </a:spcBef>
              <a:spcAft>
                <a:spcPts val="0"/>
              </a:spcAft>
              <a:buClr>
                <a:schemeClr val="dk1"/>
              </a:buClr>
              <a:buSzPts val="2800"/>
            </a:pPr>
            <a:r>
              <a:rPr lang="en-US" dirty="0"/>
              <a:t>Environments where an identity exists in multiple authoritative sources, lacking a foreign key for correlation between them and imperfect data to build correlation rules.</a:t>
            </a:r>
            <a:br>
              <a:rPr lang="en-US" dirty="0"/>
            </a:br>
            <a:endParaRPr lang="en-US" dirty="0"/>
          </a:p>
          <a:p>
            <a:pPr lvl="0" algn="l" rtl="0">
              <a:lnSpc>
                <a:spcPct val="90000"/>
              </a:lnSpc>
              <a:spcBef>
                <a:spcPts val="0"/>
              </a:spcBef>
              <a:spcAft>
                <a:spcPts val="0"/>
              </a:spcAft>
              <a:buClr>
                <a:schemeClr val="dk1"/>
              </a:buClr>
              <a:buSzPts val="2800"/>
            </a:pPr>
            <a:r>
              <a:rPr lang="en-US" dirty="0"/>
              <a:t>An example of this is a higher education environment with an HR system, multiple student systems, alumni systems, etc.</a:t>
            </a:r>
          </a:p>
        </p:txBody>
      </p:sp>
      <p:sp>
        <p:nvSpPr>
          <p:cNvPr id="6" name="Title 5">
            <a:extLst>
              <a:ext uri="{FF2B5EF4-FFF2-40B4-BE49-F238E27FC236}">
                <a16:creationId xmlns:a16="http://schemas.microsoft.com/office/drawing/2014/main" id="{217B9998-BE68-4346-9F30-2391FBAB0E12}"/>
              </a:ext>
            </a:extLst>
          </p:cNvPr>
          <p:cNvSpPr>
            <a:spLocks noGrp="1"/>
          </p:cNvSpPr>
          <p:nvPr>
            <p:ph type="title"/>
          </p:nvPr>
        </p:nvSpPr>
        <p:spPr/>
        <p:txBody>
          <a:bodyPr/>
          <a:lstStyle/>
          <a:p>
            <a:r>
              <a:rPr lang="en-US" dirty="0"/>
              <a:t>The Challenge</a:t>
            </a:r>
          </a:p>
        </p:txBody>
      </p:sp>
      <p:pic>
        <p:nvPicPr>
          <p:cNvPr id="2" name="Graphic 1" descr="Education">
            <a:extLst>
              <a:ext uri="{FF2B5EF4-FFF2-40B4-BE49-F238E27FC236}">
                <a16:creationId xmlns:a16="http://schemas.microsoft.com/office/drawing/2014/main" id="{C613C553-A825-7096-5699-BB1CE55958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6070" y="4817794"/>
            <a:ext cx="483982" cy="483982"/>
          </a:xfrm>
          <a:prstGeom prst="rect">
            <a:avLst/>
          </a:prstGeom>
        </p:spPr>
      </p:pic>
    </p:spTree>
    <p:extLst>
      <p:ext uri="{BB962C8B-B14F-4D97-AF65-F5344CB8AC3E}">
        <p14:creationId xmlns:p14="http://schemas.microsoft.com/office/powerpoint/2010/main" val="305054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91B72F-ED42-4849-AE96-D0FE1E28E62E}"/>
              </a:ext>
            </a:extLst>
          </p:cNvPr>
          <p:cNvSpPr>
            <a:spLocks noGrp="1"/>
          </p:cNvSpPr>
          <p:nvPr>
            <p:ph type="sldNum" sz="quarter" idx="12"/>
          </p:nvPr>
        </p:nvSpPr>
        <p:spPr/>
        <p:txBody>
          <a:bodyPr/>
          <a:lstStyle/>
          <a:p>
            <a:fld id="{679D2152-1C30-894C-9781-951D3C9748DF}" type="slidenum">
              <a:rPr lang="en-US" smtClean="0"/>
              <a:pPr/>
              <a:t>3</a:t>
            </a:fld>
            <a:endParaRPr lang="en-US" dirty="0"/>
          </a:p>
        </p:txBody>
      </p:sp>
      <p:sp>
        <p:nvSpPr>
          <p:cNvPr id="5" name="Footer Placeholder 4">
            <a:extLst>
              <a:ext uri="{FF2B5EF4-FFF2-40B4-BE49-F238E27FC236}">
                <a16:creationId xmlns:a16="http://schemas.microsoft.com/office/drawing/2014/main" id="{FDDC2622-0262-BA49-B77B-D5F38B1E916D}"/>
              </a:ext>
            </a:extLst>
          </p:cNvPr>
          <p:cNvSpPr>
            <a:spLocks noGrp="1"/>
          </p:cNvSpPr>
          <p:nvPr>
            <p:ph type="ftr" sz="quarter" idx="13"/>
          </p:nvPr>
        </p:nvSpPr>
        <p:spPr/>
        <p:txBody>
          <a:bodyPr/>
          <a:lstStyle/>
          <a:p>
            <a:r>
              <a:rPr lang="en-US" altLang="en-US" dirty="0"/>
              <a:t>© 2023 SailPoint Technologies, Inc. All rights reserved.</a:t>
            </a:r>
          </a:p>
        </p:txBody>
      </p:sp>
      <p:sp>
        <p:nvSpPr>
          <p:cNvPr id="10" name="Content Placeholder 9">
            <a:extLst>
              <a:ext uri="{FF2B5EF4-FFF2-40B4-BE49-F238E27FC236}">
                <a16:creationId xmlns:a16="http://schemas.microsoft.com/office/drawing/2014/main" id="{BF4048EA-CA1D-4542-89D2-273A31DCE06E}"/>
              </a:ext>
            </a:extLst>
          </p:cNvPr>
          <p:cNvSpPr>
            <a:spLocks noGrp="1"/>
          </p:cNvSpPr>
          <p:nvPr>
            <p:ph sz="half" idx="17"/>
          </p:nvPr>
        </p:nvSpPr>
        <p:spPr/>
        <p:txBody>
          <a:bodyPr/>
          <a:lstStyle/>
          <a:p>
            <a:pPr marL="285750" indent="-285750">
              <a:buFont typeface="Arial" panose="020B0604020202020204" pitchFamily="34" charset="0"/>
              <a:buChar char="•"/>
            </a:pPr>
            <a:r>
              <a:rPr lang="en-US" dirty="0"/>
              <a:t>Best effort auto-matching with bias toward creating new accounts</a:t>
            </a:r>
          </a:p>
          <a:p>
            <a:pPr marL="285750" indent="-285750">
              <a:buFont typeface="Arial" panose="020B0604020202020204" pitchFamily="34" charset="0"/>
              <a:buChar char="•"/>
            </a:pPr>
            <a:r>
              <a:rPr lang="en-US" dirty="0"/>
              <a:t>Have manual process in place to merge accounts when necessary</a:t>
            </a:r>
          </a:p>
          <a:p>
            <a:pPr marL="285750" indent="-285750">
              <a:buFont typeface="Arial" panose="020B0604020202020204" pitchFamily="34" charset="0"/>
              <a:buChar char="•"/>
            </a:pPr>
            <a:r>
              <a:rPr lang="en-US" dirty="0"/>
              <a:t>Manual, slow, human resource intensive, but still done in places</a:t>
            </a:r>
          </a:p>
        </p:txBody>
      </p:sp>
      <p:sp>
        <p:nvSpPr>
          <p:cNvPr id="9" name="Text Placeholder 8">
            <a:extLst>
              <a:ext uri="{FF2B5EF4-FFF2-40B4-BE49-F238E27FC236}">
                <a16:creationId xmlns:a16="http://schemas.microsoft.com/office/drawing/2014/main" id="{323E54C1-27AD-5942-88F6-9B2D16ACD122}"/>
              </a:ext>
            </a:extLst>
          </p:cNvPr>
          <p:cNvSpPr>
            <a:spLocks noGrp="1"/>
          </p:cNvSpPr>
          <p:nvPr>
            <p:ph type="body" idx="16"/>
          </p:nvPr>
        </p:nvSpPr>
        <p:spPr/>
        <p:txBody>
          <a:bodyPr/>
          <a:lstStyle/>
          <a:p>
            <a:r>
              <a:rPr lang="en-US" dirty="0"/>
              <a:t>Reactive Matching</a:t>
            </a:r>
          </a:p>
        </p:txBody>
      </p:sp>
      <p:pic>
        <p:nvPicPr>
          <p:cNvPr id="29" name="Graphic 28" descr="Arrow">
            <a:extLst>
              <a:ext uri="{FF2B5EF4-FFF2-40B4-BE49-F238E27FC236}">
                <a16:creationId xmlns:a16="http://schemas.microsoft.com/office/drawing/2014/main" id="{BAF88B38-164A-C244-8071-DD7E991328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0237" y="1514560"/>
            <a:ext cx="570093" cy="570093"/>
          </a:xfrm>
          <a:prstGeom prst="rect">
            <a:avLst/>
          </a:prstGeom>
        </p:spPr>
      </p:pic>
      <p:sp>
        <p:nvSpPr>
          <p:cNvPr id="8" name="Content Placeholder 7">
            <a:extLst>
              <a:ext uri="{FF2B5EF4-FFF2-40B4-BE49-F238E27FC236}">
                <a16:creationId xmlns:a16="http://schemas.microsoft.com/office/drawing/2014/main" id="{217974FA-5C16-7A43-B160-F2520154F9D6}"/>
              </a:ext>
            </a:extLst>
          </p:cNvPr>
          <p:cNvSpPr>
            <a:spLocks noGrp="1"/>
          </p:cNvSpPr>
          <p:nvPr>
            <p:ph sz="half" idx="15"/>
          </p:nvPr>
        </p:nvSpPr>
        <p:spPr/>
        <p:txBody>
          <a:bodyPr/>
          <a:lstStyle/>
          <a:p>
            <a:pPr marL="285750" indent="-285750">
              <a:buFont typeface="Arial" panose="020B0604020202020204" pitchFamily="34" charset="0"/>
              <a:buChar char="•"/>
            </a:pPr>
            <a:r>
              <a:rPr lang="en-US" dirty="0"/>
              <a:t>Different usernames, accounts, entitlements, etc. based on affiliation</a:t>
            </a:r>
          </a:p>
          <a:p>
            <a:pPr marL="285750" indent="-285750">
              <a:buFont typeface="Arial" panose="020B0604020202020204" pitchFamily="34" charset="0"/>
              <a:buChar char="•"/>
            </a:pPr>
            <a:r>
              <a:rPr lang="en-US" dirty="0"/>
              <a:t>End user nightmare, but still done in some environments</a:t>
            </a:r>
          </a:p>
        </p:txBody>
      </p:sp>
      <p:sp>
        <p:nvSpPr>
          <p:cNvPr id="7" name="Text Placeholder 6">
            <a:extLst>
              <a:ext uri="{FF2B5EF4-FFF2-40B4-BE49-F238E27FC236}">
                <a16:creationId xmlns:a16="http://schemas.microsoft.com/office/drawing/2014/main" id="{0FA399E4-3DA2-7A45-A856-B38AF481DDF0}"/>
              </a:ext>
            </a:extLst>
          </p:cNvPr>
          <p:cNvSpPr>
            <a:spLocks noGrp="1"/>
          </p:cNvSpPr>
          <p:nvPr>
            <p:ph type="body" idx="14"/>
          </p:nvPr>
        </p:nvSpPr>
        <p:spPr/>
        <p:txBody>
          <a:bodyPr/>
          <a:lstStyle/>
          <a:p>
            <a:pPr marL="228600" lvl="0" indent="-228600" algn="l" rtl="0">
              <a:lnSpc>
                <a:spcPct val="90000"/>
              </a:lnSpc>
              <a:spcBef>
                <a:spcPts val="1000"/>
              </a:spcBef>
              <a:spcAft>
                <a:spcPts val="0"/>
              </a:spcAft>
              <a:buClr>
                <a:schemeClr val="dk1"/>
              </a:buClr>
              <a:buSzPts val="2800"/>
              <a:buChar char="•"/>
            </a:pPr>
            <a:r>
              <a:rPr lang="en-US" dirty="0"/>
              <a:t>Manage IDs separately</a:t>
            </a:r>
          </a:p>
        </p:txBody>
      </p:sp>
      <p:sp>
        <p:nvSpPr>
          <p:cNvPr id="3" name="Content Placeholder 2">
            <a:extLst>
              <a:ext uri="{FF2B5EF4-FFF2-40B4-BE49-F238E27FC236}">
                <a16:creationId xmlns:a16="http://schemas.microsoft.com/office/drawing/2014/main" id="{A285D0C9-5785-B241-BE84-26D206325D20}"/>
              </a:ext>
            </a:extLst>
          </p:cNvPr>
          <p:cNvSpPr>
            <a:spLocks noGrp="1"/>
          </p:cNvSpPr>
          <p:nvPr>
            <p:ph sz="half" idx="2"/>
          </p:nvPr>
        </p:nvSpPr>
        <p:spPr/>
        <p:txBody>
          <a:bodyPr/>
          <a:lstStyle/>
          <a:p>
            <a:pPr marL="285750" indent="-285750">
              <a:buFont typeface="Arial" panose="020B0604020202020204" pitchFamily="34" charset="0"/>
              <a:buChar char="•"/>
            </a:pPr>
            <a:r>
              <a:rPr lang="en-US" dirty="0"/>
              <a:t>Informatica</a:t>
            </a:r>
          </a:p>
          <a:p>
            <a:pPr marL="285750" indent="-285750">
              <a:buFont typeface="Arial" panose="020B0604020202020204" pitchFamily="34" charset="0"/>
              <a:buChar char="•"/>
            </a:pPr>
            <a:r>
              <a:rPr lang="en-US" dirty="0"/>
              <a:t>LumenData (Partnered with Oracle to create software specifically for Higher Ed)</a:t>
            </a:r>
          </a:p>
          <a:p>
            <a:pPr marL="285750" indent="-285750">
              <a:buFont typeface="Arial" panose="020B0604020202020204" pitchFamily="34" charset="0"/>
              <a:buChar char="•"/>
            </a:pPr>
            <a:r>
              <a:rPr lang="en-US" dirty="0"/>
              <a:t>Homegrown Identity Registry (common in Higher Education) </a:t>
            </a:r>
          </a:p>
        </p:txBody>
      </p:sp>
      <p:sp>
        <p:nvSpPr>
          <p:cNvPr id="2" name="Text Placeholder 1">
            <a:extLst>
              <a:ext uri="{FF2B5EF4-FFF2-40B4-BE49-F238E27FC236}">
                <a16:creationId xmlns:a16="http://schemas.microsoft.com/office/drawing/2014/main" id="{CCF12E6C-8379-DF48-B471-C94198E5D065}"/>
              </a:ext>
            </a:extLst>
          </p:cNvPr>
          <p:cNvSpPr>
            <a:spLocks noGrp="1"/>
          </p:cNvSpPr>
          <p:nvPr>
            <p:ph type="body" idx="1"/>
          </p:nvPr>
        </p:nvSpPr>
        <p:spPr/>
        <p:txBody>
          <a:bodyPr>
            <a:normAutofit/>
          </a:bodyPr>
          <a:lstStyle/>
          <a:p>
            <a:pPr marL="228600" lvl="0" indent="-228600" algn="l" rtl="0">
              <a:lnSpc>
                <a:spcPct val="90000"/>
              </a:lnSpc>
              <a:spcBef>
                <a:spcPts val="0"/>
              </a:spcBef>
              <a:spcAft>
                <a:spcPts val="0"/>
              </a:spcAft>
              <a:buClr>
                <a:schemeClr val="dk1"/>
              </a:buClr>
              <a:buSzPts val="2800"/>
              <a:buChar char="•"/>
            </a:pPr>
            <a:r>
              <a:rPr lang="en-US" dirty="0"/>
              <a:t>MDM Software</a:t>
            </a:r>
          </a:p>
        </p:txBody>
      </p:sp>
      <p:sp>
        <p:nvSpPr>
          <p:cNvPr id="6" name="Title 5">
            <a:extLst>
              <a:ext uri="{FF2B5EF4-FFF2-40B4-BE49-F238E27FC236}">
                <a16:creationId xmlns:a16="http://schemas.microsoft.com/office/drawing/2014/main" id="{BD83E916-32D4-C543-BAF1-48592FA215CE}"/>
              </a:ext>
            </a:extLst>
          </p:cNvPr>
          <p:cNvSpPr>
            <a:spLocks noGrp="1"/>
          </p:cNvSpPr>
          <p:nvPr>
            <p:ph type="title"/>
          </p:nvPr>
        </p:nvSpPr>
        <p:spPr/>
        <p:txBody>
          <a:bodyPr/>
          <a:lstStyle/>
          <a:p>
            <a:r>
              <a:rPr lang="en-US" dirty="0"/>
              <a:t>Alternative Approaches</a:t>
            </a:r>
          </a:p>
        </p:txBody>
      </p:sp>
      <p:pic>
        <p:nvPicPr>
          <p:cNvPr id="13" name="Graphic 12" descr="Boxes">
            <a:extLst>
              <a:ext uri="{FF2B5EF4-FFF2-40B4-BE49-F238E27FC236}">
                <a16:creationId xmlns:a16="http://schemas.microsoft.com/office/drawing/2014/main" id="{A3A86EFF-8F3C-8C23-0028-3AFE62511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0953" y="1514560"/>
            <a:ext cx="570093" cy="570093"/>
          </a:xfrm>
          <a:prstGeom prst="rect">
            <a:avLst/>
          </a:prstGeom>
        </p:spPr>
      </p:pic>
      <p:pic>
        <p:nvPicPr>
          <p:cNvPr id="14" name="Graphic 13" descr="Money">
            <a:extLst>
              <a:ext uri="{FF2B5EF4-FFF2-40B4-BE49-F238E27FC236}">
                <a16:creationId xmlns:a16="http://schemas.microsoft.com/office/drawing/2014/main" id="{C9E9C70C-4DC1-24F6-4A64-19A1F60E72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7780" y="1514560"/>
            <a:ext cx="483982" cy="483982"/>
          </a:xfrm>
          <a:prstGeom prst="rect">
            <a:avLst/>
          </a:prstGeom>
        </p:spPr>
      </p:pic>
    </p:spTree>
    <p:extLst>
      <p:ext uri="{BB962C8B-B14F-4D97-AF65-F5344CB8AC3E}">
        <p14:creationId xmlns:p14="http://schemas.microsoft.com/office/powerpoint/2010/main" val="424203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This Approach</a:t>
            </a:r>
            <a:endParaRPr dirty="0"/>
          </a:p>
        </p:txBody>
      </p:sp>
      <p:sp>
        <p:nvSpPr>
          <p:cNvPr id="103" name="Google Shape;10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Matching and Merging Plugin</a:t>
            </a:r>
          </a:p>
          <a:p>
            <a:pPr marL="228600" lvl="0" indent="-228600" algn="l" rtl="0">
              <a:lnSpc>
                <a:spcPct val="90000"/>
              </a:lnSpc>
              <a:spcBef>
                <a:spcPts val="0"/>
              </a:spcBef>
              <a:spcAft>
                <a:spcPts val="0"/>
              </a:spcAft>
              <a:buClr>
                <a:schemeClr val="dk1"/>
              </a:buClr>
              <a:buSzPts val="2800"/>
              <a:buChar char="•"/>
            </a:pPr>
            <a:r>
              <a:rPr lang="en-US" sz="2400" dirty="0"/>
              <a:t>Distills identities from multiple authoritative source down to a single identity object</a:t>
            </a:r>
          </a:p>
          <a:p>
            <a:pPr marL="228600" lvl="0" indent="-228600" algn="l" rtl="0">
              <a:lnSpc>
                <a:spcPct val="90000"/>
              </a:lnSpc>
              <a:spcBef>
                <a:spcPts val="0"/>
              </a:spcBef>
              <a:spcAft>
                <a:spcPts val="0"/>
              </a:spcAft>
              <a:buClr>
                <a:schemeClr val="dk1"/>
              </a:buClr>
              <a:buSzPts val="2800"/>
              <a:buChar char="•"/>
            </a:pPr>
            <a:r>
              <a:rPr lang="en-US" sz="2400" dirty="0"/>
              <a:t>Contains logic for multiple source matching</a:t>
            </a:r>
          </a:p>
          <a:p>
            <a:pPr lvl="1">
              <a:lnSpc>
                <a:spcPct val="90000"/>
              </a:lnSpc>
              <a:spcBef>
                <a:spcPts val="0"/>
              </a:spcBef>
              <a:spcAft>
                <a:spcPts val="0"/>
              </a:spcAft>
              <a:buClr>
                <a:schemeClr val="dk1"/>
              </a:buClr>
              <a:buSzPts val="2800"/>
            </a:pPr>
            <a:r>
              <a:rPr lang="en-US" sz="2200" dirty="0"/>
              <a:t>Pluggable framework for defining matching rules</a:t>
            </a:r>
          </a:p>
          <a:p>
            <a:pPr lvl="1">
              <a:lnSpc>
                <a:spcPct val="90000"/>
              </a:lnSpc>
              <a:spcBef>
                <a:spcPts val="0"/>
              </a:spcBef>
              <a:spcAft>
                <a:spcPts val="0"/>
              </a:spcAft>
              <a:buClr>
                <a:schemeClr val="dk1"/>
              </a:buClr>
              <a:buSzPts val="2800"/>
            </a:pPr>
            <a:r>
              <a:rPr lang="en-US" sz="2200" dirty="0"/>
              <a:t>Callable from any authoritative source’s correlation rule</a:t>
            </a:r>
          </a:p>
          <a:p>
            <a:pPr>
              <a:lnSpc>
                <a:spcPct val="90000"/>
              </a:lnSpc>
              <a:spcBef>
                <a:spcPts val="0"/>
              </a:spcBef>
              <a:spcAft>
                <a:spcPts val="0"/>
              </a:spcAft>
              <a:buClr>
                <a:schemeClr val="dk1"/>
              </a:buClr>
              <a:buSzPts val="2800"/>
            </a:pPr>
            <a:r>
              <a:rPr lang="en-US" sz="2400" dirty="0"/>
              <a:t>Supplies UI for manual matching and merging</a:t>
            </a:r>
          </a:p>
          <a:p>
            <a:pPr lvl="1">
              <a:lnSpc>
                <a:spcPct val="90000"/>
              </a:lnSpc>
              <a:spcBef>
                <a:spcPts val="0"/>
              </a:spcBef>
              <a:spcAft>
                <a:spcPts val="0"/>
              </a:spcAft>
              <a:buClr>
                <a:schemeClr val="dk1"/>
              </a:buClr>
              <a:buSzPts val="2800"/>
            </a:pPr>
            <a:r>
              <a:rPr lang="en-US" sz="2200" dirty="0"/>
              <a:t>Notification</a:t>
            </a:r>
          </a:p>
          <a:p>
            <a:pPr lvl="1">
              <a:lnSpc>
                <a:spcPct val="90000"/>
              </a:lnSpc>
              <a:spcBef>
                <a:spcPts val="0"/>
              </a:spcBef>
              <a:spcAft>
                <a:spcPts val="0"/>
              </a:spcAft>
              <a:buClr>
                <a:schemeClr val="dk1"/>
              </a:buClr>
              <a:buSzPts val="2800"/>
            </a:pPr>
            <a:r>
              <a:rPr lang="en-US" sz="2200" dirty="0"/>
              <a:t>Delegated Administration</a:t>
            </a:r>
          </a:p>
          <a:p>
            <a:pPr lvl="1">
              <a:lnSpc>
                <a:spcPct val="90000"/>
              </a:lnSpc>
              <a:spcBef>
                <a:spcPts val="0"/>
              </a:spcBef>
              <a:spcAft>
                <a:spcPts val="0"/>
              </a:spcAft>
              <a:buClr>
                <a:schemeClr val="dk1"/>
              </a:buClr>
              <a:buSzPts val="2800"/>
            </a:pPr>
            <a:r>
              <a:rPr lang="en-US" sz="2200" dirty="0"/>
              <a:t>Audit Events</a:t>
            </a:r>
          </a:p>
          <a:p>
            <a:pPr>
              <a:lnSpc>
                <a:spcPct val="90000"/>
              </a:lnSpc>
              <a:spcBef>
                <a:spcPts val="0"/>
              </a:spcBef>
              <a:spcAft>
                <a:spcPts val="0"/>
              </a:spcAft>
              <a:buClr>
                <a:schemeClr val="dk1"/>
              </a:buClr>
              <a:buSzPts val="2800"/>
            </a:pPr>
            <a:r>
              <a:rPr lang="en-US" sz="2400" dirty="0"/>
              <a:t>Utilizes native IIQ objects (custom, identity, link) as well as IdentityIQPlugin tables for additional match metadata</a:t>
            </a:r>
          </a:p>
          <a:p>
            <a:pPr>
              <a:lnSpc>
                <a:spcPct val="90000"/>
              </a:lnSpc>
              <a:spcBef>
                <a:spcPts val="0"/>
              </a:spcBef>
              <a:spcAft>
                <a:spcPts val="0"/>
              </a:spcAft>
              <a:buClr>
                <a:schemeClr val="dk1"/>
              </a:buClr>
              <a:buSzPts val="2800"/>
            </a:pPr>
            <a:endParaRPr lang="en-US" sz="2400" dirty="0"/>
          </a:p>
          <a:p>
            <a:pPr>
              <a:lnSpc>
                <a:spcPct val="90000"/>
              </a:lnSpc>
              <a:spcBef>
                <a:spcPts val="0"/>
              </a:spcBef>
              <a:spcAft>
                <a:spcPts val="0"/>
              </a:spcAft>
              <a:buClr>
                <a:schemeClr val="dk1"/>
              </a:buClr>
              <a:buSzPts val="2800"/>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Rationale For This Approach</a:t>
            </a:r>
            <a:endParaRPr dirty="0"/>
          </a:p>
        </p:txBody>
      </p:sp>
      <p:sp>
        <p:nvSpPr>
          <p:cNvPr id="103" name="Google Shape;10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sz="2400" dirty="0"/>
              <a:t>Desire to move away from homegrown and/or disconnected solutions</a:t>
            </a:r>
            <a:endParaRPr sz="2400" dirty="0"/>
          </a:p>
          <a:p>
            <a:pPr marL="685800" lvl="1" indent="-228600" algn="l" rtl="0">
              <a:lnSpc>
                <a:spcPct val="90000"/>
              </a:lnSpc>
              <a:spcBef>
                <a:spcPts val="500"/>
              </a:spcBef>
              <a:spcAft>
                <a:spcPts val="0"/>
              </a:spcAft>
              <a:buClr>
                <a:schemeClr val="dk1"/>
              </a:buClr>
              <a:buSzPts val="2400"/>
              <a:buChar char="•"/>
            </a:pPr>
            <a:r>
              <a:rPr lang="en-US" sz="2000" dirty="0"/>
              <a:t>Several advantages to having provisioning tool directly connected to sources rather than mediated via third party solution</a:t>
            </a:r>
            <a:endParaRPr sz="2000" dirty="0"/>
          </a:p>
          <a:p>
            <a:pPr marL="228600" lvl="0" indent="-228600" algn="l" rtl="0">
              <a:lnSpc>
                <a:spcPct val="90000"/>
              </a:lnSpc>
              <a:spcBef>
                <a:spcPts val="1000"/>
              </a:spcBef>
              <a:spcAft>
                <a:spcPts val="0"/>
              </a:spcAft>
              <a:buClr>
                <a:schemeClr val="dk1"/>
              </a:buClr>
              <a:buSzPts val="2800"/>
              <a:buChar char="•"/>
            </a:pPr>
            <a:r>
              <a:rPr lang="en-US" sz="2400" dirty="0"/>
              <a:t>Preferred end user experience in maintaining single identity/logon with university</a:t>
            </a:r>
            <a:endParaRPr sz="2400" dirty="0"/>
          </a:p>
          <a:p>
            <a:pPr marL="228600" lvl="0" indent="-228600" algn="l" rtl="0">
              <a:lnSpc>
                <a:spcPct val="90000"/>
              </a:lnSpc>
              <a:spcBef>
                <a:spcPts val="1000"/>
              </a:spcBef>
              <a:spcAft>
                <a:spcPts val="0"/>
              </a:spcAft>
              <a:buClr>
                <a:schemeClr val="dk1"/>
              </a:buClr>
              <a:buSzPts val="2800"/>
              <a:buChar char="•"/>
            </a:pPr>
            <a:r>
              <a:rPr lang="en-US" sz="2400" dirty="0"/>
              <a:t>Single interface for accounts management team/helpdesk to cover all aspects of account creation</a:t>
            </a:r>
            <a:endParaRPr sz="2400" dirty="0"/>
          </a:p>
          <a:p>
            <a:pPr marL="685800" lvl="1" indent="-228600" algn="l" rtl="0">
              <a:lnSpc>
                <a:spcPct val="90000"/>
              </a:lnSpc>
              <a:spcBef>
                <a:spcPts val="500"/>
              </a:spcBef>
              <a:spcAft>
                <a:spcPts val="0"/>
              </a:spcAft>
              <a:buClr>
                <a:schemeClr val="dk1"/>
              </a:buClr>
              <a:buSzPts val="2400"/>
              <a:buChar char="•"/>
            </a:pPr>
            <a:r>
              <a:rPr lang="en-US" sz="2000" dirty="0"/>
              <a:t>Manual matching and merging interface benefits from close UI and data proximity to the IAM tool. </a:t>
            </a:r>
            <a:endParaRPr sz="2000" dirty="0"/>
          </a:p>
          <a:p>
            <a:pPr marL="228600" lvl="0" indent="-228600" algn="l" rtl="0">
              <a:lnSpc>
                <a:spcPct val="90000"/>
              </a:lnSpc>
              <a:spcBef>
                <a:spcPts val="1000"/>
              </a:spcBef>
              <a:spcAft>
                <a:spcPts val="0"/>
              </a:spcAft>
              <a:buClr>
                <a:schemeClr val="dk1"/>
              </a:buClr>
              <a:buSzPts val="2800"/>
              <a:buChar char="•"/>
            </a:pPr>
            <a:r>
              <a:rPr lang="en-US" sz="2400" dirty="0"/>
              <a:t>Ability to utilize existing matching/merging logic</a:t>
            </a:r>
          </a:p>
          <a:p>
            <a:pPr marL="228600" lvl="0" indent="-228600" algn="l" rtl="0">
              <a:lnSpc>
                <a:spcPct val="90000"/>
              </a:lnSpc>
              <a:spcBef>
                <a:spcPts val="1000"/>
              </a:spcBef>
              <a:spcAft>
                <a:spcPts val="0"/>
              </a:spcAft>
              <a:buClr>
                <a:schemeClr val="dk1"/>
              </a:buClr>
              <a:buSzPts val="2800"/>
              <a:buChar char="•"/>
            </a:pPr>
            <a:r>
              <a:rPr lang="en-US" sz="2400" dirty="0"/>
              <a:t>Performance</a:t>
            </a:r>
            <a:endParaRPr sz="2400" dirty="0"/>
          </a:p>
        </p:txBody>
      </p:sp>
    </p:spTree>
    <p:extLst>
      <p:ext uri="{BB962C8B-B14F-4D97-AF65-F5344CB8AC3E}">
        <p14:creationId xmlns:p14="http://schemas.microsoft.com/office/powerpoint/2010/main" val="192973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High Level Flow Diagram</a:t>
            </a:r>
            <a:endParaRPr dirty="0"/>
          </a:p>
        </p:txBody>
      </p:sp>
      <p:pic>
        <p:nvPicPr>
          <p:cNvPr id="3" name="Picture 2" descr="Diagram&#10;&#10;Description automatically generated">
            <a:extLst>
              <a:ext uri="{FF2B5EF4-FFF2-40B4-BE49-F238E27FC236}">
                <a16:creationId xmlns:a16="http://schemas.microsoft.com/office/drawing/2014/main" id="{425317F9-7049-73BA-181A-18C900888AF5}"/>
              </a:ext>
            </a:extLst>
          </p:cNvPr>
          <p:cNvPicPr>
            <a:picLocks noChangeAspect="1"/>
          </p:cNvPicPr>
          <p:nvPr/>
        </p:nvPicPr>
        <p:blipFill>
          <a:blip r:embed="rId3"/>
          <a:stretch>
            <a:fillRect/>
          </a:stretch>
        </p:blipFill>
        <p:spPr>
          <a:xfrm>
            <a:off x="1521105" y="1453261"/>
            <a:ext cx="8826661" cy="4723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The Environment</a:t>
            </a:r>
            <a:endParaRPr dirty="0"/>
          </a:p>
        </p:txBody>
      </p:sp>
      <p:sp>
        <p:nvSpPr>
          <p:cNvPr id="115" name="Google Shape;11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sz="3000" dirty="0"/>
              <a:t>Sources (each with unique internal identity attribute)</a:t>
            </a:r>
            <a:endParaRPr sz="3000" dirty="0"/>
          </a:p>
          <a:p>
            <a:pPr marL="685800" lvl="1" indent="-228600" algn="l" rtl="0">
              <a:lnSpc>
                <a:spcPct val="90000"/>
              </a:lnSpc>
              <a:spcBef>
                <a:spcPts val="500"/>
              </a:spcBef>
              <a:spcAft>
                <a:spcPts val="0"/>
              </a:spcAft>
              <a:buClr>
                <a:schemeClr val="dk1"/>
              </a:buClr>
              <a:buSzPts val="2400"/>
              <a:buChar char="•"/>
            </a:pPr>
            <a:r>
              <a:rPr lang="en-US" sz="2600" dirty="0"/>
              <a:t>A Student Information System Database</a:t>
            </a:r>
            <a:endParaRPr sz="2600" dirty="0"/>
          </a:p>
          <a:p>
            <a:pPr marL="685800" lvl="1" indent="-228600" algn="l" rtl="0">
              <a:lnSpc>
                <a:spcPct val="90000"/>
              </a:lnSpc>
              <a:spcBef>
                <a:spcPts val="500"/>
              </a:spcBef>
              <a:spcAft>
                <a:spcPts val="0"/>
              </a:spcAft>
              <a:buClr>
                <a:schemeClr val="dk1"/>
              </a:buClr>
              <a:buSzPts val="2400"/>
              <a:buChar char="•"/>
            </a:pPr>
            <a:r>
              <a:rPr lang="en-US" sz="2600" dirty="0"/>
              <a:t>An Employee (Faculty/Staff) Database</a:t>
            </a:r>
            <a:endParaRPr sz="2600" dirty="0"/>
          </a:p>
          <a:p>
            <a:pPr marL="685800" lvl="1" indent="-228600" algn="l" rtl="0">
              <a:lnSpc>
                <a:spcPct val="90000"/>
              </a:lnSpc>
              <a:spcBef>
                <a:spcPts val="500"/>
              </a:spcBef>
              <a:spcAft>
                <a:spcPts val="0"/>
              </a:spcAft>
              <a:buClr>
                <a:schemeClr val="dk1"/>
              </a:buClr>
              <a:buSzPts val="2400"/>
              <a:buChar char="•"/>
            </a:pPr>
            <a:r>
              <a:rPr lang="en-US" sz="2600" dirty="0"/>
              <a:t>An Alumni Database</a:t>
            </a:r>
            <a:endParaRPr sz="2600" dirty="0"/>
          </a:p>
          <a:p>
            <a:pPr marL="228600" lvl="0" indent="-228600" algn="l" rtl="0">
              <a:lnSpc>
                <a:spcPct val="90000"/>
              </a:lnSpc>
              <a:spcBef>
                <a:spcPts val="1000"/>
              </a:spcBef>
              <a:spcAft>
                <a:spcPts val="0"/>
              </a:spcAft>
              <a:buClr>
                <a:schemeClr val="dk1"/>
              </a:buClr>
              <a:buSzPts val="2800"/>
              <a:buChar char="•"/>
            </a:pPr>
            <a:r>
              <a:rPr lang="en-US" sz="3000" dirty="0"/>
              <a:t>Common Attributes used for matching logic</a:t>
            </a:r>
            <a:endParaRPr sz="3000" dirty="0"/>
          </a:p>
          <a:p>
            <a:pPr marL="685800" lvl="1" indent="-228600" algn="l" rtl="0">
              <a:lnSpc>
                <a:spcPct val="90000"/>
              </a:lnSpc>
              <a:spcBef>
                <a:spcPts val="500"/>
              </a:spcBef>
              <a:spcAft>
                <a:spcPts val="0"/>
              </a:spcAft>
              <a:buClr>
                <a:schemeClr val="dk1"/>
              </a:buClr>
              <a:buSzPts val="2400"/>
              <a:buChar char="•"/>
            </a:pPr>
            <a:r>
              <a:rPr lang="en-US" sz="2600" dirty="0"/>
              <a:t>Name fields, gender identification, birthday, SSN (if available), university ID</a:t>
            </a:r>
            <a:endParaRPr sz="2600" dirty="0"/>
          </a:p>
          <a:p>
            <a:pPr marL="1143000" lvl="2" indent="-228600" algn="l" rtl="0">
              <a:lnSpc>
                <a:spcPct val="90000"/>
              </a:lnSpc>
              <a:spcBef>
                <a:spcPts val="500"/>
              </a:spcBef>
              <a:spcAft>
                <a:spcPts val="0"/>
              </a:spcAft>
              <a:buClr>
                <a:schemeClr val="dk1"/>
              </a:buClr>
              <a:buSzPts val="2000"/>
              <a:buChar char="•"/>
            </a:pPr>
            <a:r>
              <a:rPr lang="en-US" sz="2200" dirty="0"/>
              <a:t>University ID is immutable id assigned by Sailpoint, may be entered with source record as a means of bypassing matching rules if known</a:t>
            </a:r>
            <a:endParaRPr sz="2200" dirty="0"/>
          </a:p>
          <a:p>
            <a:pPr marL="685800" lvl="1" indent="-228600" algn="l" rtl="0">
              <a:lnSpc>
                <a:spcPct val="90000"/>
              </a:lnSpc>
              <a:spcBef>
                <a:spcPts val="500"/>
              </a:spcBef>
              <a:spcAft>
                <a:spcPts val="0"/>
              </a:spcAft>
              <a:buClr>
                <a:schemeClr val="dk1"/>
              </a:buClr>
              <a:buSzPts val="2400"/>
              <a:buChar char="•"/>
            </a:pPr>
            <a:r>
              <a:rPr lang="en-US" sz="2600" dirty="0"/>
              <a:t>These common attributes will be represented in named link attributes to facilitate the matching logic</a:t>
            </a:r>
            <a:endParaRPr sz="2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Correlation and Customization Rule</a:t>
            </a:r>
            <a:endParaRPr dirty="0"/>
          </a:p>
        </p:txBody>
      </p:sp>
      <p:sp>
        <p:nvSpPr>
          <p:cNvPr id="121" name="Google Shape;1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Correlation rule will be very similar for each authoritative source</a:t>
            </a:r>
            <a:endParaRPr sz="2400" dirty="0"/>
          </a:p>
          <a:p>
            <a:pPr marL="228600" lvl="0" indent="-228600" algn="l" rtl="0">
              <a:lnSpc>
                <a:spcPct val="90000"/>
              </a:lnSpc>
              <a:spcBef>
                <a:spcPts val="1000"/>
              </a:spcBef>
              <a:spcAft>
                <a:spcPts val="0"/>
              </a:spcAft>
              <a:buClr>
                <a:schemeClr val="dk1"/>
              </a:buClr>
              <a:buSzPts val="2800"/>
              <a:buChar char="•"/>
            </a:pPr>
            <a:r>
              <a:rPr lang="en-US" sz="2400" dirty="0"/>
              <a:t>Each rule will normalize data if necessary and call a common match routine in the plugin</a:t>
            </a:r>
            <a:endParaRPr sz="2400" dirty="0"/>
          </a:p>
          <a:p>
            <a:pPr marL="228600" lvl="0" indent="-228600" algn="l" rtl="0">
              <a:lnSpc>
                <a:spcPct val="90000"/>
              </a:lnSpc>
              <a:spcBef>
                <a:spcPts val="1000"/>
              </a:spcBef>
              <a:spcAft>
                <a:spcPts val="0"/>
              </a:spcAft>
              <a:buClr>
                <a:schemeClr val="dk1"/>
              </a:buClr>
              <a:buSzPts val="2800"/>
              <a:buChar char="•"/>
            </a:pPr>
            <a:r>
              <a:rPr lang="en-US" sz="2400" dirty="0"/>
              <a:t>Each invocation of the correlation rule will result in a positive match to an identity object</a:t>
            </a:r>
            <a:endParaRPr sz="2400" dirty="0"/>
          </a:p>
          <a:p>
            <a:pPr marL="685800" lvl="1" indent="-228600" algn="l" rtl="0">
              <a:lnSpc>
                <a:spcPct val="90000"/>
              </a:lnSpc>
              <a:spcBef>
                <a:spcPts val="500"/>
              </a:spcBef>
              <a:spcAft>
                <a:spcPts val="0"/>
              </a:spcAft>
              <a:buClr>
                <a:schemeClr val="dk1"/>
              </a:buClr>
              <a:buSzPts val="2400"/>
              <a:buChar char="•"/>
            </a:pPr>
            <a:r>
              <a:rPr lang="en-US" sz="2000" dirty="0"/>
              <a:t>Existing identity object with pre-existing link object</a:t>
            </a:r>
            <a:endParaRPr sz="2000" dirty="0"/>
          </a:p>
          <a:p>
            <a:pPr marL="685800" lvl="1" indent="-228600" algn="l" rtl="0">
              <a:lnSpc>
                <a:spcPct val="90000"/>
              </a:lnSpc>
              <a:spcBef>
                <a:spcPts val="500"/>
              </a:spcBef>
              <a:spcAft>
                <a:spcPts val="0"/>
              </a:spcAft>
              <a:buClr>
                <a:schemeClr val="dk1"/>
              </a:buClr>
              <a:buSzPts val="2400"/>
              <a:buChar char="•"/>
            </a:pPr>
            <a:r>
              <a:rPr lang="en-US" sz="2000" dirty="0"/>
              <a:t>Existing identity object being newly assigned the link object</a:t>
            </a:r>
            <a:endParaRPr sz="2000" dirty="0"/>
          </a:p>
          <a:p>
            <a:pPr marL="685800" lvl="1" indent="-228600" algn="l" rtl="0">
              <a:lnSpc>
                <a:spcPct val="90000"/>
              </a:lnSpc>
              <a:spcBef>
                <a:spcPts val="500"/>
              </a:spcBef>
              <a:spcAft>
                <a:spcPts val="0"/>
              </a:spcAft>
              <a:buClr>
                <a:schemeClr val="dk1"/>
              </a:buClr>
              <a:buSzPts val="2400"/>
              <a:buChar char="•"/>
            </a:pPr>
            <a:r>
              <a:rPr lang="en-US" sz="2000" dirty="0"/>
              <a:t>Newly created identity being assigned link object</a:t>
            </a:r>
            <a:endParaRPr sz="2000" dirty="0"/>
          </a:p>
          <a:p>
            <a:pPr marL="685800" lvl="1" indent="-228600" algn="l" rtl="0">
              <a:lnSpc>
                <a:spcPct val="90000"/>
              </a:lnSpc>
              <a:spcBef>
                <a:spcPts val="500"/>
              </a:spcBef>
              <a:spcAft>
                <a:spcPts val="0"/>
              </a:spcAft>
              <a:buClr>
                <a:schemeClr val="dk1"/>
              </a:buClr>
              <a:buSzPts val="2400"/>
              <a:buChar char="•"/>
            </a:pPr>
            <a:r>
              <a:rPr lang="en-US" sz="2000" dirty="0"/>
              <a:t>Newly created Partial Match identity object to temporarily hold link object</a:t>
            </a:r>
          </a:p>
          <a:p>
            <a:pPr>
              <a:lnSpc>
                <a:spcPct val="90000"/>
              </a:lnSpc>
              <a:spcBef>
                <a:spcPts val="500"/>
              </a:spcBef>
              <a:spcAft>
                <a:spcPts val="0"/>
              </a:spcAft>
              <a:buClr>
                <a:schemeClr val="dk1"/>
              </a:buClr>
              <a:buSzPts val="2400"/>
            </a:pPr>
            <a:r>
              <a:rPr lang="en-US" dirty="0"/>
              <a:t>Customization rule is used to force population of named link attributes at the time of creation and update.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Example: Plugin High Level</a:t>
            </a:r>
            <a:endParaRPr dirty="0"/>
          </a:p>
        </p:txBody>
      </p:sp>
      <p:sp>
        <p:nvSpPr>
          <p:cNvPr id="139" name="Google Shape;13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400" dirty="0"/>
              <a:t>The plugin performs the following functions</a:t>
            </a:r>
            <a:endParaRPr sz="2400" dirty="0"/>
          </a:p>
          <a:p>
            <a:pPr marL="685800" lvl="1" indent="-228600" algn="l" rtl="0">
              <a:lnSpc>
                <a:spcPct val="90000"/>
              </a:lnSpc>
              <a:spcBef>
                <a:spcPts val="500"/>
              </a:spcBef>
              <a:spcAft>
                <a:spcPts val="0"/>
              </a:spcAft>
              <a:buClr>
                <a:schemeClr val="dk1"/>
              </a:buClr>
              <a:buSzPts val="2400"/>
              <a:buChar char="•"/>
            </a:pPr>
            <a:r>
              <a:rPr lang="en-US" sz="2000" dirty="0"/>
              <a:t>Engine for parsing matching rules stored in custom objects and performing matching logic when invoked from correlation rule, UI, or scheduled task</a:t>
            </a:r>
            <a:endParaRPr sz="2000" dirty="0"/>
          </a:p>
          <a:p>
            <a:pPr marL="685800" lvl="1" indent="-228600" algn="l" rtl="0">
              <a:lnSpc>
                <a:spcPct val="90000"/>
              </a:lnSpc>
              <a:spcBef>
                <a:spcPts val="500"/>
              </a:spcBef>
              <a:spcAft>
                <a:spcPts val="0"/>
              </a:spcAft>
              <a:buClr>
                <a:schemeClr val="dk1"/>
              </a:buClr>
              <a:buSzPts val="2400"/>
              <a:buChar char="•"/>
            </a:pPr>
            <a:r>
              <a:rPr lang="en-US" sz="2000" dirty="0"/>
              <a:t>Manages IdentityIQPlugin schema tables to store metadata around partial matches</a:t>
            </a:r>
            <a:endParaRPr sz="2000" dirty="0"/>
          </a:p>
          <a:p>
            <a:pPr marL="685800" lvl="1" indent="-228600" algn="l" rtl="0">
              <a:lnSpc>
                <a:spcPct val="90000"/>
              </a:lnSpc>
              <a:spcBef>
                <a:spcPts val="500"/>
              </a:spcBef>
              <a:spcAft>
                <a:spcPts val="0"/>
              </a:spcAft>
              <a:buClr>
                <a:schemeClr val="dk1"/>
              </a:buClr>
              <a:buSzPts val="2400"/>
              <a:buChar char="•"/>
            </a:pPr>
            <a:r>
              <a:rPr lang="en-US" sz="2000" dirty="0"/>
              <a:t>Provides User Interface for administrators to review, delegate, notate, and ultimately finalize partial match cases by assigning to existing identities or creating new identities</a:t>
            </a:r>
            <a:endParaRPr sz="2000" dirty="0"/>
          </a:p>
          <a:p>
            <a:pPr marL="685800" lvl="1" indent="-228600" algn="l" rtl="0">
              <a:lnSpc>
                <a:spcPct val="90000"/>
              </a:lnSpc>
              <a:spcBef>
                <a:spcPts val="500"/>
              </a:spcBef>
              <a:spcAft>
                <a:spcPts val="0"/>
              </a:spcAft>
              <a:buClr>
                <a:schemeClr val="dk1"/>
              </a:buClr>
              <a:buSzPts val="2400"/>
              <a:buChar char="•"/>
            </a:pPr>
            <a:r>
              <a:rPr lang="en-US" sz="2000" dirty="0"/>
              <a:t>Contains scheduled tasks to perform cleanup, re-aggregation, and re-matching of partial match cases</a:t>
            </a:r>
            <a:endParaRPr sz="2000" dirty="0"/>
          </a:p>
          <a:p>
            <a:pPr marL="685800" lvl="1" indent="-228600" algn="l" rtl="0">
              <a:lnSpc>
                <a:spcPct val="90000"/>
              </a:lnSpc>
              <a:spcBef>
                <a:spcPts val="500"/>
              </a:spcBef>
              <a:spcAft>
                <a:spcPts val="0"/>
              </a:spcAft>
              <a:buClr>
                <a:schemeClr val="dk1"/>
              </a:buClr>
              <a:buSzPts val="2400"/>
              <a:buChar char="•"/>
            </a:pPr>
            <a:r>
              <a:rPr lang="en-US" sz="2000" dirty="0"/>
              <a:t>Provides various rights and capabilities required to access these functions</a:t>
            </a:r>
            <a:endParaRPr dirty="0"/>
          </a:p>
        </p:txBody>
      </p:sp>
    </p:spTree>
  </p:cSld>
  <p:clrMapOvr>
    <a:masterClrMapping/>
  </p:clrMapOvr>
</p:sld>
</file>

<file path=ppt/theme/theme1.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5331</TotalTime>
  <Words>1315</Words>
  <Application>Microsoft Macintosh PowerPoint</Application>
  <PresentationFormat>Widescreen</PresentationFormat>
  <Paragraphs>150</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Poppins</vt:lpstr>
      <vt:lpstr>Arial</vt:lpstr>
      <vt:lpstr>Calibri</vt:lpstr>
      <vt:lpstr>Poppins SemiBold</vt:lpstr>
      <vt:lpstr>Office Theme</vt:lpstr>
      <vt:lpstr>Who are you supposed to be?</vt:lpstr>
      <vt:lpstr>The Challenge</vt:lpstr>
      <vt:lpstr>Alternative Approaches</vt:lpstr>
      <vt:lpstr>This Approach</vt:lpstr>
      <vt:lpstr>Rationale For This Approach</vt:lpstr>
      <vt:lpstr>High Level Flow Diagram</vt:lpstr>
      <vt:lpstr>The Environment</vt:lpstr>
      <vt:lpstr>Correlation and Customization Rule</vt:lpstr>
      <vt:lpstr>Example: Plugin High Level</vt:lpstr>
      <vt:lpstr>Plugin: Match Logic</vt:lpstr>
      <vt:lpstr>Plugin: Match Logic example </vt:lpstr>
      <vt:lpstr>Plugin: Partial Match Handling</vt:lpstr>
      <vt:lpstr>Plugin: Partial Match Data Storage</vt:lpstr>
      <vt:lpstr>Plugin: User Interface</vt:lpstr>
      <vt:lpstr>Plugin: User Interface - Searching</vt:lpstr>
      <vt:lpstr>Plugin: User Interface – Matching</vt:lpstr>
      <vt:lpstr>Plugin: Scheduled Tasks</vt:lpstr>
      <vt:lpstr>Further Enhancements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Cover Slide Title Text</dc:title>
  <dc:creator>Amanda Mohs</dc:creator>
  <cp:lastModifiedBy>Mark Earnest</cp:lastModifiedBy>
  <cp:revision>39</cp:revision>
  <dcterms:created xsi:type="dcterms:W3CDTF">2023-02-02T21:47:43Z</dcterms:created>
  <dcterms:modified xsi:type="dcterms:W3CDTF">2023-03-07T14:57:21Z</dcterms:modified>
</cp:coreProperties>
</file>