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9" r:id="rId3"/>
    <p:sldId id="265" r:id="rId4"/>
    <p:sldId id="795" r:id="rId5"/>
    <p:sldId id="794" r:id="rId6"/>
    <p:sldId id="791" r:id="rId7"/>
    <p:sldId id="792" r:id="rId8"/>
    <p:sldId id="793" r:id="rId9"/>
    <p:sldId id="285" r:id="rId10"/>
    <p:sldId id="796" r:id="rId11"/>
    <p:sldId id="296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" pitchFamily="2" charset="77"/>
      <p:regular r:id="rId19"/>
      <p:bold r:id="rId20"/>
      <p:italic r:id="rId21"/>
      <p:boldItalic r:id="rId22"/>
    </p:embeddedFont>
    <p:embeddedFont>
      <p:font typeface="Poppins SemiBold" pitchFamily="2" charset="77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1"/>
    <a:srgbClr val="012068"/>
    <a:srgbClr val="5B6670"/>
    <a:srgbClr val="587B89"/>
    <a:srgbClr val="DA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32" y="176"/>
      </p:cViewPr>
      <p:guideLst/>
    </p:cSldViewPr>
  </p:slideViewPr>
  <p:outlineViewPr>
    <p:cViewPr>
      <p:scale>
        <a:sx n="33" d="100"/>
        <a:sy n="33" d="100"/>
      </p:scale>
      <p:origin x="0" y="-3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76F3D-F7CA-8F48-BB6D-A84A1A1F0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829F4-7E59-B74C-925A-DE36CB4AE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F1F4-0991-B84C-861D-B7370011C2A1}" type="datetimeFigureOut">
              <a:rPr lang="en-US" smtClean="0">
                <a:latin typeface="Poppins" pitchFamily="2" charset="77"/>
                <a:cs typeface="Poppins" pitchFamily="2" charset="77"/>
              </a:rPr>
              <a:t>2/9/23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8E14B-56F1-E847-8D25-81CE45DBEC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6A38F-CFEE-D940-814D-75B3AE80F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4C0E-60FE-554E-B446-8FC7FA553C40}" type="slidenum">
              <a:rPr lang="en-US" smtClean="0">
                <a:latin typeface="Poppins" pitchFamily="2" charset="77"/>
                <a:cs typeface="Poppins" pitchFamily="2" charset="77"/>
              </a:rPr>
              <a:t>‹#›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685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BE072110-F8D0-154E-BEDF-E5762DEB8768}" type="datetimeFigureOut">
              <a:rPr lang="en-US" smtClean="0"/>
              <a:pPr/>
              <a:t>2/9/23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E90EEE40-52B4-CA4C-9ED3-F79CB8063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itchFamily="2" charset="77"/>
        <a:ea typeface="+mn-ea"/>
        <a:cs typeface="Poppins" pitchFamily="2" charset="77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EEE40-52B4-CA4C-9ED3-F79CB80638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0AE2D81-AC4F-183C-9F40-1DE2F0923A1A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5D1AE4-D85B-EAA6-5922-7B3E6422DBFB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102523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69A54AF-4A96-BDBC-DA01-1F592F9C3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49EA51-1543-3345-8636-E87878D8F2C9}"/>
              </a:ext>
            </a:extLst>
          </p:cNvPr>
          <p:cNvSpPr/>
          <p:nvPr userDrawn="1"/>
        </p:nvSpPr>
        <p:spPr>
          <a:xfrm>
            <a:off x="5510664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E99BA0-834A-814D-AB72-0B55285FD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1556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610D3C1-FA59-BC4E-8ECB-4C207D938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1556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21950D0-95A1-1B4C-BBE5-5F29D9D7CB0A}"/>
              </a:ext>
            </a:extLst>
          </p:cNvPr>
          <p:cNvSpPr/>
          <p:nvPr userDrawn="1"/>
        </p:nvSpPr>
        <p:spPr>
          <a:xfrm>
            <a:off x="8741561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CB673210-ACDE-D244-83C0-C058C1CB01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2453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60098562-9766-A343-AAE4-2AA5CA6289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2453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B87A9B0-1ACB-8F41-9053-0C6FEBEDA5D2}"/>
              </a:ext>
            </a:extLst>
          </p:cNvPr>
          <p:cNvSpPr/>
          <p:nvPr userDrawn="1"/>
        </p:nvSpPr>
        <p:spPr>
          <a:xfrm>
            <a:off x="5510664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00A7A5B1-1256-2D45-BD31-9E01426362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1556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DB52A9D-0173-7E44-9574-913A69EC9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1556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4B90D4-A4D6-B644-BC5C-2943E3E1CC26}"/>
              </a:ext>
            </a:extLst>
          </p:cNvPr>
          <p:cNvSpPr/>
          <p:nvPr userDrawn="1"/>
        </p:nvSpPr>
        <p:spPr>
          <a:xfrm>
            <a:off x="8741561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AA50F97-3992-8D43-A937-B246C518B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2453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36870797-B9C8-164D-A983-E8F84D102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62453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15F6CEA-E6AB-D1A0-3323-FD498574A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F459D-EB72-1043-9F0F-E9CD39910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875405"/>
            <a:ext cx="6521133" cy="4985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26DE32A-0A6B-C3A7-142D-FDF3B642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EB3D90-A6A6-662A-8B27-B61AECC71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1" y="2336800"/>
            <a:ext cx="4191358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5148239" cy="1600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A1850E7-DAFD-B87D-7178-31BEA1BDE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2B824C7-451D-E3C6-2FD2-04C735542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E3F84C-1E46-234A-83CB-CF24452C3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© 2023 SailPoint Technologies, Inc. All rights reserved.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2FF3654-3C95-E557-9A77-741293B2B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 Coding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13465EA-560A-3825-4485-9E16E47D4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387A4E-C9CA-D0F9-DC61-E527D4DCD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271FB5-9C0D-6670-5E97-3010C81693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77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58471"/>
            <a:ext cx="10515600" cy="101498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14399"/>
            <a:ext cx="10515600" cy="12079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F4DC-8A0C-9A49-8FC7-D55AB9750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365125"/>
            <a:ext cx="970280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22E09-30B4-8A42-AB39-5E952EF9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C5BB9F-B32B-5341-9D04-F901957645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D863D0E-59C9-47A7-9FB1-B4C2EF120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B2DB0-39C8-1C40-BE15-DDDE0640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8643-64C5-AF40-B9D9-AAFB07F505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65DF285-1CC2-0C4B-E191-64BA03183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61988" y="1585914"/>
            <a:ext cx="10842625" cy="406982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ts val="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08439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215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4300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FA180BC-E4D7-8D5E-2755-D63C8EC3D8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6506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43D0179-B16D-2F5F-45FB-E9E15C309599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B72777A-1716-BF7B-C36B-54C7A0CFCBAF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384866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D3D840-BC6B-8643-A65E-86186B5BB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E6B738C0-B869-5B49-9A39-45347E39B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8100" y="6389688"/>
            <a:ext cx="38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3E25AD-F3AF-BA4D-99D6-AD8EB0BDEA27}" type="slidenum">
              <a:rPr lang="en-US" altLang="en-US" sz="800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A535DEB9-77DA-5342-8320-EAA55D52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6473825"/>
            <a:ext cx="357663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dirty="0">
                <a:solidFill>
                  <a:schemeClr val="bg1"/>
                </a:solidFill>
                <a:ea typeface="ＭＳ Ｐゴシック" panose="020B0600070205080204" pitchFamily="34" charset="-128"/>
                <a:cs typeface="Helvetica Light" panose="020B0403020202020204" pitchFamily="34" charset="0"/>
              </a:rPr>
              <a:t>Copyright © SailPoint Technologies Holdings, Inc. 2021. All rights reserved.</a:t>
            </a: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  <a:cs typeface="Helvetica Light" panose="020B04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504" y="593890"/>
            <a:ext cx="10842730" cy="5203596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54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2D7F12-26D9-4642-A0A0-705460541F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3210" y="6277700"/>
            <a:ext cx="2581909" cy="4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83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61988" y="1585914"/>
            <a:ext cx="10842625" cy="4171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6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- Developer Days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02509F5-BFF3-A2DD-2BAD-46C234A73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2749" y="346786"/>
            <a:ext cx="3303371" cy="14789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6CA37A-309A-9788-AA83-86E9BA6B4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FCB8F2-5EF1-287E-4DCA-77B1FEBB7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C4B3324-30FA-01B2-FC76-80E4133482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48615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98EE6F9-5D40-DAD0-A595-159C0002075F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49F0E2B-27E4-EFD5-E173-1EC0738CDC49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748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610946"/>
            <a:ext cx="3210257" cy="1636108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BFBFE7-C81D-F046-BF1D-2210155BABAF}"/>
              </a:ext>
            </a:extLst>
          </p:cNvPr>
          <p:cNvSpPr/>
          <p:nvPr userDrawn="1"/>
        </p:nvSpPr>
        <p:spPr>
          <a:xfrm>
            <a:off x="4012443" y="791570"/>
            <a:ext cx="7347708" cy="5199797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48F772E-0B10-3436-4091-2AF650617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3BAE-D05F-1A49-8B85-D379B1E39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65125"/>
            <a:ext cx="10634638" cy="797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A5-A75E-BB45-8976-E756865ED3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400" y="1613949"/>
            <a:ext cx="11430000" cy="42805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947C-C848-734C-B88F-459D6B95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037887-B903-B04E-A6F3-86B82623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9153A4E-97F0-F015-878A-9DE0EF10B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0173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173" y="2505075"/>
            <a:ext cx="5157787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B22AB-6949-F848-A6EB-5D8A98590F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639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2064A-82A7-494B-A926-194686D8D37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639" y="2505075"/>
            <a:ext cx="5183188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160" y="365125"/>
            <a:ext cx="988568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FB9C8B1-05DF-9406-94B6-F257DDC83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104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9104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0" y="365125"/>
            <a:ext cx="977392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DD7127-3FBC-0941-987E-D6515D5BAC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38388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45288EC-BAFB-6A43-BB36-54D9CB8BEF4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38388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0" indent="0" algn="ctr">
              <a:spcAft>
                <a:spcPts val="300"/>
              </a:spcAft>
              <a:buNone/>
              <a:defRPr sz="1600"/>
            </a:lvl2pPr>
            <a:lvl3pPr marL="0" indent="0" algn="ctr">
              <a:spcAft>
                <a:spcPts val="300"/>
              </a:spcAft>
              <a:buNone/>
              <a:defRPr sz="1400"/>
            </a:lvl3pPr>
            <a:lvl4pPr marL="0" indent="0" algn="ctr">
              <a:spcAft>
                <a:spcPts val="300"/>
              </a:spcAft>
              <a:buNone/>
              <a:defRPr sz="1200"/>
            </a:lvl4pPr>
            <a:lvl5pPr marL="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3B7D636-D969-2F4C-9CED-F548C5C74F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93879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7086B62-F2A1-8E46-879C-0BA223ED573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93879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9615636-7336-B895-8498-AE0769590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11EDC6-4042-9B41-9829-40C1A03B2DDE}"/>
              </a:ext>
            </a:extLst>
          </p:cNvPr>
          <p:cNvSpPr/>
          <p:nvPr userDrawn="1"/>
        </p:nvSpPr>
        <p:spPr>
          <a:xfrm>
            <a:off x="612634" y="1825625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B925D-725D-9D40-A690-BA2FCB38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721" y="365125"/>
            <a:ext cx="9740558" cy="7977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E8BD-E916-6649-B50D-2D00028113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0314" y="2265529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716B-DC23-884E-AECE-26BBB5EB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0B0DA2-E7B0-644B-9A47-82FE4334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1C7368-EFDE-EA49-8C4E-96B84D738163}"/>
              </a:ext>
            </a:extLst>
          </p:cNvPr>
          <p:cNvSpPr/>
          <p:nvPr userDrawn="1"/>
        </p:nvSpPr>
        <p:spPr>
          <a:xfrm>
            <a:off x="6397766" y="1834948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020119-07EA-6347-9446-78A596B21BB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795446" y="2274852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BD64F96-1A21-21F2-7A47-CC12E71ED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4595-A3ED-1D44-9F21-7FA099B68E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791569"/>
            <a:ext cx="6653211" cy="5069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335AE3B-5B5A-DF5F-8982-B9C242C8C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553FD-7C76-724A-A15F-86098F2F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1430000" cy="797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67377-BA58-2F42-8B12-39431C92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613949"/>
            <a:ext cx="11430000" cy="428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D02FB-8823-CE47-AA62-CD25D268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691F-E5BD-B040-B052-5392F772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038" y="6345555"/>
            <a:ext cx="7953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3" r:id="rId4"/>
    <p:sldLayoutId id="2147483650" r:id="rId5"/>
    <p:sldLayoutId id="2147483653" r:id="rId6"/>
    <p:sldLayoutId id="2147483664" r:id="rId7"/>
    <p:sldLayoutId id="2147483652" r:id="rId8"/>
    <p:sldLayoutId id="2147483656" r:id="rId9"/>
    <p:sldLayoutId id="2147483665" r:id="rId10"/>
    <p:sldLayoutId id="2147483657" r:id="rId11"/>
    <p:sldLayoutId id="2147483666" r:id="rId12"/>
    <p:sldLayoutId id="2147483651" r:id="rId13"/>
    <p:sldLayoutId id="2147483667" r:id="rId14"/>
    <p:sldLayoutId id="2147483661" r:id="rId15"/>
    <p:sldLayoutId id="2147483654" r:id="rId16"/>
    <p:sldLayoutId id="2147483655" r:id="rId17"/>
    <p:sldLayoutId id="2147483669" r:id="rId18"/>
    <p:sldLayoutId id="2147483670" r:id="rId19"/>
    <p:sldLayoutId id="2147483671" r:id="rId20"/>
    <p:sldLayoutId id="2147483672" r:id="rId2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ailpoint.com/t5/Technical-White-Papers/IdentityIQ-REST-API-Integration/ta-p/76814" TargetMode="External"/><Relationship Id="rId7" Type="http://schemas.openxmlformats.org/officeDocument/2006/relationships/hyperlink" Target="https://community.sailpoint.com/t5/Plugin-Documents/Plugin-Developer-Guide/td-p/79347" TargetMode="External"/><Relationship Id="rId2" Type="http://schemas.openxmlformats.org/officeDocument/2006/relationships/hyperlink" Target="https://developer.sailpoint.com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datatracker.ietf.org/doc/html/rfc7643" TargetMode="External"/><Relationship Id="rId5" Type="http://schemas.openxmlformats.org/officeDocument/2006/relationships/hyperlink" Target="https://datatracker.ietf.org/doc/html/rfc7644" TargetMode="External"/><Relationship Id="rId4" Type="http://schemas.openxmlformats.org/officeDocument/2006/relationships/hyperlink" Target="https://developer.sailpoint.com/apis/iiq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2D27-742E-E343-A1A8-A04459684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IdentityIQ</a:t>
            </a:r>
            <a:r>
              <a:rPr lang="en-US" dirty="0"/>
              <a:t> SCIM APIs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98FE615-FA1B-9B34-C27A-DF39093D4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/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Firstname Lastname;</a:t>
            </a:r>
            <a:br>
              <a:rPr lang="en-US" dirty="0"/>
            </a:br>
            <a:r>
              <a:rPr lang="en-US" dirty="0"/>
              <a:t>title: Title;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</p:spTree>
    <p:extLst>
      <p:ext uri="{BB962C8B-B14F-4D97-AF65-F5344CB8AC3E}">
        <p14:creationId xmlns:p14="http://schemas.microsoft.com/office/powerpoint/2010/main" val="94532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5071640-6EA0-7A4F-A5BE-73C0D6971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Resources</a:t>
            </a:r>
          </a:p>
        </p:txBody>
      </p:sp>
      <p:sp>
        <p:nvSpPr>
          <p:cNvPr id="20482" name="Content Placeholder 3">
            <a:extLst>
              <a:ext uri="{FF2B5EF4-FFF2-40B4-BE49-F238E27FC236}">
                <a16:creationId xmlns:a16="http://schemas.microsoft.com/office/drawing/2014/main" id="{69CD6B9E-C9B8-834B-9911-0FEAFDC3AE54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>
          <a:xfrm>
            <a:off x="661988" y="1585913"/>
            <a:ext cx="10842625" cy="4171950"/>
          </a:xfrm>
        </p:spPr>
        <p:txBody>
          <a:bodyPr/>
          <a:lstStyle/>
          <a:p>
            <a:r>
              <a:rPr lang="en-US" altLang="en-US" sz="1600" dirty="0"/>
              <a:t>SailPoint Developer Portal – </a:t>
            </a:r>
            <a:r>
              <a:rPr lang="en-US" altLang="en-US" sz="1600" dirty="0">
                <a:hlinkClick r:id="rId2"/>
              </a:rPr>
              <a:t>https://developer.sailpoint.com</a:t>
            </a:r>
            <a:endParaRPr lang="en-US" altLang="en-US" sz="1600" dirty="0"/>
          </a:p>
          <a:p>
            <a:r>
              <a:rPr lang="en-US" altLang="en-US" sz="1600" dirty="0"/>
              <a:t>REST API - </a:t>
            </a:r>
            <a:r>
              <a:rPr lang="en-US" altLang="en-US" sz="1600" dirty="0">
                <a:hlinkClick r:id="rId3"/>
              </a:rPr>
              <a:t>https://community.sailpoint.com/t5/Technical-White-Papers/IdentityIQ-REST-API-Integration/ta-p/76814</a:t>
            </a:r>
            <a:endParaRPr lang="en-US" altLang="en-US" sz="1600" dirty="0"/>
          </a:p>
          <a:p>
            <a:r>
              <a:rPr lang="en-US" altLang="en-US" sz="1600" dirty="0"/>
              <a:t>SCIM API – </a:t>
            </a:r>
            <a:r>
              <a:rPr lang="en-US" altLang="en-US" sz="1600" dirty="0">
                <a:hlinkClick r:id="rId4"/>
              </a:rPr>
              <a:t>https://developer.sailpoint.com/apis/iiq/</a:t>
            </a:r>
            <a:endParaRPr lang="en-US" altLang="en-US" sz="1600" dirty="0"/>
          </a:p>
          <a:p>
            <a:r>
              <a:rPr lang="en-US" altLang="en-US" sz="1600" dirty="0"/>
              <a:t>SCIM Protocol – </a:t>
            </a:r>
            <a:r>
              <a:rPr lang="en-US" altLang="en-US" sz="1600" dirty="0">
                <a:hlinkClick r:id="rId5"/>
              </a:rPr>
              <a:t>https://datatracker.ietf.org/doc/html/rfc7644</a:t>
            </a:r>
            <a:endParaRPr lang="en-US" altLang="en-US" sz="1600" dirty="0"/>
          </a:p>
          <a:p>
            <a:r>
              <a:rPr lang="en-US" altLang="en-US" sz="1600" dirty="0"/>
              <a:t>SCIM Core Schema - </a:t>
            </a:r>
            <a:r>
              <a:rPr lang="en-US" altLang="en-US" sz="1600" dirty="0">
                <a:hlinkClick r:id="rId6"/>
              </a:rPr>
              <a:t>https://datatracker.ietf.org/doc/html/rfc7643</a:t>
            </a:r>
            <a:endParaRPr lang="en-US" altLang="en-US" sz="1600" dirty="0"/>
          </a:p>
          <a:p>
            <a:r>
              <a:rPr lang="en-US" altLang="en-US" sz="1600" dirty="0"/>
              <a:t>Plugin Developer Guide – </a:t>
            </a:r>
            <a:r>
              <a:rPr lang="en-US" altLang="en-US" sz="1600" dirty="0">
                <a:hlinkClick r:id="rId7"/>
              </a:rPr>
              <a:t>https://community.sailpoint.com/t5/Plugin-Documents/Plugin-Developer-Guide/td-p/79347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5701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2FB3D-DF17-8D27-7E0E-6CA8229B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DC99E-286C-678A-1C61-10D88CC0E7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Graphic 5" descr="SailPoint">
            <a:extLst>
              <a:ext uri="{FF2B5EF4-FFF2-40B4-BE49-F238E27FC236}">
                <a16:creationId xmlns:a16="http://schemas.microsoft.com/office/drawing/2014/main" id="{412E68D0-EED9-3551-5FC0-5C5D56DDD3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2835" y="1715262"/>
            <a:ext cx="2686330" cy="953855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7F51C1E-5126-7A85-CB60-69A7FFA6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72" y="2496662"/>
            <a:ext cx="2163097" cy="1795225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AF7FAFF6-650B-2857-ED7D-3B0B35E6F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407" y="2496662"/>
            <a:ext cx="2163097" cy="1795225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ABF4BD4E-E703-E9BC-B809-876288039522}"/>
              </a:ext>
            </a:extLst>
          </p:cNvPr>
          <p:cNvSpPr txBox="1">
            <a:spLocks/>
          </p:cNvSpPr>
          <p:nvPr/>
        </p:nvSpPr>
        <p:spPr>
          <a:xfrm>
            <a:off x="831850" y="2973010"/>
            <a:ext cx="10515600" cy="10149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8197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3ADC894-EC4D-CA48-B5A2-D445BD6AC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867133"/>
              </p:ext>
            </p:extLst>
          </p:nvPr>
        </p:nvGraphicFramePr>
        <p:xfrm>
          <a:off x="4449170" y="1351128"/>
          <a:ext cx="6591868" cy="4121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4999">
                  <a:extLst>
                    <a:ext uri="{9D8B030D-6E8A-4147-A177-3AD203B41FA5}">
                      <a16:colId xmlns:a16="http://schemas.microsoft.com/office/drawing/2014/main" val="3482971295"/>
                    </a:ext>
                  </a:extLst>
                </a:gridCol>
                <a:gridCol w="3226869">
                  <a:extLst>
                    <a:ext uri="{9D8B030D-6E8A-4147-A177-3AD203B41FA5}">
                      <a16:colId xmlns:a16="http://schemas.microsoft.com/office/drawing/2014/main" val="245915264"/>
                    </a:ext>
                  </a:extLst>
                </a:gridCol>
              </a:tblGrid>
              <a:tr h="512785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Before you begin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Adam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457309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Accessing the APIs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Adam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2718128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Standard API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Adam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531433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SCIM API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Adam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5622095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Demo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Adam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5174392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Additional Resources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Adam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298539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6822824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841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98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4E94DFD-AD55-EE44-8D43-57FEB37F7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18434" name="Content Placeholder 5">
            <a:extLst>
              <a:ext uri="{FF2B5EF4-FFF2-40B4-BE49-F238E27FC236}">
                <a16:creationId xmlns:a16="http://schemas.microsoft.com/office/drawing/2014/main" id="{ABBD832D-5E24-A640-A4F7-1256A9DCABFA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>
          <a:xfrm>
            <a:off x="661988" y="1585913"/>
            <a:ext cx="10842625" cy="4070350"/>
          </a:xfrm>
        </p:spPr>
        <p:txBody>
          <a:bodyPr/>
          <a:lstStyle/>
          <a:p>
            <a:pPr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Before you begin…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Accessing the APIs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Standard API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SCIM API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Custom API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Demo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415690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0A481B3-2B05-BB44-8529-A826F2255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Before you begin…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1B156-3287-2E4D-9FFB-4369F3E3765A}"/>
              </a:ext>
            </a:extLst>
          </p:cNvPr>
          <p:cNvSpPr txBox="1"/>
          <p:nvPr/>
        </p:nvSpPr>
        <p:spPr>
          <a:xfrm>
            <a:off x="719474" y="1585149"/>
            <a:ext cx="10753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IdentityIQ API’s are all REST-based (Representational State Transfer)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returned by the IdentityIQ API’s are in JSON (JavaScript Object Notation)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sent to the IdentityIQ API’s (PUT/PATCH/POST) will also be JSON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are extremely popular standards, and almost every programming language will have libraries to make these calls easier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Having a go-to, easy to use REST client will make developing integrations </a:t>
            </a:r>
            <a:r>
              <a:rPr lang="en-US" b="1" i="1" dirty="0"/>
              <a:t>much</a:t>
            </a:r>
            <a:r>
              <a:rPr lang="en-US" dirty="0"/>
              <a:t> easier (ex. Postman)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and </a:t>
            </a:r>
            <a:r>
              <a:rPr lang="en-US" dirty="0" err="1"/>
              <a:t>Oauth</a:t>
            </a:r>
            <a:r>
              <a:rPr lang="en-US" dirty="0"/>
              <a:t> 2.0 (Client Credentials) are the two available mechanisms to access the APIs – more on this later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95718-E306-3E4E-B162-9592F86A6238}"/>
              </a:ext>
            </a:extLst>
          </p:cNvPr>
          <p:cNvSpPr txBox="1"/>
          <p:nvPr/>
        </p:nvSpPr>
        <p:spPr>
          <a:xfrm>
            <a:off x="1216340" y="5094596"/>
            <a:ext cx="192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D650F-4BB5-C443-83E7-7BA98AC3DD66}"/>
              </a:ext>
            </a:extLst>
          </p:cNvPr>
          <p:cNvSpPr txBox="1"/>
          <p:nvPr/>
        </p:nvSpPr>
        <p:spPr>
          <a:xfrm>
            <a:off x="4759117" y="5094596"/>
            <a:ext cx="192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JSON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3F8D6-70C6-4248-A4CE-7114EC35064A}"/>
              </a:ext>
            </a:extLst>
          </p:cNvPr>
          <p:cNvSpPr txBox="1"/>
          <p:nvPr/>
        </p:nvSpPr>
        <p:spPr>
          <a:xfrm>
            <a:off x="8301894" y="5094596"/>
            <a:ext cx="192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OAuth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99D97-34C1-D44A-BEC8-4F1DB092E71C}"/>
              </a:ext>
            </a:extLst>
          </p:cNvPr>
          <p:cNvSpPr txBox="1"/>
          <p:nvPr/>
        </p:nvSpPr>
        <p:spPr>
          <a:xfrm>
            <a:off x="3638995" y="4274606"/>
            <a:ext cx="416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Familiarize yourself with:</a:t>
            </a:r>
          </a:p>
        </p:txBody>
      </p:sp>
    </p:spTree>
    <p:extLst>
      <p:ext uri="{BB962C8B-B14F-4D97-AF65-F5344CB8AC3E}">
        <p14:creationId xmlns:p14="http://schemas.microsoft.com/office/powerpoint/2010/main" val="30997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0A481B3-2B05-BB44-8529-A826F2255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Accessing the APIs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182D1B-7DF7-D746-9DFE-4205973C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306" y="1840241"/>
            <a:ext cx="3495968" cy="4486726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C7D47F-206C-2544-A3ED-47F9FB134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87" y="3064466"/>
            <a:ext cx="6509561" cy="2558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FE7901-9C89-8F4A-9902-51B0298C5F08}"/>
              </a:ext>
            </a:extLst>
          </p:cNvPr>
          <p:cNvSpPr txBox="1"/>
          <p:nvPr/>
        </p:nvSpPr>
        <p:spPr>
          <a:xfrm>
            <a:off x="789140" y="1528175"/>
            <a:ext cx="6501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Authentication</a:t>
            </a:r>
            <a:r>
              <a:rPr lang="en-US" dirty="0"/>
              <a:t> is either Basic or </a:t>
            </a:r>
            <a:r>
              <a:rPr lang="en-US" dirty="0" err="1"/>
              <a:t>Oauth</a:t>
            </a:r>
            <a:r>
              <a:rPr lang="en-US" dirty="0"/>
              <a:t> (Client Credentials)</a:t>
            </a:r>
          </a:p>
          <a:p>
            <a:endParaRPr lang="en-US" dirty="0"/>
          </a:p>
          <a:p>
            <a:r>
              <a:rPr lang="en-US" b="1" dirty="0"/>
              <a:t>Authorization</a:t>
            </a:r>
            <a:r>
              <a:rPr lang="en-US" dirty="0"/>
              <a:t> is done via proxy user and assigned Capabilities/</a:t>
            </a:r>
            <a:r>
              <a:rPr lang="en-US" dirty="0" err="1"/>
              <a:t>SPRights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6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0A481B3-2B05-BB44-8529-A826F2255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Standard REST APIs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A9CEE-021C-AF4F-88FC-D9D4D46393E6}"/>
              </a:ext>
            </a:extLst>
          </p:cNvPr>
          <p:cNvSpPr txBox="1"/>
          <p:nvPr/>
        </p:nvSpPr>
        <p:spPr>
          <a:xfrm>
            <a:off x="687387" y="1381539"/>
            <a:ext cx="1084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URL - https://</a:t>
            </a:r>
            <a:r>
              <a:rPr lang="en-US" dirty="0" err="1"/>
              <a:t>democorp.com</a:t>
            </a:r>
            <a:r>
              <a:rPr lang="en-US" dirty="0"/>
              <a:t>/identityiq</a:t>
            </a:r>
            <a:r>
              <a:rPr lang="en-US" b="1" dirty="0"/>
              <a:t>/rest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937FA-997F-C54F-AE1A-B963C5A57D1C}"/>
              </a:ext>
            </a:extLst>
          </p:cNvPr>
          <p:cNvSpPr txBox="1"/>
          <p:nvPr/>
        </p:nvSpPr>
        <p:spPr>
          <a:xfrm>
            <a:off x="687387" y="1750871"/>
            <a:ext cx="62815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GET /ping</a:t>
            </a:r>
          </a:p>
          <a:p>
            <a:r>
              <a:rPr lang="en-US" sz="1600" dirty="0">
                <a:latin typeface="Courier" pitchFamily="2" charset="0"/>
              </a:rPr>
              <a:t>GET /authentication</a:t>
            </a:r>
          </a:p>
          <a:p>
            <a:r>
              <a:rPr lang="en-US" sz="1600" dirty="0">
                <a:latin typeface="Courier" pitchFamily="2" charset="0"/>
              </a:rPr>
              <a:t>GET /configuration</a:t>
            </a:r>
          </a:p>
          <a:p>
            <a:r>
              <a:rPr lang="en-US" sz="1600" dirty="0">
                <a:latin typeface="Courier" pitchFamily="2" charset="0"/>
              </a:rPr>
              <a:t>GET /policies/</a:t>
            </a:r>
            <a:r>
              <a:rPr lang="en-US" sz="1600" dirty="0" err="1">
                <a:latin typeface="Courier" pitchFamily="2" charset="0"/>
              </a:rPr>
              <a:t>checkRolePolicies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POST /policies/</a:t>
            </a:r>
            <a:r>
              <a:rPr lang="en-US" sz="1600" dirty="0" err="1">
                <a:latin typeface="Courier" pitchFamily="2" charset="0"/>
              </a:rPr>
              <a:t>checkPasswordPolicies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GET /roles/</a:t>
            </a:r>
            <a:r>
              <a:rPr lang="en-US" sz="1600" dirty="0" err="1">
                <a:latin typeface="Courier" pitchFamily="2" charset="0"/>
              </a:rPr>
              <a:t>assignablePermits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GET /identities</a:t>
            </a:r>
          </a:p>
          <a:p>
            <a:r>
              <a:rPr lang="en-US" sz="1600" dirty="0">
                <a:latin typeface="Courier" pitchFamily="2" charset="0"/>
              </a:rPr>
              <a:t>POST /identities</a:t>
            </a:r>
          </a:p>
          <a:p>
            <a:r>
              <a:rPr lang="en-US" sz="1600" dirty="0">
                <a:latin typeface="Courier" pitchFamily="2" charset="0"/>
              </a:rPr>
              <a:t>PUT /identities</a:t>
            </a:r>
          </a:p>
          <a:p>
            <a:r>
              <a:rPr lang="en-US" sz="1600" dirty="0">
                <a:latin typeface="Courier" pitchFamily="2" charset="0"/>
              </a:rPr>
              <a:t>GET /identities/&lt;name&gt;/</a:t>
            </a:r>
            <a:r>
              <a:rPr lang="en-US" sz="1600" dirty="0" err="1">
                <a:latin typeface="Courier" pitchFamily="2" charset="0"/>
              </a:rPr>
              <a:t>managedIdentities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GET /identities/&lt;name&gt;/</a:t>
            </a:r>
            <a:r>
              <a:rPr lang="en-US" sz="1600" dirty="0" err="1">
                <a:latin typeface="Courier" pitchFamily="2" charset="0"/>
              </a:rPr>
              <a:t>checkAuthorization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POST /identities/&lt;name&gt;/aggregate</a:t>
            </a:r>
          </a:p>
          <a:p>
            <a:r>
              <a:rPr lang="en-US" sz="1600" dirty="0">
                <a:latin typeface="Courier" pitchFamily="2" charset="0"/>
              </a:rPr>
              <a:t>GET /identities/&lt;name&gt;/links</a:t>
            </a:r>
          </a:p>
          <a:p>
            <a:r>
              <a:rPr lang="en-US" sz="1600" dirty="0">
                <a:latin typeface="Courier" pitchFamily="2" charset="0"/>
              </a:rPr>
              <a:t>POST /workflows/&lt;name&gt;/launch</a:t>
            </a:r>
          </a:p>
          <a:p>
            <a:r>
              <a:rPr lang="en-US" sz="1600" dirty="0">
                <a:latin typeface="Courier" pitchFamily="2" charset="0"/>
              </a:rPr>
              <a:t>GET /</a:t>
            </a:r>
            <a:r>
              <a:rPr lang="en-US" sz="1600" dirty="0" err="1">
                <a:latin typeface="Courier" pitchFamily="2" charset="0"/>
              </a:rPr>
              <a:t>taskResults</a:t>
            </a:r>
            <a:r>
              <a:rPr lang="en-US" sz="1600" dirty="0">
                <a:latin typeface="Courier" pitchFamily="2" charset="0"/>
              </a:rPr>
              <a:t>/&lt;name&gt;/status</a:t>
            </a:r>
          </a:p>
          <a:p>
            <a:r>
              <a:rPr lang="en-US" sz="1600" dirty="0">
                <a:latin typeface="Courier" pitchFamily="2" charset="0"/>
              </a:rPr>
              <a:t>POST /</a:t>
            </a:r>
            <a:r>
              <a:rPr lang="en-US" sz="1600" dirty="0" err="1">
                <a:latin typeface="Courier" pitchFamily="2" charset="0"/>
              </a:rPr>
              <a:t>taskResults</a:t>
            </a:r>
            <a:r>
              <a:rPr lang="en-US" sz="1600" dirty="0">
                <a:latin typeface="Courier" pitchFamily="2" charset="0"/>
              </a:rPr>
              <a:t>/&lt;id&gt;/</a:t>
            </a:r>
            <a:r>
              <a:rPr lang="en-US" sz="1600" dirty="0" err="1">
                <a:latin typeface="Courier" pitchFamily="2" charset="0"/>
              </a:rPr>
              <a:t>cancelWorkflow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POST /</a:t>
            </a:r>
            <a:r>
              <a:rPr lang="en-US" sz="1600" dirty="0" err="1">
                <a:latin typeface="Courier" pitchFamily="2" charset="0"/>
              </a:rPr>
              <a:t>passwordIntercept</a:t>
            </a:r>
            <a:endParaRPr lang="en-US" sz="1600" dirty="0">
              <a:latin typeface="Courier" pitchFamily="2" charset="0"/>
            </a:endParaRPr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D168B-F134-9548-A0D2-6D152E74C947}"/>
              </a:ext>
            </a:extLst>
          </p:cNvPr>
          <p:cNvSpPr txBox="1"/>
          <p:nvPr/>
        </p:nvSpPr>
        <p:spPr>
          <a:xfrm>
            <a:off x="6108699" y="1820029"/>
            <a:ext cx="524296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err="1"/>
              <a:t>IIQClient</a:t>
            </a:r>
            <a:endParaRPr lang="en-US" u="sng" dirty="0"/>
          </a:p>
          <a:p>
            <a:endParaRPr lang="en-US" dirty="0"/>
          </a:p>
          <a:p>
            <a:r>
              <a:rPr lang="en-US" dirty="0"/>
              <a:t>Java class designed to streamline integration with the standard REST API’s</a:t>
            </a:r>
          </a:p>
          <a:p>
            <a:r>
              <a:rPr lang="en-US" dirty="0"/>
              <a:t>Contains methods for each available endpoint/operation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ListResult</a:t>
            </a:r>
            <a:r>
              <a:rPr lang="en-US" dirty="0"/>
              <a:t> </a:t>
            </a:r>
            <a:r>
              <a:rPr lang="en-US" dirty="0" err="1"/>
              <a:t>getLinks</a:t>
            </a:r>
            <a:r>
              <a:rPr lang="en-US" dirty="0"/>
              <a:t>(String </a:t>
            </a:r>
            <a:r>
              <a:rPr lang="en-US" dirty="0" err="1"/>
              <a:t>identityName</a:t>
            </a:r>
            <a:r>
              <a:rPr lang="en-US" dirty="0"/>
              <a:t>, Boolean </a:t>
            </a:r>
            <a:r>
              <a:rPr lang="en-US" dirty="0" err="1"/>
              <a:t>includeLinkState</a:t>
            </a:r>
            <a:r>
              <a:rPr lang="en-US" dirty="0"/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948E92-B16C-0A43-BF61-CD62AE1916A9}"/>
              </a:ext>
            </a:extLst>
          </p:cNvPr>
          <p:cNvCxnSpPr>
            <a:cxnSpLocks/>
          </p:cNvCxnSpPr>
          <p:nvPr/>
        </p:nvCxnSpPr>
        <p:spPr>
          <a:xfrm flipH="1">
            <a:off x="4283901" y="4734838"/>
            <a:ext cx="1678489" cy="1002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08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0A481B3-2B05-BB44-8529-A826F2255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SCIM APIs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586B1-B4F3-9045-B050-277643897015}"/>
              </a:ext>
            </a:extLst>
          </p:cNvPr>
          <p:cNvSpPr txBox="1"/>
          <p:nvPr/>
        </p:nvSpPr>
        <p:spPr>
          <a:xfrm>
            <a:off x="2653748" y="10038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0CC99-B0DA-E644-A4DE-593E610C69B3}"/>
              </a:ext>
            </a:extLst>
          </p:cNvPr>
          <p:cNvSpPr txBox="1"/>
          <p:nvPr/>
        </p:nvSpPr>
        <p:spPr>
          <a:xfrm>
            <a:off x="661988" y="1923015"/>
            <a:ext cx="6576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GET/POST/PUT/DELETE /Accounts</a:t>
            </a:r>
          </a:p>
          <a:p>
            <a:r>
              <a:rPr lang="en-US" sz="1600" dirty="0">
                <a:latin typeface="Courier" pitchFamily="2" charset="0"/>
              </a:rPr>
              <a:t>GET/POST /Alerts</a:t>
            </a:r>
          </a:p>
          <a:p>
            <a:r>
              <a:rPr lang="en-US" sz="1600" dirty="0">
                <a:latin typeface="Courier" pitchFamily="2" charset="0"/>
              </a:rPr>
              <a:t>GET /Applications</a:t>
            </a:r>
          </a:p>
          <a:p>
            <a:r>
              <a:rPr lang="en-US" sz="1600" dirty="0">
                <a:latin typeface="Courier" pitchFamily="2" charset="0"/>
              </a:rPr>
              <a:t>POST /</a:t>
            </a:r>
            <a:r>
              <a:rPr lang="en-US" sz="1600" dirty="0" err="1">
                <a:latin typeface="Courier" pitchFamily="2" charset="0"/>
              </a:rPr>
              <a:t>CheckedPolicyViolations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GET /Entitlements</a:t>
            </a:r>
          </a:p>
          <a:p>
            <a:r>
              <a:rPr lang="en-US" sz="1600" dirty="0">
                <a:latin typeface="Courier" pitchFamily="2" charset="0"/>
              </a:rPr>
              <a:t>GET/POST /</a:t>
            </a:r>
            <a:r>
              <a:rPr lang="en-US" sz="1600" dirty="0" err="1">
                <a:latin typeface="Courier" pitchFamily="2" charset="0"/>
              </a:rPr>
              <a:t>LaunchedWorkflow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GET /</a:t>
            </a:r>
            <a:r>
              <a:rPr lang="en-US" sz="1600" dirty="0" err="1">
                <a:latin typeface="Courier" pitchFamily="2" charset="0"/>
              </a:rPr>
              <a:t>ObjectConfigs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GET /</a:t>
            </a:r>
            <a:r>
              <a:rPr lang="en-US" sz="1600" dirty="0" err="1">
                <a:latin typeface="Courier" pitchFamily="2" charset="0"/>
              </a:rPr>
              <a:t>PolicyViolations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GET /</a:t>
            </a:r>
            <a:r>
              <a:rPr lang="en-US" sz="1600" dirty="0" err="1">
                <a:latin typeface="Courier" pitchFamily="2" charset="0"/>
              </a:rPr>
              <a:t>ResourceType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GET /Roles</a:t>
            </a:r>
          </a:p>
          <a:p>
            <a:r>
              <a:rPr lang="en-US" sz="1600" dirty="0">
                <a:latin typeface="Courier" pitchFamily="2" charset="0"/>
              </a:rPr>
              <a:t>GET /Schemas</a:t>
            </a:r>
          </a:p>
          <a:p>
            <a:r>
              <a:rPr lang="en-US" sz="1600" dirty="0">
                <a:latin typeface="Courier" pitchFamily="2" charset="0"/>
              </a:rPr>
              <a:t>GET /</a:t>
            </a:r>
            <a:r>
              <a:rPr lang="en-US" sz="1600" dirty="0" err="1">
                <a:latin typeface="Courier" pitchFamily="2" charset="0"/>
              </a:rPr>
              <a:t>ServiceProviderConfig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GET /</a:t>
            </a:r>
            <a:r>
              <a:rPr lang="en-US" sz="1600" dirty="0" err="1">
                <a:latin typeface="Courier" pitchFamily="2" charset="0"/>
              </a:rPr>
              <a:t>TaskResults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GET/POST/PUT/DELETE /Users</a:t>
            </a:r>
          </a:p>
          <a:p>
            <a:r>
              <a:rPr lang="en-US" sz="1600" dirty="0">
                <a:latin typeface="Courier" pitchFamily="2" charset="0"/>
              </a:rPr>
              <a:t>GET /Workflows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B5164-659D-244B-8D45-D20348847A09}"/>
              </a:ext>
            </a:extLst>
          </p:cNvPr>
          <p:cNvSpPr txBox="1"/>
          <p:nvPr/>
        </p:nvSpPr>
        <p:spPr>
          <a:xfrm>
            <a:off x="674687" y="1463433"/>
            <a:ext cx="1084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URL - https://</a:t>
            </a:r>
            <a:r>
              <a:rPr lang="en-US" dirty="0" err="1"/>
              <a:t>democorp.com</a:t>
            </a:r>
            <a:r>
              <a:rPr lang="en-US" dirty="0"/>
              <a:t>/identityiq</a:t>
            </a:r>
            <a:r>
              <a:rPr lang="en-US" b="1" dirty="0"/>
              <a:t>/scim/v2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04FA61-BAE0-BA49-96F2-4AC8C6C7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76" y="1553683"/>
            <a:ext cx="3267615" cy="11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D24A25-38F2-7A4F-AFA6-472ED8A631D1}"/>
              </a:ext>
            </a:extLst>
          </p:cNvPr>
          <p:cNvSpPr/>
          <p:nvPr/>
        </p:nvSpPr>
        <p:spPr>
          <a:xfrm>
            <a:off x="7233977" y="2756258"/>
            <a:ext cx="3031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www.simplecloud.info</a:t>
            </a:r>
            <a:r>
              <a:rPr lang="en-US" dirty="0"/>
              <a:t>/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8E92C97-1BBF-8E47-8D83-CE26E02F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36" y="3390281"/>
            <a:ext cx="60960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3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0A481B3-2B05-BB44-8529-A826F2255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Custom APIs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586B1-B4F3-9045-B050-277643897015}"/>
              </a:ext>
            </a:extLst>
          </p:cNvPr>
          <p:cNvSpPr txBox="1"/>
          <p:nvPr/>
        </p:nvSpPr>
        <p:spPr>
          <a:xfrm>
            <a:off x="2653748" y="10038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92F55A-8637-1F4C-A4C1-39E93D1B205A}"/>
              </a:ext>
            </a:extLst>
          </p:cNvPr>
          <p:cNvSpPr txBox="1"/>
          <p:nvPr/>
        </p:nvSpPr>
        <p:spPr>
          <a:xfrm>
            <a:off x="661988" y="1373184"/>
            <a:ext cx="1012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u="sng" dirty="0"/>
              <a:t>IdentityIQ Plugin framework </a:t>
            </a:r>
            <a:r>
              <a:rPr lang="en-US" dirty="0"/>
              <a:t>can be used to create custom APIs if/when required.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63567-3895-7C45-9205-00FAEC5A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2718557"/>
            <a:ext cx="6177223" cy="194054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9440C70-A9F5-8147-AEDA-5A10F0E16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23248"/>
            <a:ext cx="5762756" cy="32717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A0034A-F389-B34D-A198-43761384CB4C}"/>
              </a:ext>
            </a:extLst>
          </p:cNvPr>
          <p:cNvSpPr/>
          <p:nvPr/>
        </p:nvSpPr>
        <p:spPr>
          <a:xfrm>
            <a:off x="661988" y="1979893"/>
            <a:ext cx="933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Base URL - https://</a:t>
            </a:r>
            <a:r>
              <a:rPr lang="en-US" dirty="0" err="1"/>
              <a:t>democorp.com</a:t>
            </a:r>
            <a:r>
              <a:rPr lang="en-US" dirty="0"/>
              <a:t>/identityiq</a:t>
            </a:r>
            <a:r>
              <a:rPr lang="en-US" b="1" dirty="0"/>
              <a:t>/plugin/rest/&lt;</a:t>
            </a:r>
            <a:r>
              <a:rPr lang="en-US" b="1" dirty="0" err="1"/>
              <a:t>pluginName</a:t>
            </a:r>
            <a:r>
              <a:rPr lang="en-US" b="1" dirty="0"/>
              <a:t>&gt;/</a:t>
            </a:r>
            <a:r>
              <a:rPr lang="en-US" b="1" dirty="0" err="1"/>
              <a:t>customEndpoint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EC5660-317F-CE48-B792-DE4448BB01B0}"/>
              </a:ext>
            </a:extLst>
          </p:cNvPr>
          <p:cNvSpPr txBox="1"/>
          <p:nvPr/>
        </p:nvSpPr>
        <p:spPr>
          <a:xfrm>
            <a:off x="661988" y="4910203"/>
            <a:ext cx="525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Guide to Plugin development available on Compass with examples of this… </a:t>
            </a:r>
          </a:p>
        </p:txBody>
      </p:sp>
    </p:spTree>
    <p:extLst>
      <p:ext uri="{BB962C8B-B14F-4D97-AF65-F5344CB8AC3E}">
        <p14:creationId xmlns:p14="http://schemas.microsoft.com/office/powerpoint/2010/main" val="200875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81111C92-531B-C144-8588-04B259B71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988" y="593725"/>
            <a:ext cx="10842625" cy="5203825"/>
          </a:xfrm>
        </p:spPr>
        <p:txBody>
          <a:bodyPr/>
          <a:lstStyle/>
          <a:p>
            <a:r>
              <a:rPr lang="en-US" altLang="en-US" dirty="0"/>
              <a:t>Demo: Launching a Workflow</a:t>
            </a:r>
          </a:p>
        </p:txBody>
      </p:sp>
    </p:spTree>
    <p:extLst>
      <p:ext uri="{BB962C8B-B14F-4D97-AF65-F5344CB8AC3E}">
        <p14:creationId xmlns:p14="http://schemas.microsoft.com/office/powerpoint/2010/main" val="142370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ilPoint Brand Refresh 2022">
      <a:dk1>
        <a:srgbClr val="0033A1"/>
      </a:dk1>
      <a:lt1>
        <a:srgbClr val="FFFFFF"/>
      </a:lt1>
      <a:dk2>
        <a:srgbClr val="415364"/>
      </a:dk2>
      <a:lt2>
        <a:srgbClr val="DAE1E9"/>
      </a:lt2>
      <a:accent1>
        <a:srgbClr val="0033A1"/>
      </a:accent1>
      <a:accent2>
        <a:srgbClr val="0071CE"/>
      </a:accent2>
      <a:accent3>
        <a:srgbClr val="CC27B0"/>
      </a:accent3>
      <a:accent4>
        <a:srgbClr val="54C0E8"/>
      </a:accent4>
      <a:accent5>
        <a:srgbClr val="93D500"/>
      </a:accent5>
      <a:accent6>
        <a:srgbClr val="415364"/>
      </a:accent6>
      <a:hlink>
        <a:srgbClr val="0563C1"/>
      </a:hlink>
      <a:folHlink>
        <a:srgbClr val="0071CE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smtClean="0">
            <a:latin typeface="Poppins" pitchFamily="2" charset="77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ilPoint-DeveloperDays2023-Template" id="{184225C5-7401-0040-975B-7C62E6D20409}" vid="{AFCEB515-FA7B-5142-9516-F5AFFCBB81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592</Words>
  <Application>Microsoft Macintosh PowerPoint</Application>
  <PresentationFormat>Widescreen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Poppins SemiBold</vt:lpstr>
      <vt:lpstr>Arial</vt:lpstr>
      <vt:lpstr>Poppins</vt:lpstr>
      <vt:lpstr>Courier</vt:lpstr>
      <vt:lpstr>Office Theme</vt:lpstr>
      <vt:lpstr>IdentityIQ SCIM APIs</vt:lpstr>
      <vt:lpstr>Agenda</vt:lpstr>
      <vt:lpstr>Agenda</vt:lpstr>
      <vt:lpstr>Before you begin…</vt:lpstr>
      <vt:lpstr>Accessing the APIs</vt:lpstr>
      <vt:lpstr>Standard REST APIs</vt:lpstr>
      <vt:lpstr>SCIM APIs</vt:lpstr>
      <vt:lpstr>Custom APIs</vt:lpstr>
      <vt:lpstr>Demo: Launching a Workflow</vt:lpstr>
      <vt:lpstr>Additional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cover slide title text</dc:title>
  <dc:creator>Adam Creaney</dc:creator>
  <cp:lastModifiedBy>Adam Creaney</cp:lastModifiedBy>
  <cp:revision>4</cp:revision>
  <dcterms:created xsi:type="dcterms:W3CDTF">2023-02-09T16:14:24Z</dcterms:created>
  <dcterms:modified xsi:type="dcterms:W3CDTF">2023-02-09T20:08:02Z</dcterms:modified>
</cp:coreProperties>
</file>