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48"/>
  </p:notesMasterIdLst>
  <p:handoutMasterIdLst>
    <p:handoutMasterId r:id="rId49"/>
  </p:handoutMasterIdLst>
  <p:sldIdLst>
    <p:sldId id="299" r:id="rId2"/>
    <p:sldId id="258" r:id="rId3"/>
    <p:sldId id="2147327533" r:id="rId4"/>
    <p:sldId id="2147327534" r:id="rId5"/>
    <p:sldId id="2147327535" r:id="rId6"/>
    <p:sldId id="2147327550" r:id="rId7"/>
    <p:sldId id="2147327536" r:id="rId8"/>
    <p:sldId id="2147327537" r:id="rId9"/>
    <p:sldId id="2147327538" r:id="rId10"/>
    <p:sldId id="2147327539" r:id="rId11"/>
    <p:sldId id="2147327540" r:id="rId12"/>
    <p:sldId id="2147327541" r:id="rId13"/>
    <p:sldId id="2147327551" r:id="rId14"/>
    <p:sldId id="2147327542" r:id="rId15"/>
    <p:sldId id="2147327543" r:id="rId16"/>
    <p:sldId id="2147327545" r:id="rId17"/>
    <p:sldId id="2147327549" r:id="rId18"/>
    <p:sldId id="2147327552" r:id="rId19"/>
    <p:sldId id="302" r:id="rId20"/>
    <p:sldId id="2147327553" r:id="rId21"/>
    <p:sldId id="2147327548" r:id="rId22"/>
    <p:sldId id="2147327566" r:id="rId23"/>
    <p:sldId id="322" r:id="rId24"/>
    <p:sldId id="300" r:id="rId25"/>
    <p:sldId id="301" r:id="rId26"/>
    <p:sldId id="303" r:id="rId27"/>
    <p:sldId id="314" r:id="rId28"/>
    <p:sldId id="304" r:id="rId29"/>
    <p:sldId id="308" r:id="rId30"/>
    <p:sldId id="309" r:id="rId31"/>
    <p:sldId id="315" r:id="rId32"/>
    <p:sldId id="306" r:id="rId33"/>
    <p:sldId id="305" r:id="rId34"/>
    <p:sldId id="310" r:id="rId35"/>
    <p:sldId id="316" r:id="rId36"/>
    <p:sldId id="311" r:id="rId37"/>
    <p:sldId id="312" r:id="rId38"/>
    <p:sldId id="313" r:id="rId39"/>
    <p:sldId id="317" r:id="rId40"/>
    <p:sldId id="318" r:id="rId41"/>
    <p:sldId id="319" r:id="rId42"/>
    <p:sldId id="323" r:id="rId43"/>
    <p:sldId id="320" r:id="rId44"/>
    <p:sldId id="321" r:id="rId45"/>
    <p:sldId id="2147327567" r:id="rId46"/>
    <p:sldId id="296" r:id="rId47"/>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Consolas" panose="020B0609020204030204" pitchFamily="49" charset="0"/>
      <p:regular r:id="rId54"/>
      <p:bold r:id="rId55"/>
      <p:italic r:id="rId56"/>
      <p:boldItalic r:id="rId57"/>
    </p:embeddedFont>
    <p:embeddedFont>
      <p:font typeface="Poppins" pitchFamily="2" charset="77"/>
      <p:regular r:id="rId58"/>
      <p:bold r:id="rId59"/>
      <p:italic r:id="rId60"/>
      <p:boldItalic r:id="rId61"/>
    </p:embeddedFont>
    <p:embeddedFont>
      <p:font typeface="Poppins SemiBold" pitchFamily="2" charset="77"/>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A1"/>
    <a:srgbClr val="012068"/>
    <a:srgbClr val="5B6670"/>
    <a:srgbClr val="587B89"/>
    <a:srgbClr val="DAE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p:restoredTop sz="74830"/>
  </p:normalViewPr>
  <p:slideViewPr>
    <p:cSldViewPr snapToGrid="0" snapToObjects="1">
      <p:cViewPr varScale="1">
        <p:scale>
          <a:sx n="94" d="100"/>
          <a:sy n="94" d="100"/>
        </p:scale>
        <p:origin x="1568" y="192"/>
      </p:cViewPr>
      <p:guideLst/>
    </p:cSldViewPr>
  </p:slideViewPr>
  <p:outlineViewPr>
    <p:cViewPr>
      <p:scale>
        <a:sx n="33" d="100"/>
        <a:sy n="33" d="100"/>
      </p:scale>
      <p:origin x="0" y="-3464"/>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2" d="100"/>
          <a:sy n="92" d="100"/>
        </p:scale>
        <p:origin x="3784"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576F3D-F7CA-8F48-BB6D-A84A1A1F00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Poppins" pitchFamily="2" charset="77"/>
              <a:cs typeface="Poppins" pitchFamily="2" charset="77"/>
            </a:endParaRPr>
          </a:p>
        </p:txBody>
      </p:sp>
      <p:sp>
        <p:nvSpPr>
          <p:cNvPr id="3" name="Date Placeholder 2">
            <a:extLst>
              <a:ext uri="{FF2B5EF4-FFF2-40B4-BE49-F238E27FC236}">
                <a16:creationId xmlns:a16="http://schemas.microsoft.com/office/drawing/2014/main" id="{2F6829F4-7E59-B74C-925A-DE36CB4AEA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7CF1F4-0991-B84C-861D-B7370011C2A1}" type="datetimeFigureOut">
              <a:rPr lang="en-US" smtClean="0">
                <a:latin typeface="Poppins" pitchFamily="2" charset="77"/>
                <a:cs typeface="Poppins" pitchFamily="2" charset="77"/>
              </a:rPr>
              <a:t>2/24/23</a:t>
            </a:fld>
            <a:endParaRPr lang="en-US">
              <a:latin typeface="Poppins" pitchFamily="2" charset="77"/>
              <a:cs typeface="Poppins" pitchFamily="2" charset="77"/>
            </a:endParaRPr>
          </a:p>
        </p:txBody>
      </p:sp>
      <p:sp>
        <p:nvSpPr>
          <p:cNvPr id="4" name="Footer Placeholder 3">
            <a:extLst>
              <a:ext uri="{FF2B5EF4-FFF2-40B4-BE49-F238E27FC236}">
                <a16:creationId xmlns:a16="http://schemas.microsoft.com/office/drawing/2014/main" id="{40F8E14B-56F1-E847-8D25-81CE45DBEC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96D6A38F-CFEE-D940-814D-75B3AE80F5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744C0E-60FE-554E-B446-8FC7FA553C40}" type="slidenum">
              <a:rPr lang="en-US" smtClean="0">
                <a:latin typeface="Poppins" pitchFamily="2" charset="77"/>
                <a:cs typeface="Poppins" pitchFamily="2" charset="77"/>
              </a:rPr>
              <a:t>‹#›</a:t>
            </a:fld>
            <a:endParaRPr lang="en-US">
              <a:latin typeface="Poppins" pitchFamily="2" charset="77"/>
              <a:cs typeface="Poppins" pitchFamily="2" charset="77"/>
            </a:endParaRPr>
          </a:p>
        </p:txBody>
      </p:sp>
    </p:spTree>
    <p:extLst>
      <p:ext uri="{BB962C8B-B14F-4D97-AF65-F5344CB8AC3E}">
        <p14:creationId xmlns:p14="http://schemas.microsoft.com/office/powerpoint/2010/main" val="103685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itchFamily="2" charset="77"/>
                <a:cs typeface="Poppi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itchFamily="2" charset="77"/>
                <a:cs typeface="Poppins" pitchFamily="2" charset="77"/>
              </a:defRPr>
            </a:lvl1pPr>
          </a:lstStyle>
          <a:p>
            <a:fld id="{BE072110-F8D0-154E-BEDF-E5762DEB8768}" type="datetimeFigureOut">
              <a:rPr lang="en-US" smtClean="0"/>
              <a:pPr/>
              <a:t>2/24/23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itchFamily="2" charset="77"/>
                <a:cs typeface="Poppi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itchFamily="2" charset="77"/>
                <a:cs typeface="Poppins" pitchFamily="2" charset="77"/>
              </a:defRPr>
            </a:lvl1pPr>
          </a:lstStyle>
          <a:p>
            <a:fld id="{E90EEE40-52B4-CA4C-9ED3-F79CB806389C}" type="slidenum">
              <a:rPr lang="en-US" smtClean="0"/>
              <a:pPr/>
              <a:t>‹#›</a:t>
            </a:fld>
            <a:endParaRPr lang="en-US"/>
          </a:p>
        </p:txBody>
      </p:sp>
    </p:spTree>
    <p:extLst>
      <p:ext uri="{BB962C8B-B14F-4D97-AF65-F5344CB8AC3E}">
        <p14:creationId xmlns:p14="http://schemas.microsoft.com/office/powerpoint/2010/main" val="335856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itchFamily="2" charset="77"/>
        <a:ea typeface="+mn-ea"/>
        <a:cs typeface="Poppins" pitchFamily="2" charset="77"/>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think of a transform in three different ways.</a:t>
            </a:r>
          </a:p>
          <a:p>
            <a:endParaRPr lang="en-US" dirty="0"/>
          </a:p>
          <a:p>
            <a:r>
              <a:rPr lang="en-US" dirty="0"/>
              <a:t>First it is a function that takes an input and it generates an output.  Obviously in the transform itself is where we will define how the input is changed into the output.  </a:t>
            </a:r>
          </a:p>
          <a:p>
            <a:endParaRPr lang="en-US" dirty="0"/>
          </a:p>
          <a:p>
            <a:r>
              <a:rPr lang="en-US" dirty="0"/>
              <a:t>Another way to think about it is that it is a method to normalize account and identity data.  As you know at a VERY high level IdentityNow consolidates a lot of different applications into its data model.  This allows a bunch of different accounts to be viewable and usable within a single system.  In order for that to happen, you have to take information from all of the accounts regardless of the format and load it into IdentityNow.  Take for example an email address. You might see that in one application it may be all lowercase and, in another application, the first and last names may start with upper case characters.  So transforms can help you normalize data as it is </a:t>
            </a:r>
            <a:r>
              <a:rPr lang="en-US" dirty="0" err="1"/>
              <a:t>consildated</a:t>
            </a:r>
            <a:r>
              <a:rPr lang="en-US" dirty="0"/>
              <a:t> so we have the same format at the identity level.</a:t>
            </a:r>
          </a:p>
          <a:p>
            <a:endParaRPr lang="en-US" dirty="0"/>
          </a:p>
          <a:p>
            <a:r>
              <a:rPr lang="en-US" dirty="0"/>
              <a:t>The third way you can think of a transform is simply as a JSON object.  It’s a programmatic object that has a particular syntax and how that syntax is formed determines how the transform will behave.</a:t>
            </a:r>
          </a:p>
        </p:txBody>
      </p:sp>
      <p:sp>
        <p:nvSpPr>
          <p:cNvPr id="4" name="Slide Number Placeholder 3"/>
          <p:cNvSpPr>
            <a:spLocks noGrp="1"/>
          </p:cNvSpPr>
          <p:nvPr>
            <p:ph type="sldNum" sz="quarter" idx="5"/>
          </p:nvPr>
        </p:nvSpPr>
        <p:spPr/>
        <p:txBody>
          <a:bodyPr/>
          <a:lstStyle/>
          <a:p>
            <a:fld id="{E90EEE40-52B4-CA4C-9ED3-F79CB806389C}" type="slidenum">
              <a:rPr lang="en-US" smtClean="0"/>
              <a:pPr/>
              <a:t>3</a:t>
            </a:fld>
            <a:endParaRPr lang="en-US"/>
          </a:p>
        </p:txBody>
      </p:sp>
    </p:spTree>
    <p:extLst>
      <p:ext uri="{BB962C8B-B14F-4D97-AF65-F5344CB8AC3E}">
        <p14:creationId xmlns:p14="http://schemas.microsoft.com/office/powerpoint/2010/main" val="1534042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explicitly defining our input.  You can see here within the definition of our “Lowercase Department” transform in the attributes map we have an entry for input.   Here we see a transform within another transform.  We are defining the value of input to come from a transform of type </a:t>
            </a:r>
            <a:r>
              <a:rPr lang="en-US" dirty="0" err="1"/>
              <a:t>accountAttribute</a:t>
            </a:r>
            <a:r>
              <a:rPr lang="en-US" dirty="0"/>
              <a:t>.  Account </a:t>
            </a:r>
            <a:r>
              <a:rPr lang="en-US" dirty="0" err="1"/>
              <a:t>Atrtibute</a:t>
            </a:r>
            <a:r>
              <a:rPr lang="en-US" dirty="0"/>
              <a:t> is a simple type of transform.  All it is doing is going to the </a:t>
            </a:r>
            <a:r>
              <a:rPr lang="en-US" dirty="0" err="1"/>
              <a:t>sourceName</a:t>
            </a:r>
            <a:r>
              <a:rPr lang="en-US" dirty="0"/>
              <a:t> that you designate, and it is going to the </a:t>
            </a:r>
            <a:r>
              <a:rPr lang="en-US" dirty="0" err="1"/>
              <a:t>attributeName</a:t>
            </a:r>
            <a:r>
              <a:rPr lang="en-US" dirty="0"/>
              <a:t> that you designate, and it is just pulling the value of that account attribute.  Here you work from the inside out with a nested transform.  You start the </a:t>
            </a:r>
            <a:r>
              <a:rPr lang="en-US" dirty="0" err="1"/>
              <a:t>accountAttribute</a:t>
            </a:r>
            <a:r>
              <a:rPr lang="en-US" dirty="0"/>
              <a:t> transform. It is going to source2 and the department attribute.  Remember that the  value of the source 2 department is “Engineering”.  So the input is ”Engineering” with an uppercase first character.  So remember we are feeding this thru a lower transform.  What that means is for the input to the lower transform we are taking our explicitly defined the value of “Engineering” with an uppercase for first character and that will give us a resulting value of an all lowercase “engineering”.</a:t>
            </a:r>
          </a:p>
          <a:p>
            <a:endParaRPr lang="en-US" dirty="0"/>
          </a:p>
          <a:p>
            <a:r>
              <a:rPr lang="en-US" dirty="0"/>
              <a:t>Remember that this is a nested transform.  Previously we mentioned that for the name attribute only the root level transform is named.  You can see that here in this example that the input is a nested transform of type </a:t>
            </a:r>
            <a:r>
              <a:rPr lang="en-US" dirty="0" err="1"/>
              <a:t>accountAttribute</a:t>
            </a:r>
            <a:r>
              <a:rPr lang="en-US" dirty="0"/>
              <a:t>.  It does not have an attribute for name whereas the outermost or root level transform, which is of type lower, has a name attribute of “Lowercase Department”.</a:t>
            </a:r>
          </a:p>
        </p:txBody>
      </p:sp>
      <p:sp>
        <p:nvSpPr>
          <p:cNvPr id="4" name="Slide Number Placeholder 3"/>
          <p:cNvSpPr>
            <a:spLocks noGrp="1"/>
          </p:cNvSpPr>
          <p:nvPr>
            <p:ph type="sldNum" sz="quarter" idx="5"/>
          </p:nvPr>
        </p:nvSpPr>
        <p:spPr/>
        <p:txBody>
          <a:bodyPr/>
          <a:lstStyle/>
          <a:p>
            <a:fld id="{E90EEE40-52B4-CA4C-9ED3-F79CB806389C}" type="slidenum">
              <a:rPr lang="en-US" smtClean="0"/>
              <a:pPr/>
              <a:t>12</a:t>
            </a:fld>
            <a:endParaRPr lang="en-US"/>
          </a:p>
        </p:txBody>
      </p:sp>
    </p:spTree>
    <p:extLst>
      <p:ext uri="{BB962C8B-B14F-4D97-AF65-F5344CB8AC3E}">
        <p14:creationId xmlns:p14="http://schemas.microsoft.com/office/powerpoint/2010/main" val="385798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main places where transforms will be used.  The first one is on the Identity. The </a:t>
            </a:r>
            <a:r>
              <a:rPr lang="en-US" dirty="0" err="1"/>
              <a:t>IdentityProfile</a:t>
            </a:r>
            <a:r>
              <a:rPr lang="en-US" dirty="0"/>
              <a:t> we will be using transforms to calculate the Identity Attributes.  The second one is at the account level.  This comes into play whenever you are modifying a provisioning policy or a create profile for a source.  You can also use transforms to create the attribute values of newly created accounts.  </a:t>
            </a:r>
          </a:p>
        </p:txBody>
      </p:sp>
      <p:sp>
        <p:nvSpPr>
          <p:cNvPr id="4" name="Slide Number Placeholder 3"/>
          <p:cNvSpPr>
            <a:spLocks noGrp="1"/>
          </p:cNvSpPr>
          <p:nvPr>
            <p:ph type="sldNum" sz="quarter" idx="5"/>
          </p:nvPr>
        </p:nvSpPr>
        <p:spPr/>
        <p:txBody>
          <a:bodyPr/>
          <a:lstStyle/>
          <a:p>
            <a:fld id="{E90EEE40-52B4-CA4C-9ED3-F79CB806389C}" type="slidenum">
              <a:rPr lang="en-US" smtClean="0"/>
              <a:pPr/>
              <a:t>14</a:t>
            </a:fld>
            <a:endParaRPr lang="en-US"/>
          </a:p>
        </p:txBody>
      </p:sp>
    </p:spTree>
    <p:extLst>
      <p:ext uri="{BB962C8B-B14F-4D97-AF65-F5344CB8AC3E}">
        <p14:creationId xmlns:p14="http://schemas.microsoft.com/office/powerpoint/2010/main" val="1693046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in a bit more detail on how transforms are used after they have been uploaded via the REST API.</a:t>
            </a:r>
          </a:p>
          <a:p>
            <a:endParaRPr lang="en-US" dirty="0"/>
          </a:p>
          <a:p>
            <a:r>
              <a:rPr lang="en-US" dirty="0"/>
              <a:t>The best way to test a transform is to create a sort of dummy attribute on the identity mappings tab.  Then configure the mapping of the input accordingly if it is using an explicit or implicit input.  After it is configured properly, you can then utilize the preview button in the top right of the mapping tab.  You can see the large arrow pointing this out to us.  When you click that button, it will show you a preview of the current identity and you can also select other identities to see the result of the mappings.  This is done without performing a refresh on those identities.  This allows you to see the results of your transform without actually changing identity attribute values.  This then is testing the logic of your transform in a very safe way prior to running a full-on refresh of all of your identities and actually changing identity attribute values.  You don’t want to make a mistake and have the possible ripple effects in your tenant.  In addition, by using a dummy test attribute you are assured that nothing else is using that attribute even if you accidentally start the refresh.  </a:t>
            </a:r>
          </a:p>
          <a:p>
            <a:endParaRPr lang="en-US" dirty="0"/>
          </a:p>
          <a:p>
            <a:r>
              <a:rPr lang="en-US" dirty="0"/>
              <a:t>When you are satisfied with output of the transform you can update the actual identity attribute and perform your refresh. That will use the transform to recalculate existing attributes or to create a new attribute. </a:t>
            </a:r>
          </a:p>
        </p:txBody>
      </p:sp>
      <p:sp>
        <p:nvSpPr>
          <p:cNvPr id="4" name="Slide Number Placeholder 3"/>
          <p:cNvSpPr>
            <a:spLocks noGrp="1"/>
          </p:cNvSpPr>
          <p:nvPr>
            <p:ph type="sldNum" sz="quarter" idx="5"/>
          </p:nvPr>
        </p:nvSpPr>
        <p:spPr/>
        <p:txBody>
          <a:bodyPr/>
          <a:lstStyle/>
          <a:p>
            <a:fld id="{E90EEE40-52B4-CA4C-9ED3-F79CB806389C}" type="slidenum">
              <a:rPr lang="en-US" smtClean="0"/>
              <a:pPr/>
              <a:t>15</a:t>
            </a:fld>
            <a:endParaRPr lang="en-US"/>
          </a:p>
        </p:txBody>
      </p:sp>
    </p:spTree>
    <p:extLst>
      <p:ext uri="{BB962C8B-B14F-4D97-AF65-F5344CB8AC3E}">
        <p14:creationId xmlns:p14="http://schemas.microsoft.com/office/powerpoint/2010/main" val="644185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place to use transforms is at the account level.  Usually this will be used in provisioning policies when we are creating accounts.  You can use transforms to calculate the attribute values for new accounts.  This behavior will be configured directly on the provisioning policy.  Just as with any transform they must be imported into the IdentityNow tenant via the REST API before they are available in the IdentityNow user interface.  You can also go straight to the provisioning policy and modify it via the REST API.</a:t>
            </a:r>
          </a:p>
          <a:p>
            <a:endParaRPr lang="en-US" dirty="0"/>
          </a:p>
          <a:p>
            <a:r>
              <a:rPr lang="en-US" dirty="0"/>
              <a:t>Unfortunately, there is no quick and dirty way to test this like you can with the Identity attribute transforms.  You will have to create test accounts on that source and take note of what the transform is calculating.  After you have completed testing, it will then be utilized going forward on that source.</a:t>
            </a:r>
          </a:p>
        </p:txBody>
      </p:sp>
      <p:sp>
        <p:nvSpPr>
          <p:cNvPr id="4" name="Slide Number Placeholder 3"/>
          <p:cNvSpPr>
            <a:spLocks noGrp="1"/>
          </p:cNvSpPr>
          <p:nvPr>
            <p:ph type="sldNum" sz="quarter" idx="5"/>
          </p:nvPr>
        </p:nvSpPr>
        <p:spPr/>
        <p:txBody>
          <a:bodyPr/>
          <a:lstStyle/>
          <a:p>
            <a:fld id="{E90EEE40-52B4-CA4C-9ED3-F79CB806389C}" type="slidenum">
              <a:rPr lang="en-US" smtClean="0"/>
              <a:pPr/>
              <a:t>16</a:t>
            </a:fld>
            <a:endParaRPr lang="en-US"/>
          </a:p>
        </p:txBody>
      </p:sp>
    </p:spTree>
    <p:extLst>
      <p:ext uri="{BB962C8B-B14F-4D97-AF65-F5344CB8AC3E}">
        <p14:creationId xmlns:p14="http://schemas.microsoft.com/office/powerpoint/2010/main" val="1632206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into a bit more advanced topic that is very important for you to be aware of.  There is type of transform of type static.  There are two things that you can do with static transforms.  One is very simple and one is very advanced.  The simple thing you can do is to return a hard coded string.  The more advanced thing you could do is you can basically think of it as writing code within transforms. This will be using velocity template language.  The documentation of which is included at the end of this presentation.  You can basically use this to define variables then work thru if then else logic or even iterate thru loops.  </a:t>
            </a:r>
          </a:p>
          <a:p>
            <a:endParaRPr lang="en-US" dirty="0"/>
          </a:p>
          <a:p>
            <a:r>
              <a:rPr lang="en-US" dirty="0"/>
              <a:t>You can see here with this example; within the attribute map we have defined an entry for </a:t>
            </a:r>
            <a:r>
              <a:rPr lang="en-US" dirty="0" err="1"/>
              <a:t>workerType</a:t>
            </a:r>
            <a:r>
              <a:rPr lang="en-US" dirty="0"/>
              <a:t>.  This </a:t>
            </a:r>
            <a:r>
              <a:rPr lang="en-US" dirty="0" err="1"/>
              <a:t>workerType</a:t>
            </a:r>
            <a:r>
              <a:rPr lang="en-US" dirty="0"/>
              <a:t> entry is not an attribute that is defined as part of the static transform types attribute map.  You can think of this as a variable.  We can give that variable any name that we want as long as it doesn’t conflict with documented attributes for a transform type.  What is important is to think of </a:t>
            </a:r>
            <a:r>
              <a:rPr lang="en-US" dirty="0" err="1"/>
              <a:t>workerType</a:t>
            </a:r>
            <a:r>
              <a:rPr lang="en-US" dirty="0"/>
              <a:t> as a variable.  So within the </a:t>
            </a:r>
            <a:r>
              <a:rPr lang="en-US" dirty="0" err="1"/>
              <a:t>workerType</a:t>
            </a:r>
            <a:r>
              <a:rPr lang="en-US" dirty="0"/>
              <a:t> you can see that it is an account attribute transform that is being populated with the </a:t>
            </a:r>
            <a:r>
              <a:rPr lang="en-US" dirty="0" err="1"/>
              <a:t>empType</a:t>
            </a:r>
            <a:r>
              <a:rPr lang="en-US" dirty="0"/>
              <a:t> attribute from the “HR Source”.   Below that you can see that we have an entry for value with the $</a:t>
            </a:r>
            <a:r>
              <a:rPr lang="en-US" dirty="0" err="1"/>
              <a:t>workerType</a:t>
            </a:r>
            <a:r>
              <a:rPr lang="en-US" dirty="0"/>
              <a:t>.  Here the $ sign is telling us that we want to reference the </a:t>
            </a:r>
            <a:r>
              <a:rPr lang="en-US" dirty="0" err="1"/>
              <a:t>workType</a:t>
            </a:r>
            <a:r>
              <a:rPr lang="en-US" dirty="0"/>
              <a:t> variable that you have previously defined.  </a:t>
            </a:r>
          </a:p>
          <a:p>
            <a:endParaRPr lang="en-US" dirty="0"/>
          </a:p>
          <a:p>
            <a:r>
              <a:rPr lang="en-US" dirty="0"/>
              <a:t>This is a very basic example that shows how to:</a:t>
            </a:r>
          </a:p>
          <a:p>
            <a:pPr marL="171450" indent="-171450">
              <a:buFont typeface="Arial" panose="020B0604020202020204" pitchFamily="34" charset="0"/>
              <a:buChar char="•"/>
            </a:pPr>
            <a:r>
              <a:rPr lang="en-US" dirty="0"/>
              <a:t>define a variable</a:t>
            </a:r>
          </a:p>
          <a:p>
            <a:pPr marL="171450" indent="-171450">
              <a:buFont typeface="Arial" panose="020B0604020202020204" pitchFamily="34" charset="0"/>
              <a:buChar char="•"/>
            </a:pPr>
            <a:r>
              <a:rPr lang="en-US" dirty="0"/>
              <a:t>assign a variable value via another transform</a:t>
            </a:r>
          </a:p>
          <a:p>
            <a:pPr marL="171450" indent="-171450">
              <a:buFont typeface="Arial" panose="020B0604020202020204" pitchFamily="34" charset="0"/>
              <a:buChar char="•"/>
            </a:pPr>
            <a:r>
              <a:rPr lang="en-US" dirty="0"/>
              <a:t>reference that variable</a:t>
            </a:r>
          </a:p>
        </p:txBody>
      </p:sp>
      <p:sp>
        <p:nvSpPr>
          <p:cNvPr id="4" name="Slide Number Placeholder 3"/>
          <p:cNvSpPr>
            <a:spLocks noGrp="1"/>
          </p:cNvSpPr>
          <p:nvPr>
            <p:ph type="sldNum" sz="quarter" idx="5"/>
          </p:nvPr>
        </p:nvSpPr>
        <p:spPr/>
        <p:txBody>
          <a:bodyPr/>
          <a:lstStyle/>
          <a:p>
            <a:fld id="{E90EEE40-52B4-CA4C-9ED3-F79CB806389C}" type="slidenum">
              <a:rPr lang="en-US" smtClean="0"/>
              <a:pPr/>
              <a:t>17</a:t>
            </a:fld>
            <a:endParaRPr lang="en-US"/>
          </a:p>
        </p:txBody>
      </p:sp>
    </p:spTree>
    <p:extLst>
      <p:ext uri="{BB962C8B-B14F-4D97-AF65-F5344CB8AC3E}">
        <p14:creationId xmlns:p14="http://schemas.microsoft.com/office/powerpoint/2010/main" val="3869373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more complex example.  It is slightly similar in construction to the previous transform but there is a relatively major difference.  You can see here that we have defined </a:t>
            </a:r>
            <a:r>
              <a:rPr lang="en-US" dirty="0" err="1"/>
              <a:t>workerType</a:t>
            </a:r>
            <a:r>
              <a:rPr lang="en-US" dirty="0"/>
              <a:t> in the same exact way.  We are populating it with the </a:t>
            </a:r>
            <a:r>
              <a:rPr lang="en-US" dirty="0" err="1"/>
              <a:t>empType</a:t>
            </a:r>
            <a:r>
              <a:rPr lang="en-US" dirty="0"/>
              <a:t> attribute from the HR Source.  Value is very very different.  This is </a:t>
            </a:r>
            <a:r>
              <a:rPr lang="en-US" dirty="0" err="1"/>
              <a:t>apache</a:t>
            </a:r>
            <a:r>
              <a:rPr lang="en-US" dirty="0"/>
              <a:t> velocity code that is inserted into the transform.  It is saying that if the value of </a:t>
            </a:r>
            <a:r>
              <a:rPr lang="en-US" dirty="0" err="1"/>
              <a:t>workerType</a:t>
            </a:r>
            <a:r>
              <a:rPr lang="en-US" dirty="0"/>
              <a:t> is equal to employee then the value will be Full-Time if not the value will be Contingent. </a:t>
            </a:r>
          </a:p>
          <a:p>
            <a:endParaRPr lang="en-US" dirty="0"/>
          </a:p>
          <a:p>
            <a:r>
              <a:rPr lang="en-US" dirty="0"/>
              <a:t>For those of you familiar with programming that is a simple if then else statement. This is illustrating that you can define variables and you can essentially write code to calculate a value of a given transform.  This is a very powerful thing to be aware of.  That is because, if you are comfortable with the concept dynamic values in transforms, then you can get around using rules where otherwise you would have to.  We will go over Rules very soon.  They are basically writing java code to calculate values.  Writing code in transform can help you avoid rules and use transforms instead which is very much preferred.  This is because attribute generator rules require a review process from SailPoint.  With transforms, if you have administrator access to your tenant you have full control of your transforms without any review from SailPoint.</a:t>
            </a:r>
          </a:p>
          <a:p>
            <a:endParaRPr lang="en-US" dirty="0"/>
          </a:p>
          <a:p>
            <a:endParaRPr lang="en-US" dirty="0"/>
          </a:p>
        </p:txBody>
      </p:sp>
      <p:sp>
        <p:nvSpPr>
          <p:cNvPr id="4" name="Slide Number Placeholder 3"/>
          <p:cNvSpPr>
            <a:spLocks noGrp="1"/>
          </p:cNvSpPr>
          <p:nvPr>
            <p:ph type="sldNum" sz="quarter" idx="5"/>
          </p:nvPr>
        </p:nvSpPr>
        <p:spPr/>
        <p:txBody>
          <a:bodyPr/>
          <a:lstStyle/>
          <a:p>
            <a:fld id="{E90EEE40-52B4-CA4C-9ED3-F79CB806389C}" type="slidenum">
              <a:rPr lang="en-US" smtClean="0"/>
              <a:pPr/>
              <a:t>18</a:t>
            </a:fld>
            <a:endParaRPr lang="en-US"/>
          </a:p>
        </p:txBody>
      </p:sp>
    </p:spTree>
    <p:extLst>
      <p:ext uri="{BB962C8B-B14F-4D97-AF65-F5344CB8AC3E}">
        <p14:creationId xmlns:p14="http://schemas.microsoft.com/office/powerpoint/2010/main" val="3321615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summarize the topic of transforms and cover some best practices.</a:t>
            </a:r>
          </a:p>
          <a:p>
            <a:endParaRPr lang="en-US" dirty="0"/>
          </a:p>
          <a:p>
            <a:r>
              <a:rPr lang="en-US" dirty="0"/>
              <a:t>When you are designing complex transforms (and this definitely comes into play when you are designing nested transforms), we highly recommend that they are designed and tested as individual building blocks.  </a:t>
            </a:r>
          </a:p>
          <a:p>
            <a:endParaRPr lang="en-US" dirty="0"/>
          </a:p>
          <a:p>
            <a:r>
              <a:rPr lang="en-US" dirty="0"/>
              <a:t>So as we look at the example that was discussed on a prior slide, if this wasn’t working and you having trouble fixing the problem and spinning your wheels.  What you can do is break up the transforms into the components and test the components separately.  This allows you to test that the inner input for department is working they way you expect.  Then when you have that working as you need, you can combine it with the lower transform to test the final result.  </a:t>
            </a:r>
          </a:p>
          <a:p>
            <a:endParaRPr lang="en-US" dirty="0"/>
          </a:p>
          <a:p>
            <a:r>
              <a:rPr lang="en-US" dirty="0"/>
              <a:t>This is very important with much more complex transforms then what we are showing here.  This is a VERY good technique to work out the kinks in your transforms.</a:t>
            </a:r>
          </a:p>
        </p:txBody>
      </p:sp>
      <p:sp>
        <p:nvSpPr>
          <p:cNvPr id="4" name="Slide Number Placeholder 3"/>
          <p:cNvSpPr>
            <a:spLocks noGrp="1"/>
          </p:cNvSpPr>
          <p:nvPr>
            <p:ph type="sldNum" sz="quarter" idx="5"/>
          </p:nvPr>
        </p:nvSpPr>
        <p:spPr/>
        <p:txBody>
          <a:bodyPr/>
          <a:lstStyle/>
          <a:p>
            <a:fld id="{E90EEE40-52B4-CA4C-9ED3-F79CB806389C}" type="slidenum">
              <a:rPr lang="en-US" smtClean="0"/>
              <a:pPr/>
              <a:t>21</a:t>
            </a:fld>
            <a:endParaRPr lang="en-US"/>
          </a:p>
        </p:txBody>
      </p:sp>
    </p:spTree>
    <p:extLst>
      <p:ext uri="{BB962C8B-B14F-4D97-AF65-F5344CB8AC3E}">
        <p14:creationId xmlns:p14="http://schemas.microsoft.com/office/powerpoint/2010/main" val="3726379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get a JSON Editor versus a basic text editor such as notepad.  You want to be doing this work in a dedicated </a:t>
            </a:r>
            <a:r>
              <a:rPr lang="en-US" dirty="0" err="1"/>
              <a:t>json</a:t>
            </a:r>
            <a:r>
              <a:rPr lang="en-US" dirty="0"/>
              <a:t> text editor that will help you validate the </a:t>
            </a:r>
            <a:r>
              <a:rPr lang="en-US" dirty="0" err="1"/>
              <a:t>json</a:t>
            </a:r>
            <a:r>
              <a:rPr lang="en-US" dirty="0"/>
              <a:t> document.  For example, Atom, Sublime Text or Microsoft Visual Studio Code.   My personal recommendation is to use Microsoft Visual Studio code.  The reason is that there is a open-source plugin that was created specific to IdentityNow that makes it much easier to create and maintain your transforms.  Regardless of how familiar you are with Visual Studio Code I strongly recommend it.  If you are very comfortable with another text editor that is fine as well.  The key takeaway here is don’t use an editor that doesn’t provide any support for </a:t>
            </a:r>
            <a:r>
              <a:rPr lang="en-US" dirty="0" err="1"/>
              <a:t>json</a:t>
            </a:r>
            <a:r>
              <a:rPr lang="en-US" dirty="0"/>
              <a:t>.  This will save you a ton of headaches in the future.</a:t>
            </a:r>
          </a:p>
          <a:p>
            <a:endParaRPr lang="en-US" dirty="0"/>
          </a:p>
          <a:p>
            <a:r>
              <a:rPr lang="en-US" dirty="0"/>
              <a:t>The next two points they are a bit similar.  First, a lot of implementations will have similar problems and therefore similar solutions.  You can go to different pieces of transform documents.  In some cases, compass users upload their examples.  Of course, there are examples in the documentation.  You can view them and repurpose those for your implementation as you see fit.  </a:t>
            </a:r>
          </a:p>
          <a:p>
            <a:endParaRPr lang="en-US" dirty="0"/>
          </a:p>
          <a:p>
            <a:r>
              <a:rPr lang="en-US" dirty="0"/>
              <a:t>It is always good to maintain a repository of knowledge so to speak.  Any transforms that you create for a project, it is good to save those in a way that you can easily access them again.  You might be able to just reuse them without changes if you have the same problem or if you have a similar problem you have a starting point to solve that similar problem.  You can then take a transform that you have written in the past and you can repurpose it for the new problem you are solving.  This will definitely save you time and effort.</a:t>
            </a:r>
          </a:p>
          <a:p>
            <a:endParaRPr lang="en-US" dirty="0"/>
          </a:p>
          <a:p>
            <a:r>
              <a:rPr lang="en-US" dirty="0"/>
              <a:t>Of course, you always want to use a solution that is easiest to understand and administer.  Keeping it simple is a best practice.</a:t>
            </a:r>
          </a:p>
          <a:p>
            <a:endParaRPr lang="en-US" dirty="0"/>
          </a:p>
          <a:p>
            <a:r>
              <a:rPr lang="en-US" dirty="0"/>
              <a:t>If you finding yourself copying and pasting from one transform to another you need create a single transform that you can reuse.  You can reference a transform from other transforms.  You can use the transform of type reference to accomplish this.  This also gives you one spot to apply changes to that logic when necessary.  This is much simpler then having to find all of the occurrences of that logic and update it everywhere it is used.  </a:t>
            </a:r>
          </a:p>
          <a:p>
            <a:endParaRPr lang="en-US" dirty="0"/>
          </a:p>
          <a:p>
            <a:r>
              <a:rPr lang="en-US" dirty="0"/>
              <a:t>The last point here is a VERY VERY important one.  You need to plan for bad data in your transforms.  This is common when you are referencing </a:t>
            </a:r>
            <a:r>
              <a:rPr lang="en-US" dirty="0" err="1"/>
              <a:t>accountAttributes</a:t>
            </a:r>
            <a:r>
              <a:rPr lang="en-US" dirty="0"/>
              <a:t>.  There is no guarantee that you will get a valid value back.  We HIGHLY HIGHLY recommend that you wrap that in a </a:t>
            </a:r>
            <a:r>
              <a:rPr lang="en-US" dirty="0" err="1"/>
              <a:t>firstValid</a:t>
            </a:r>
            <a:r>
              <a:rPr lang="en-US" dirty="0"/>
              <a:t> transform.  With </a:t>
            </a:r>
            <a:r>
              <a:rPr lang="en-US" dirty="0" err="1"/>
              <a:t>firstValid</a:t>
            </a:r>
            <a:r>
              <a:rPr lang="en-US" dirty="0"/>
              <a:t> you provide a list of values.  It will return the first value that is not null or empty.  This allows you to catch null/empty values and provide a value that doesn’t cause an error.  For example, you see this many times with Contractors. Many times Contractors will not have email addresses at the customer.  One of the required values for an Identity in IdentityNow is email.  So what do you do if the contractors doesn’t have an email?  You can calculate the email identity attribute using a </a:t>
            </a:r>
            <a:r>
              <a:rPr lang="en-US" dirty="0" err="1"/>
              <a:t>firstvalid</a:t>
            </a:r>
            <a:r>
              <a:rPr lang="en-US" dirty="0"/>
              <a:t> transform.  The first entry would be an </a:t>
            </a:r>
            <a:r>
              <a:rPr lang="en-US" dirty="0" err="1"/>
              <a:t>accountAttribute</a:t>
            </a:r>
            <a:r>
              <a:rPr lang="en-US" dirty="0"/>
              <a:t> that will return the email from the source if it exists.  If it doesn’t exist it will go to the next entry in first valid that would use a static transform and the value of that transform can be anything you want.  What is important is that it is providing a value (even “no email”) and it will allow the identity cube to be created.</a:t>
            </a:r>
          </a:p>
        </p:txBody>
      </p:sp>
      <p:sp>
        <p:nvSpPr>
          <p:cNvPr id="4" name="Slide Number Placeholder 3"/>
          <p:cNvSpPr>
            <a:spLocks noGrp="1"/>
          </p:cNvSpPr>
          <p:nvPr>
            <p:ph type="sldNum" sz="quarter" idx="5"/>
          </p:nvPr>
        </p:nvSpPr>
        <p:spPr/>
        <p:txBody>
          <a:bodyPr/>
          <a:lstStyle/>
          <a:p>
            <a:fld id="{E90EEE40-52B4-CA4C-9ED3-F79CB806389C}" type="slidenum">
              <a:rPr lang="en-US" smtClean="0"/>
              <a:pPr/>
              <a:t>22</a:t>
            </a:fld>
            <a:endParaRPr lang="en-US"/>
          </a:p>
        </p:txBody>
      </p:sp>
    </p:spTree>
    <p:extLst>
      <p:ext uri="{BB962C8B-B14F-4D97-AF65-F5344CB8AC3E}">
        <p14:creationId xmlns:p14="http://schemas.microsoft.com/office/powerpoint/2010/main" val="280848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What is a rule?.......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A flexible framework that allows for very advanced or complex configurations. You can just think of it as basically writing Java code, Technically it is </a:t>
            </a:r>
            <a:r>
              <a:rPr lang="en-US" dirty="0" err="1">
                <a:solidFill>
                  <a:schemeClr val="tx1"/>
                </a:solidFill>
                <a:latin typeface="Arial" panose="020B0604020202020204" pitchFamily="34" charset="0"/>
                <a:cs typeface="Arial" panose="020B0604020202020204" pitchFamily="34" charset="0"/>
              </a:rPr>
              <a:t>BeanShell</a:t>
            </a:r>
            <a:r>
              <a:rPr lang="en-US" dirty="0">
                <a:solidFill>
                  <a:schemeClr val="tx1"/>
                </a:solidFill>
                <a:latin typeface="Arial" panose="020B0604020202020204" pitchFamily="34" charset="0"/>
                <a:cs typeface="Arial" panose="020B0604020202020204" pitchFamily="34" charset="0"/>
              </a:rPr>
              <a:t> however, it so much like Java.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Just like with transforms the use cases drive the need for a rule and thus we have many different rule types.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Rules are very powerful but because of the IdentityNow architecture there are some special considerations regarding rules.  Essentially, rules must be very high-quality code because they are being deployed into a multi-tenant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There are constraints on the content of a rule depending on the type of rule and where the rule is being executed.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90EEE40-52B4-CA4C-9ED3-F79CB806389C}" type="slidenum">
              <a:rPr lang="en-US" smtClean="0"/>
              <a:pPr/>
              <a:t>24</a:t>
            </a:fld>
            <a:endParaRPr lang="en-US"/>
          </a:p>
        </p:txBody>
      </p:sp>
    </p:spTree>
    <p:extLst>
      <p:ext uri="{BB962C8B-B14F-4D97-AF65-F5344CB8AC3E}">
        <p14:creationId xmlns:p14="http://schemas.microsoft.com/office/powerpoint/2010/main" val="435754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see a visual illustration of each rule type and where they run.  You can see that the Cloud Executed rules are running in the cloud within the IdentityNow tenant.  On contrast, connector rules run on the virtual appliance which is on-premise inside the customer's data center.</a:t>
            </a:r>
          </a:p>
        </p:txBody>
      </p:sp>
      <p:sp>
        <p:nvSpPr>
          <p:cNvPr id="4" name="Slide Number Placeholder 3"/>
          <p:cNvSpPr>
            <a:spLocks noGrp="1"/>
          </p:cNvSpPr>
          <p:nvPr>
            <p:ph type="sldNum" sz="quarter" idx="5"/>
          </p:nvPr>
        </p:nvSpPr>
        <p:spPr/>
        <p:txBody>
          <a:bodyPr/>
          <a:lstStyle/>
          <a:p>
            <a:fld id="{E90EEE40-52B4-CA4C-9ED3-F79CB806389C}" type="slidenum">
              <a:rPr lang="en-US" smtClean="0"/>
              <a:pPr/>
              <a:t>25</a:t>
            </a:fld>
            <a:endParaRPr lang="en-US"/>
          </a:p>
        </p:txBody>
      </p:sp>
    </p:spTree>
    <p:extLst>
      <p:ext uri="{BB962C8B-B14F-4D97-AF65-F5344CB8AC3E}">
        <p14:creationId xmlns:p14="http://schemas.microsoft.com/office/powerpoint/2010/main" val="64936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types of primitive transforms.  Let’s start out by looking at one of the more basic transforms.  Here we have pictured the “lower” transform.  So, you can see here that for input into the transform we are feeding the value of “Foo” which contains an uppercase first character.  As the name implies the lower transform will output the string in all lowercase.  As you can see here the output “foo” is all lowercase.</a:t>
            </a:r>
          </a:p>
        </p:txBody>
      </p:sp>
      <p:sp>
        <p:nvSpPr>
          <p:cNvPr id="4" name="Slide Number Placeholder 3"/>
          <p:cNvSpPr>
            <a:spLocks noGrp="1"/>
          </p:cNvSpPr>
          <p:nvPr>
            <p:ph type="sldNum" sz="quarter" idx="5"/>
          </p:nvPr>
        </p:nvSpPr>
        <p:spPr/>
        <p:txBody>
          <a:bodyPr/>
          <a:lstStyle/>
          <a:p>
            <a:fld id="{E90EEE40-52B4-CA4C-9ED3-F79CB806389C}" type="slidenum">
              <a:rPr lang="en-US" smtClean="0"/>
              <a:pPr/>
              <a:t>4</a:t>
            </a:fld>
            <a:endParaRPr lang="en-US"/>
          </a:p>
        </p:txBody>
      </p:sp>
    </p:spTree>
    <p:extLst>
      <p:ext uri="{BB962C8B-B14F-4D97-AF65-F5344CB8AC3E}">
        <p14:creationId xmlns:p14="http://schemas.microsoft.com/office/powerpoint/2010/main" val="2441323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rules are executed within the IdentityNow cloud, they are tied to cloud-based feature functionalities. Like calculating an identity attribute, or generating unique account attribute, etc.</a:t>
            </a:r>
          </a:p>
          <a:p>
            <a:endParaRPr lang="en-US" dirty="0"/>
          </a:p>
          <a:p>
            <a:r>
              <a:rPr lang="en-US" dirty="0"/>
              <a:t>Cloud executed rules typically need to query the IdentityNow data model in order to complete their work. Access to any IdentityNow data is read-only and we can’t make any calls outside of IdentityNow such as a REST API from another vendor service.</a:t>
            </a:r>
          </a:p>
          <a:p>
            <a:endParaRPr lang="en-US" dirty="0"/>
          </a:p>
          <a:p>
            <a:r>
              <a:rPr lang="en-US" dirty="0"/>
              <a:t>Because they run in IdentityNow cloud,  the are put in a very restricted context and there is a great deal of scrutiny taken during the required review process for rules.  We will cover the review process that is required when a cloud-executed rules is submitted later in the presentation.  Of course, this all makes sense as you cannot allow rules to effect other tenants if they are poorly written.  You also have to restrict the rules context so they can’t access any data from another tenant and things along those lines.</a:t>
            </a:r>
          </a:p>
        </p:txBody>
      </p:sp>
      <p:sp>
        <p:nvSpPr>
          <p:cNvPr id="4" name="Slide Number Placeholder 3"/>
          <p:cNvSpPr>
            <a:spLocks noGrp="1"/>
          </p:cNvSpPr>
          <p:nvPr>
            <p:ph type="sldNum" sz="quarter" idx="5"/>
          </p:nvPr>
        </p:nvSpPr>
        <p:spPr/>
        <p:txBody>
          <a:bodyPr/>
          <a:lstStyle/>
          <a:p>
            <a:fld id="{E90EEE40-52B4-CA4C-9ED3-F79CB806389C}" type="slidenum">
              <a:rPr lang="en-US" smtClean="0"/>
              <a:pPr/>
              <a:t>28</a:t>
            </a:fld>
            <a:endParaRPr lang="en-US"/>
          </a:p>
        </p:txBody>
      </p:sp>
    </p:spTree>
    <p:extLst>
      <p:ext uri="{BB962C8B-B14F-4D97-AF65-F5344CB8AC3E}">
        <p14:creationId xmlns:p14="http://schemas.microsoft.com/office/powerpoint/2010/main" val="97917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a transform of type concat.  For those of you that are not aware concat is a programming term which stands for concatenation, which means that we basically take two strings and we put them together and combine them.  As you can see, we have two inputs into concat which are Foo and Bar.  Both with an uppercase first letter. We concatenate those together and we get the output of </a:t>
            </a:r>
            <a:r>
              <a:rPr lang="en-US" dirty="0" err="1"/>
              <a:t>FooBar</a:t>
            </a:r>
            <a:r>
              <a:rPr lang="en-US" dirty="0"/>
              <a:t>. </a:t>
            </a:r>
          </a:p>
        </p:txBody>
      </p:sp>
      <p:sp>
        <p:nvSpPr>
          <p:cNvPr id="4" name="Slide Number Placeholder 3"/>
          <p:cNvSpPr>
            <a:spLocks noGrp="1"/>
          </p:cNvSpPr>
          <p:nvPr>
            <p:ph type="sldNum" sz="quarter" idx="5"/>
          </p:nvPr>
        </p:nvSpPr>
        <p:spPr/>
        <p:txBody>
          <a:bodyPr/>
          <a:lstStyle/>
          <a:p>
            <a:fld id="{E90EEE40-52B4-CA4C-9ED3-F79CB806389C}" type="slidenum">
              <a:rPr lang="en-US" smtClean="0"/>
              <a:pPr/>
              <a:t>5</a:t>
            </a:fld>
            <a:endParaRPr lang="en-US"/>
          </a:p>
        </p:txBody>
      </p:sp>
    </p:spTree>
    <p:extLst>
      <p:ext uri="{BB962C8B-B14F-4D97-AF65-F5344CB8AC3E}">
        <p14:creationId xmlns:p14="http://schemas.microsoft.com/office/powerpoint/2010/main" val="962034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I have introduced the concept of transforms here are all of the different types of primitive transforms.  By my count there are 37 different primitive transforms.  Some of these you will definitely use more then others.  Off the top of my head “Account Attribute” will be used a lot.  The three date type transforms will be used a lot.  Especially when you get into managing lifecycle state.  “First Valid” will be used a lot in conjunction with “Account Attributes” for handling empty and null values in an Identities account.  </a:t>
            </a:r>
          </a:p>
          <a:p>
            <a:endParaRPr lang="en-US" dirty="0"/>
          </a:p>
          <a:p>
            <a:r>
              <a:rPr lang="en-US" dirty="0"/>
              <a:t>Just skimming thru the list here those are the ones that jump to mind along with Static. I will talk about the Static transform near the end of the transform section.  Just becoming familiar with all of the transforms is good.  When you have the opportunity, diving into the individual documentation for each is helpful for someone who will eventually write transforms.  At the end of this presentation, a link is provided to the higher-level documentation which links to each one of the individual transforms.  You don’t have to be intimately aware of the syntax for each and every one.  But being familiar with is valuable.</a:t>
            </a:r>
          </a:p>
        </p:txBody>
      </p:sp>
      <p:sp>
        <p:nvSpPr>
          <p:cNvPr id="4" name="Slide Number Placeholder 3"/>
          <p:cNvSpPr>
            <a:spLocks noGrp="1"/>
          </p:cNvSpPr>
          <p:nvPr>
            <p:ph type="sldNum" sz="quarter" idx="5"/>
          </p:nvPr>
        </p:nvSpPr>
        <p:spPr/>
        <p:txBody>
          <a:bodyPr/>
          <a:lstStyle/>
          <a:p>
            <a:fld id="{E90EEE40-52B4-CA4C-9ED3-F79CB806389C}" type="slidenum">
              <a:rPr lang="en-US" smtClean="0"/>
              <a:pPr/>
              <a:t>6</a:t>
            </a:fld>
            <a:endParaRPr lang="en-US"/>
          </a:p>
        </p:txBody>
      </p:sp>
    </p:spTree>
    <p:extLst>
      <p:ext uri="{BB962C8B-B14F-4D97-AF65-F5344CB8AC3E}">
        <p14:creationId xmlns:p14="http://schemas.microsoft.com/office/powerpoint/2010/main" val="300450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introduced the sort of Umbrella of transforms, let’s get into some more complicated and programmatic behavior that we can do with transforms.  Here is one thing that you can do.  You can nest multiple transforms within another.   So, you can see here in this example, that we have two inputs of Foo and Bar.  Those are first being fed into the concat transform.  If you recall concat will create </a:t>
            </a:r>
            <a:r>
              <a:rPr lang="en-US" dirty="0" err="1"/>
              <a:t>FooBar</a:t>
            </a:r>
            <a:r>
              <a:rPr lang="en-US" dirty="0"/>
              <a:t> as it’s output.   We then take the output of the concat transform and link it as the input to the Lower transform.  What that will do, as you can see here, is give us a lowercase </a:t>
            </a:r>
            <a:r>
              <a:rPr lang="en-US" dirty="0" err="1"/>
              <a:t>foobar</a:t>
            </a:r>
            <a:r>
              <a:rPr lang="en-US" dirty="0"/>
              <a:t>.  </a:t>
            </a:r>
          </a:p>
        </p:txBody>
      </p:sp>
      <p:sp>
        <p:nvSpPr>
          <p:cNvPr id="4" name="Slide Number Placeholder 3"/>
          <p:cNvSpPr>
            <a:spLocks noGrp="1"/>
          </p:cNvSpPr>
          <p:nvPr>
            <p:ph type="sldNum" sz="quarter" idx="5"/>
          </p:nvPr>
        </p:nvSpPr>
        <p:spPr/>
        <p:txBody>
          <a:bodyPr/>
          <a:lstStyle/>
          <a:p>
            <a:fld id="{E90EEE40-52B4-CA4C-9ED3-F79CB806389C}" type="slidenum">
              <a:rPr lang="en-US" smtClean="0"/>
              <a:pPr/>
              <a:t>7</a:t>
            </a:fld>
            <a:endParaRPr lang="en-US"/>
          </a:p>
        </p:txBody>
      </p:sp>
    </p:spTree>
    <p:extLst>
      <p:ext uri="{BB962C8B-B14F-4D97-AF65-F5344CB8AC3E}">
        <p14:creationId xmlns:p14="http://schemas.microsoft.com/office/powerpoint/2010/main" val="234181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can also do with transforms is configure a sort of custom behavior depending on the transform.  Each transform will have a map of attributes and within that map of attributes, we can tell the transform (depending on it’s type) to execute particular behavior.  So, in this example, the transform that we are defining to quote unquote customizing is replace.  We are defining it to replace any occurrence of the string Bar with the string Baz.  So, when we give the replace transform the input of Bar it will replace Bar with Baz.  It will then feed Baz along with Foo into the concat transform which will be output as </a:t>
            </a:r>
            <a:r>
              <a:rPr lang="en-US" dirty="0" err="1"/>
              <a:t>FooBaz</a:t>
            </a:r>
            <a:r>
              <a:rPr lang="en-US" dirty="0"/>
              <a:t>.  Finally, we will feed </a:t>
            </a:r>
            <a:r>
              <a:rPr lang="en-US" dirty="0" err="1"/>
              <a:t>FooBaz</a:t>
            </a:r>
            <a:r>
              <a:rPr lang="en-US" dirty="0"/>
              <a:t> into the lower transform to make that lowercase and as you can see the final output of our transform is </a:t>
            </a:r>
            <a:r>
              <a:rPr lang="en-US" dirty="0" err="1"/>
              <a:t>foobaz</a:t>
            </a:r>
            <a:r>
              <a:rPr lang="en-US" dirty="0"/>
              <a:t> in all lowercase.  </a:t>
            </a:r>
          </a:p>
        </p:txBody>
      </p:sp>
      <p:sp>
        <p:nvSpPr>
          <p:cNvPr id="4" name="Slide Number Placeholder 3"/>
          <p:cNvSpPr>
            <a:spLocks noGrp="1"/>
          </p:cNvSpPr>
          <p:nvPr>
            <p:ph type="sldNum" sz="quarter" idx="5"/>
          </p:nvPr>
        </p:nvSpPr>
        <p:spPr/>
        <p:txBody>
          <a:bodyPr/>
          <a:lstStyle/>
          <a:p>
            <a:fld id="{E90EEE40-52B4-CA4C-9ED3-F79CB806389C}" type="slidenum">
              <a:rPr lang="en-US" smtClean="0"/>
              <a:pPr/>
              <a:t>8</a:t>
            </a:fld>
            <a:endParaRPr lang="en-US"/>
          </a:p>
        </p:txBody>
      </p:sp>
    </p:spTree>
    <p:extLst>
      <p:ext uri="{BB962C8B-B14F-4D97-AF65-F5344CB8AC3E}">
        <p14:creationId xmlns:p14="http://schemas.microsoft.com/office/powerpoint/2010/main" val="2436358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I mentioned the syntax of a transform.  So, here can see a picture as well as a description of each of the main components of a transform.  The first necessary piece of the transform syntax is the name.  So this will be a readable display name that uniquely identifies a transform in IdentityNow.  Once you upload a transform into IdentityNow via the REST API, the transform name will be selected in the IdentityNow user interface.  There is a note here that </a:t>
            </a:r>
            <a:r>
              <a:rPr lang="en-US" b="0" dirty="0"/>
              <a:t>“</a:t>
            </a:r>
            <a:r>
              <a:rPr lang="en-US" b="0" dirty="0">
                <a:solidFill>
                  <a:schemeClr val="tx1"/>
                </a:solidFill>
                <a:latin typeface="Arial" panose="020B0604020202020204" pitchFamily="34" charset="0"/>
                <a:cs typeface="Arial" panose="020B0604020202020204" pitchFamily="34" charset="0"/>
              </a:rPr>
              <a:t>Only root-level transforms are given a name”.  Any nested transforms will NOT have name.  I will explain more about that later if you don’t understand that currently.  </a:t>
            </a:r>
          </a:p>
          <a:p>
            <a:endParaRPr lang="en-US" b="0" dirty="0">
              <a:solidFill>
                <a:schemeClr val="tx1"/>
              </a:solidFill>
              <a:latin typeface="Arial" panose="020B0604020202020204" pitchFamily="34" charset="0"/>
              <a:cs typeface="Arial" panose="020B0604020202020204" pitchFamily="34" charset="0"/>
            </a:endParaRPr>
          </a:p>
          <a:p>
            <a:r>
              <a:rPr lang="en-US" b="0" dirty="0">
                <a:solidFill>
                  <a:schemeClr val="tx1"/>
                </a:solidFill>
                <a:latin typeface="Arial" panose="020B0604020202020204" pitchFamily="34" charset="0"/>
                <a:cs typeface="Arial" panose="020B0604020202020204" pitchFamily="34" charset="0"/>
              </a:rPr>
              <a:t>The type of the transform determines the behavior we will get from the transform.  </a:t>
            </a:r>
          </a:p>
          <a:p>
            <a:endParaRPr lang="en-US" b="0" dirty="0">
              <a:solidFill>
                <a:schemeClr val="tx1"/>
              </a:solidFill>
              <a:latin typeface="Arial" panose="020B0604020202020204" pitchFamily="34" charset="0"/>
              <a:cs typeface="Arial" panose="020B0604020202020204" pitchFamily="34" charset="0"/>
            </a:endParaRPr>
          </a:p>
          <a:p>
            <a:r>
              <a:rPr lang="en-US" b="0" dirty="0">
                <a:solidFill>
                  <a:schemeClr val="tx1"/>
                </a:solidFill>
                <a:latin typeface="Arial" panose="020B0604020202020204" pitchFamily="34" charset="0"/>
                <a:cs typeface="Arial" panose="020B0604020202020204" pitchFamily="34" charset="0"/>
              </a:rPr>
              <a:t>Finally, we have the attributes.  This is the map of attributes that I mentioned on the previous slide.  This will be pretty unique between each type of primitive transform.  If you go into the documentation for each primitive transform type, you can see the required attributes if they exist along with any optional attributes that are available for that particular type of transform.  So, that will help with configuring any type of custom behavior to meet any particular use case that the transform is capable of meeting.</a:t>
            </a:r>
            <a:endParaRPr lang="en-US" b="0" dirty="0"/>
          </a:p>
        </p:txBody>
      </p:sp>
      <p:sp>
        <p:nvSpPr>
          <p:cNvPr id="4" name="Slide Number Placeholder 3"/>
          <p:cNvSpPr>
            <a:spLocks noGrp="1"/>
          </p:cNvSpPr>
          <p:nvPr>
            <p:ph type="sldNum" sz="quarter" idx="5"/>
          </p:nvPr>
        </p:nvSpPr>
        <p:spPr/>
        <p:txBody>
          <a:bodyPr/>
          <a:lstStyle/>
          <a:p>
            <a:fld id="{E90EEE40-52B4-CA4C-9ED3-F79CB806389C}" type="slidenum">
              <a:rPr lang="en-US" smtClean="0"/>
              <a:pPr/>
              <a:t>9</a:t>
            </a:fld>
            <a:endParaRPr lang="en-US"/>
          </a:p>
        </p:txBody>
      </p:sp>
    </p:spTree>
    <p:extLst>
      <p:ext uri="{BB962C8B-B14F-4D97-AF65-F5344CB8AC3E}">
        <p14:creationId xmlns:p14="http://schemas.microsoft.com/office/powerpoint/2010/main" val="1567828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into the concept of explicit versus implicit input into a transform.  For all transforms there is a special attribute available in the map of attributes which is the input.  This is an optional attribute.  If the attribute is not configured and you just leave it out, the input is implicit.  What that means is that the input of the transform will be sourced from the mapping on the user interface.  Here we see the user interface configuration for an identity attribute within an identity profile.  So, you can see in the picture at the bottom of this slide, we have the department which is from the “Source 1” and the transform is “Lowercase Department”.  If we do not designate an input attribute or a source for the input, that is considered an implicit transform and the input will be sourced directly from what we have mapped in the UI.  </a:t>
            </a:r>
          </a:p>
          <a:p>
            <a:endParaRPr lang="en-US" dirty="0"/>
          </a:p>
          <a:p>
            <a:r>
              <a:rPr lang="en-US" dirty="0"/>
              <a:t>On the flipside if we configure a particular input attribute in the transform that will be considered an explicit input.  This means that even if you specify an input in the UI, that will be disregarded.</a:t>
            </a:r>
          </a:p>
          <a:p>
            <a:endParaRPr lang="en-US" dirty="0"/>
          </a:p>
          <a:p>
            <a:r>
              <a:rPr lang="en-US" dirty="0"/>
              <a:t>For example,  if we have source 1 department that has a value of “Services” and source 2 department with a value of “Engineering” for a particular Identity.   The implicit input is “Services” as that is the value in source 1 that is configured in the UI screenshot provided.</a:t>
            </a:r>
          </a:p>
        </p:txBody>
      </p:sp>
      <p:sp>
        <p:nvSpPr>
          <p:cNvPr id="4" name="Slide Number Placeholder 3"/>
          <p:cNvSpPr>
            <a:spLocks noGrp="1"/>
          </p:cNvSpPr>
          <p:nvPr>
            <p:ph type="sldNum" sz="quarter" idx="5"/>
          </p:nvPr>
        </p:nvSpPr>
        <p:spPr/>
        <p:txBody>
          <a:bodyPr/>
          <a:lstStyle/>
          <a:p>
            <a:fld id="{E90EEE40-52B4-CA4C-9ED3-F79CB806389C}" type="slidenum">
              <a:rPr lang="en-US" smtClean="0"/>
              <a:pPr/>
              <a:t>10</a:t>
            </a:fld>
            <a:endParaRPr lang="en-US"/>
          </a:p>
        </p:txBody>
      </p:sp>
    </p:spTree>
    <p:extLst>
      <p:ext uri="{BB962C8B-B14F-4D97-AF65-F5344CB8AC3E}">
        <p14:creationId xmlns:p14="http://schemas.microsoft.com/office/powerpoint/2010/main" val="653487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as we continue with this example from the prior slide, keep in mind the value of department on source 1 and source 2.  </a:t>
            </a:r>
          </a:p>
          <a:p>
            <a:endParaRPr lang="en-US" dirty="0"/>
          </a:p>
          <a:p>
            <a:r>
              <a:rPr lang="en-US" dirty="0"/>
              <a:t>If you look at the configuration of the transform </a:t>
            </a:r>
            <a:r>
              <a:rPr lang="en-US" dirty="0" err="1"/>
              <a:t>json</a:t>
            </a:r>
            <a:r>
              <a:rPr lang="en-US" dirty="0"/>
              <a:t>, you can see that we do not have an input defined in the attributes for the transform.  So we are not explicitly designating what the input should be.  So that means that the transform will look to the input as configured in the IdentityNow mapping user interface of the </a:t>
            </a:r>
            <a:r>
              <a:rPr lang="en-US" dirty="0" err="1"/>
              <a:t>IdentityProfile</a:t>
            </a:r>
            <a:r>
              <a:rPr lang="en-US" dirty="0"/>
              <a:t> to know where to source the input data.  As we look at the mapping,  it will then go to source 1 and use the value which is set to “Services”.  The result of the transform will be a department set to all lowercase “services”.  </a:t>
            </a:r>
          </a:p>
        </p:txBody>
      </p:sp>
      <p:sp>
        <p:nvSpPr>
          <p:cNvPr id="4" name="Slide Number Placeholder 3"/>
          <p:cNvSpPr>
            <a:spLocks noGrp="1"/>
          </p:cNvSpPr>
          <p:nvPr>
            <p:ph type="sldNum" sz="quarter" idx="5"/>
          </p:nvPr>
        </p:nvSpPr>
        <p:spPr/>
        <p:txBody>
          <a:bodyPr/>
          <a:lstStyle/>
          <a:p>
            <a:fld id="{E90EEE40-52B4-CA4C-9ED3-F79CB806389C}" type="slidenum">
              <a:rPr lang="en-US" smtClean="0"/>
              <a:pPr/>
              <a:t>11</a:t>
            </a:fld>
            <a:endParaRPr lang="en-US"/>
          </a:p>
        </p:txBody>
      </p:sp>
    </p:spTree>
    <p:extLst>
      <p:ext uri="{BB962C8B-B14F-4D97-AF65-F5344CB8AC3E}">
        <p14:creationId xmlns:p14="http://schemas.microsoft.com/office/powerpoint/2010/main" val="1585532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eveloper Day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dirty="0"/>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userDrawn="1"/>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userDrawn="1"/>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userDrawn="1"/>
        </p:nvSpPr>
        <p:spPr>
          <a:xfrm>
            <a:off x="8432800" y="-292100"/>
            <a:ext cx="184731" cy="369332"/>
          </a:xfrm>
          <a:prstGeom prst="rect">
            <a:avLst/>
          </a:prstGeom>
          <a:noFill/>
        </p:spPr>
        <p:txBody>
          <a:bodyPr wrap="none" rtlCol="0">
            <a:spAutoFit/>
          </a:bodyPr>
          <a:lstStyle/>
          <a:p>
            <a:pPr algn="l"/>
            <a:endParaRPr lang="en-US" dirty="0">
              <a:solidFill>
                <a:schemeClr val="accent6"/>
              </a:solidFill>
            </a:endParaRPr>
          </a:p>
        </p:txBody>
      </p:sp>
      <p:sp>
        <p:nvSpPr>
          <p:cNvPr id="2" name="Text Placeholder 11">
            <a:extLst>
              <a:ext uri="{FF2B5EF4-FFF2-40B4-BE49-F238E27FC236}">
                <a16:creationId xmlns:a16="http://schemas.microsoft.com/office/drawing/2014/main" id="{70AE2D81-AC4F-183C-9F40-1DE2F0923A1A}"/>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4" name="Text Placeholder 11">
            <a:extLst>
              <a:ext uri="{FF2B5EF4-FFF2-40B4-BE49-F238E27FC236}">
                <a16:creationId xmlns:a16="http://schemas.microsoft.com/office/drawing/2014/main" id="{385D1AE4-D85B-EAA6-5922-7B3E6422DBFB}"/>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102523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Tiles">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69A54AF-4A96-BDBC-DA01-1F592F9C36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Rounded Rectangle 10">
            <a:extLst>
              <a:ext uri="{FF2B5EF4-FFF2-40B4-BE49-F238E27FC236}">
                <a16:creationId xmlns:a16="http://schemas.microsoft.com/office/drawing/2014/main" id="{1349EA51-1543-3345-8636-E87878D8F2C9}"/>
              </a:ext>
            </a:extLst>
          </p:cNvPr>
          <p:cNvSpPr/>
          <p:nvPr userDrawn="1"/>
        </p:nvSpPr>
        <p:spPr>
          <a:xfrm>
            <a:off x="5510664"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01E99BA0-834A-814D-AB72-0B55285FDAE2}"/>
              </a:ext>
            </a:extLst>
          </p:cNvPr>
          <p:cNvSpPr>
            <a:spLocks noGrp="1"/>
          </p:cNvSpPr>
          <p:nvPr>
            <p:ph type="body" sz="quarter" idx="14" hasCustomPrompt="1"/>
          </p:nvPr>
        </p:nvSpPr>
        <p:spPr>
          <a:xfrm>
            <a:off x="5831556"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24" name="Text Placeholder 22">
            <a:extLst>
              <a:ext uri="{FF2B5EF4-FFF2-40B4-BE49-F238E27FC236}">
                <a16:creationId xmlns:a16="http://schemas.microsoft.com/office/drawing/2014/main" id="{4610D3C1-FA59-BC4E-8ECB-4C207D938D0B}"/>
              </a:ext>
            </a:extLst>
          </p:cNvPr>
          <p:cNvSpPr>
            <a:spLocks noGrp="1"/>
          </p:cNvSpPr>
          <p:nvPr>
            <p:ph type="body" sz="quarter" idx="15" hasCustomPrompt="1"/>
          </p:nvPr>
        </p:nvSpPr>
        <p:spPr>
          <a:xfrm>
            <a:off x="5831556"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25" name="Rounded Rectangle 24">
            <a:extLst>
              <a:ext uri="{FF2B5EF4-FFF2-40B4-BE49-F238E27FC236}">
                <a16:creationId xmlns:a16="http://schemas.microsoft.com/office/drawing/2014/main" id="{521950D0-95A1-1B4C-BBE5-5F29D9D7CB0A}"/>
              </a:ext>
            </a:extLst>
          </p:cNvPr>
          <p:cNvSpPr/>
          <p:nvPr userDrawn="1"/>
        </p:nvSpPr>
        <p:spPr>
          <a:xfrm>
            <a:off x="8741561"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2">
            <a:extLst>
              <a:ext uri="{FF2B5EF4-FFF2-40B4-BE49-F238E27FC236}">
                <a16:creationId xmlns:a16="http://schemas.microsoft.com/office/drawing/2014/main" id="{CB673210-ACDE-D244-83C0-C058C1CB0127}"/>
              </a:ext>
            </a:extLst>
          </p:cNvPr>
          <p:cNvSpPr>
            <a:spLocks noGrp="1"/>
          </p:cNvSpPr>
          <p:nvPr>
            <p:ph type="body" sz="quarter" idx="16" hasCustomPrompt="1"/>
          </p:nvPr>
        </p:nvSpPr>
        <p:spPr>
          <a:xfrm>
            <a:off x="9062453"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27" name="Text Placeholder 22">
            <a:extLst>
              <a:ext uri="{FF2B5EF4-FFF2-40B4-BE49-F238E27FC236}">
                <a16:creationId xmlns:a16="http://schemas.microsoft.com/office/drawing/2014/main" id="{60098562-9766-A343-AAE4-2AA5CA62890C}"/>
              </a:ext>
            </a:extLst>
          </p:cNvPr>
          <p:cNvSpPr>
            <a:spLocks noGrp="1"/>
          </p:cNvSpPr>
          <p:nvPr>
            <p:ph type="body" sz="quarter" idx="17" hasCustomPrompt="1"/>
          </p:nvPr>
        </p:nvSpPr>
        <p:spPr>
          <a:xfrm>
            <a:off x="9062453"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28" name="Rounded Rectangle 27">
            <a:extLst>
              <a:ext uri="{FF2B5EF4-FFF2-40B4-BE49-F238E27FC236}">
                <a16:creationId xmlns:a16="http://schemas.microsoft.com/office/drawing/2014/main" id="{EB87A9B0-1ACB-8F41-9053-0C6FEBEDA5D2}"/>
              </a:ext>
            </a:extLst>
          </p:cNvPr>
          <p:cNvSpPr/>
          <p:nvPr userDrawn="1"/>
        </p:nvSpPr>
        <p:spPr>
          <a:xfrm>
            <a:off x="5510664"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2">
            <a:extLst>
              <a:ext uri="{FF2B5EF4-FFF2-40B4-BE49-F238E27FC236}">
                <a16:creationId xmlns:a16="http://schemas.microsoft.com/office/drawing/2014/main" id="{00A7A5B1-1256-2D45-BD31-9E0142636223}"/>
              </a:ext>
            </a:extLst>
          </p:cNvPr>
          <p:cNvSpPr>
            <a:spLocks noGrp="1"/>
          </p:cNvSpPr>
          <p:nvPr>
            <p:ph type="body" sz="quarter" idx="18" hasCustomPrompt="1"/>
          </p:nvPr>
        </p:nvSpPr>
        <p:spPr>
          <a:xfrm>
            <a:off x="5831556"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30" name="Text Placeholder 22">
            <a:extLst>
              <a:ext uri="{FF2B5EF4-FFF2-40B4-BE49-F238E27FC236}">
                <a16:creationId xmlns:a16="http://schemas.microsoft.com/office/drawing/2014/main" id="{2DB52A9D-0173-7E44-9574-913A69EC987E}"/>
              </a:ext>
            </a:extLst>
          </p:cNvPr>
          <p:cNvSpPr>
            <a:spLocks noGrp="1"/>
          </p:cNvSpPr>
          <p:nvPr>
            <p:ph type="body" sz="quarter" idx="19" hasCustomPrompt="1"/>
          </p:nvPr>
        </p:nvSpPr>
        <p:spPr>
          <a:xfrm>
            <a:off x="5831556"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31" name="Rounded Rectangle 30">
            <a:extLst>
              <a:ext uri="{FF2B5EF4-FFF2-40B4-BE49-F238E27FC236}">
                <a16:creationId xmlns:a16="http://schemas.microsoft.com/office/drawing/2014/main" id="{F94B90D4-A4D6-B644-BC5C-2943E3E1CC26}"/>
              </a:ext>
            </a:extLst>
          </p:cNvPr>
          <p:cNvSpPr/>
          <p:nvPr userDrawn="1"/>
        </p:nvSpPr>
        <p:spPr>
          <a:xfrm>
            <a:off x="8741561"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22">
            <a:extLst>
              <a:ext uri="{FF2B5EF4-FFF2-40B4-BE49-F238E27FC236}">
                <a16:creationId xmlns:a16="http://schemas.microsoft.com/office/drawing/2014/main" id="{1AA50F97-3992-8D43-A937-B246C518B0AB}"/>
              </a:ext>
            </a:extLst>
          </p:cNvPr>
          <p:cNvSpPr>
            <a:spLocks noGrp="1"/>
          </p:cNvSpPr>
          <p:nvPr>
            <p:ph type="body" sz="quarter" idx="20" hasCustomPrompt="1"/>
          </p:nvPr>
        </p:nvSpPr>
        <p:spPr>
          <a:xfrm>
            <a:off x="9062453"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33" name="Text Placeholder 22">
            <a:extLst>
              <a:ext uri="{FF2B5EF4-FFF2-40B4-BE49-F238E27FC236}">
                <a16:creationId xmlns:a16="http://schemas.microsoft.com/office/drawing/2014/main" id="{36870797-B9C8-164D-A983-E8F84D10243F}"/>
              </a:ext>
            </a:extLst>
          </p:cNvPr>
          <p:cNvSpPr>
            <a:spLocks noGrp="1"/>
          </p:cNvSpPr>
          <p:nvPr>
            <p:ph type="body" sz="quarter" idx="21" hasCustomPrompt="1"/>
          </p:nvPr>
        </p:nvSpPr>
        <p:spPr>
          <a:xfrm>
            <a:off x="9062453"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pic>
        <p:nvPicPr>
          <p:cNvPr id="12" name="Picture 11" descr="Icon&#10;&#10;Description automatically generated">
            <a:extLst>
              <a:ext uri="{FF2B5EF4-FFF2-40B4-BE49-F238E27FC236}">
                <a16:creationId xmlns:a16="http://schemas.microsoft.com/office/drawing/2014/main" id="{715F6CEA-E6AB-D1A0-3323-FD498574A587}"/>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4626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DF459D-EB72-1043-9F0F-E9CD3991085A}"/>
              </a:ext>
            </a:extLst>
          </p:cNvPr>
          <p:cNvSpPr>
            <a:spLocks noGrp="1"/>
          </p:cNvSpPr>
          <p:nvPr>
            <p:ph type="pic" idx="1"/>
          </p:nvPr>
        </p:nvSpPr>
        <p:spPr>
          <a:xfrm>
            <a:off x="5183187" y="875405"/>
            <a:ext cx="6521133" cy="4985645"/>
          </a:xfrm>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A26DE32A-0A6B-C3A7-142D-FDF3B642D0E8}"/>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998534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ide and Picture">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EEB3D90-A6A6-662A-8B27-B61AECC71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1" y="2336800"/>
            <a:ext cx="4191358" cy="3532188"/>
          </a:xfrm>
        </p:spPr>
        <p:txBody>
          <a:bodyPr>
            <a:normAutofit/>
          </a:bodyPr>
          <a:lstStyle>
            <a:lvl1pPr marL="0" indent="0">
              <a:spcBef>
                <a:spcPts val="0"/>
              </a:spcBef>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5148239" cy="1600200"/>
          </a:xfrm>
        </p:spPr>
        <p:txBody>
          <a:bodyPr anchor="t">
            <a:normAutofit/>
          </a:bodyPr>
          <a:lstStyle>
            <a:lvl1pPr>
              <a:defRPr sz="3600">
                <a:solidFill>
                  <a:schemeClr val="tx1"/>
                </a:solidFill>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9A1850E7-DAFD-B87D-7178-31BEA1BDE02C}"/>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19803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Codin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52B824C7-451D-E3C6-2FD2-04C7355424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295525"/>
            <a:ext cx="10515600" cy="1133475"/>
          </a:xfrm>
        </p:spPr>
        <p:txBody>
          <a:bodyPr anchor="b">
            <a:normAutofit/>
          </a:bodyPr>
          <a:lstStyle>
            <a:lvl1pPr algn="ct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3E3F84C-1E46-234A-83CB-CF24452C3E75}"/>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pic>
        <p:nvPicPr>
          <p:cNvPr id="13" name="Picture 12" descr="Icon&#10;&#10;Description automatically generated">
            <a:extLst>
              <a:ext uri="{FF2B5EF4-FFF2-40B4-BE49-F238E27FC236}">
                <a16:creationId xmlns:a16="http://schemas.microsoft.com/office/drawing/2014/main" id="{12FF3654-3C95-E557-9A77-741293B2B93E}"/>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674355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Blue Coding">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B13465EA-560A-3825-4485-9E16E47D4D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userDrawn="1"/>
        </p:nvPicPr>
        <p:blipFill>
          <a:blip r:embed="rId3"/>
          <a:stretch>
            <a:fillRect/>
          </a:stretch>
        </p:blipFill>
        <p:spPr>
          <a:xfrm>
            <a:off x="11041038" y="114055"/>
            <a:ext cx="915805" cy="761351"/>
          </a:xfrm>
          <a:prstGeom prst="rect">
            <a:avLst/>
          </a:prstGeom>
        </p:spPr>
      </p:pic>
      <p:sp>
        <p:nvSpPr>
          <p:cNvPr id="7" name="Title 1">
            <a:extLst>
              <a:ext uri="{FF2B5EF4-FFF2-40B4-BE49-F238E27FC236}">
                <a16:creationId xmlns:a16="http://schemas.microsoft.com/office/drawing/2014/main" id="{BA387A4E-C9CA-D0F9-DC61-E527D4DCD74F}"/>
              </a:ext>
            </a:extLst>
          </p:cNvPr>
          <p:cNvSpPr>
            <a:spLocks noGrp="1"/>
          </p:cNvSpPr>
          <p:nvPr>
            <p:ph type="title" hasCustomPrompt="1"/>
          </p:nvPr>
        </p:nvSpPr>
        <p:spPr>
          <a:xfrm>
            <a:off x="831850" y="2295525"/>
            <a:ext cx="10515600" cy="1133475"/>
          </a:xfrm>
        </p:spPr>
        <p:txBody>
          <a:bodyPr anchor="b">
            <a:normAutofit/>
          </a:bodyPr>
          <a:lstStyle>
            <a:lvl1pPr algn="ctr">
              <a:defRPr sz="54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08271FB5-9C0D-6670-5E97-3010C816939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8677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Blue">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758471"/>
            <a:ext cx="10515600" cy="1014984"/>
          </a:xfrm>
        </p:spPr>
        <p:txBody>
          <a:bodyPr anchor="b">
            <a:normAutofit/>
          </a:bodyPr>
          <a:lstStyle>
            <a:lvl1pPr algn="ct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814399"/>
            <a:ext cx="10515600" cy="120797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02629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F4DC-8A0C-9A49-8FC7-D55AB97506A6}"/>
              </a:ext>
            </a:extLst>
          </p:cNvPr>
          <p:cNvSpPr>
            <a:spLocks noGrp="1"/>
          </p:cNvSpPr>
          <p:nvPr>
            <p:ph type="title" hasCustomPrompt="1"/>
          </p:nvPr>
        </p:nvSpPr>
        <p:spPr>
          <a:xfrm>
            <a:off x="1244600" y="365125"/>
            <a:ext cx="9702800" cy="797753"/>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BAB22E09-30B4-8A42-AB39-5E952EF9321E}"/>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7" name="Footer Placeholder 4">
            <a:extLst>
              <a:ext uri="{FF2B5EF4-FFF2-40B4-BE49-F238E27FC236}">
                <a16:creationId xmlns:a16="http://schemas.microsoft.com/office/drawing/2014/main" id="{98C5BB9F-B32B-5341-9D04-F9019576450B}"/>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3" name="Picture 2" descr="Icon&#10;&#10;Description automatically generated">
            <a:extLst>
              <a:ext uri="{FF2B5EF4-FFF2-40B4-BE49-F238E27FC236}">
                <a16:creationId xmlns:a16="http://schemas.microsoft.com/office/drawing/2014/main" id="{3D863D0E-59C9-47A7-9FB1-B4C2EF120088}"/>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432332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2B2DB0-39C8-1C40-BE15-DDDE06404D28}"/>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5" name="Footer Placeholder 4">
            <a:extLst>
              <a:ext uri="{FF2B5EF4-FFF2-40B4-BE49-F238E27FC236}">
                <a16:creationId xmlns:a16="http://schemas.microsoft.com/office/drawing/2014/main" id="{3D928643-64C5-AF40-B9D9-AAFB07F505D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2" name="Picture 1" descr="Icon&#10;&#10;Description automatically generated">
            <a:extLst>
              <a:ext uri="{FF2B5EF4-FFF2-40B4-BE49-F238E27FC236}">
                <a16:creationId xmlns:a16="http://schemas.microsoft.com/office/drawing/2014/main" id="{C65DF285-1CC2-0C4B-E191-64BA0318387B}"/>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425647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eveloper Days 2 Speaker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dirty="0"/>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4614300"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userDrawn="1"/>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userDrawn="1"/>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userDrawn="1"/>
        </p:nvSpPr>
        <p:spPr>
          <a:xfrm>
            <a:off x="8432800" y="-292100"/>
            <a:ext cx="184731" cy="369332"/>
          </a:xfrm>
          <a:prstGeom prst="rect">
            <a:avLst/>
          </a:prstGeom>
          <a:noFill/>
        </p:spPr>
        <p:txBody>
          <a:bodyPr wrap="none" rtlCol="0">
            <a:spAutoFit/>
          </a:bodyPr>
          <a:lstStyle/>
          <a:p>
            <a:pPr algn="l"/>
            <a:endParaRPr lang="en-US" dirty="0">
              <a:solidFill>
                <a:schemeClr val="accent6"/>
              </a:solidFill>
            </a:endParaRPr>
          </a:p>
        </p:txBody>
      </p:sp>
      <p:sp>
        <p:nvSpPr>
          <p:cNvPr id="2" name="Text Placeholder 11">
            <a:extLst>
              <a:ext uri="{FF2B5EF4-FFF2-40B4-BE49-F238E27FC236}">
                <a16:creationId xmlns:a16="http://schemas.microsoft.com/office/drawing/2014/main" id="{6FA180BC-E4D7-8D5E-2755-D63C8EC3D8FE}"/>
              </a:ext>
            </a:extLst>
          </p:cNvPr>
          <p:cNvSpPr>
            <a:spLocks noGrp="1"/>
          </p:cNvSpPr>
          <p:nvPr>
            <p:ph type="body" sz="quarter" idx="12" hasCustomPrompt="1"/>
          </p:nvPr>
        </p:nvSpPr>
        <p:spPr>
          <a:xfrm>
            <a:off x="8616506"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sp>
        <p:nvSpPr>
          <p:cNvPr id="3" name="Text Placeholder 11">
            <a:extLst>
              <a:ext uri="{FF2B5EF4-FFF2-40B4-BE49-F238E27FC236}">
                <a16:creationId xmlns:a16="http://schemas.microsoft.com/office/drawing/2014/main" id="{E43D0179-B16D-2F5F-45FB-E9E15C309599}"/>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6" name="Text Placeholder 11">
            <a:extLst>
              <a:ext uri="{FF2B5EF4-FFF2-40B4-BE49-F238E27FC236}">
                <a16:creationId xmlns:a16="http://schemas.microsoft.com/office/drawing/2014/main" id="{1B72777A-1716-BF7B-C36B-54C7A0CFCBAF}"/>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384866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 Developer Days">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702509F5-BFF3-A2DD-2BAD-46C234A73965}"/>
              </a:ext>
            </a:extLst>
          </p:cNvPr>
          <p:cNvPicPr>
            <a:picLocks noChangeAspect="1"/>
          </p:cNvPicPr>
          <p:nvPr userDrawn="1"/>
        </p:nvPicPr>
        <p:blipFill>
          <a:blip r:embed="rId2"/>
          <a:stretch>
            <a:fillRect/>
          </a:stretch>
        </p:blipFill>
        <p:spPr>
          <a:xfrm>
            <a:off x="3862749" y="346786"/>
            <a:ext cx="3303371" cy="1478940"/>
          </a:xfrm>
          <a:prstGeom prst="rect">
            <a:avLst/>
          </a:prstGeom>
        </p:spPr>
      </p:pic>
      <p:sp>
        <p:nvSpPr>
          <p:cNvPr id="4" name="Title 1">
            <a:extLst>
              <a:ext uri="{FF2B5EF4-FFF2-40B4-BE49-F238E27FC236}">
                <a16:creationId xmlns:a16="http://schemas.microsoft.com/office/drawing/2014/main" id="{466CA37A-309A-9788-AA83-86E9BA6B4DCB}"/>
              </a:ext>
            </a:extLst>
          </p:cNvPr>
          <p:cNvSpPr>
            <a:spLocks noGrp="1"/>
          </p:cNvSpPr>
          <p:nvPr>
            <p:ph type="ctrTitle" hasCustomPrompt="1"/>
          </p:nvPr>
        </p:nvSpPr>
        <p:spPr>
          <a:xfrm>
            <a:off x="3854370" y="2455502"/>
            <a:ext cx="7691636" cy="1960559"/>
          </a:xfrm>
        </p:spPr>
        <p:txBody>
          <a:bodyPr anchor="b">
            <a:normAutofit/>
          </a:bodyPr>
          <a:lstStyle>
            <a:lvl1pPr algn="l">
              <a:defRPr sz="6000">
                <a:solidFill>
                  <a:schemeClr val="bg1"/>
                </a:solidFill>
              </a:defRPr>
            </a:lvl1pPr>
          </a:lstStyle>
          <a:p>
            <a:r>
              <a:rPr lang="en-US" dirty="0"/>
              <a:t>Click to edit master title style</a:t>
            </a:r>
          </a:p>
        </p:txBody>
      </p:sp>
      <p:sp>
        <p:nvSpPr>
          <p:cNvPr id="7" name="Text Placeholder 11">
            <a:extLst>
              <a:ext uri="{FF2B5EF4-FFF2-40B4-BE49-F238E27FC236}">
                <a16:creationId xmlns:a16="http://schemas.microsoft.com/office/drawing/2014/main" id="{49FCB8F2-5EF1-287E-4DCA-77B1FEBB7C6B}"/>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1" name="Picture 10" descr="Icon&#10;&#10;Description automatically generated">
            <a:extLst>
              <a:ext uri="{FF2B5EF4-FFF2-40B4-BE49-F238E27FC236}">
                <a16:creationId xmlns:a16="http://schemas.microsoft.com/office/drawing/2014/main" id="{DC4B3324-30FA-01B2-FC76-80E4133482EC}"/>
              </a:ext>
            </a:extLst>
          </p:cNvPr>
          <p:cNvPicPr>
            <a:picLocks noChangeAspect="1"/>
          </p:cNvPicPr>
          <p:nvPr userDrawn="1"/>
        </p:nvPicPr>
        <p:blipFill>
          <a:blip r:embed="rId3"/>
          <a:stretch>
            <a:fillRect/>
          </a:stretch>
        </p:blipFill>
        <p:spPr>
          <a:xfrm>
            <a:off x="0" y="0"/>
            <a:ext cx="3486150" cy="6858000"/>
          </a:xfrm>
          <a:prstGeom prst="rect">
            <a:avLst/>
          </a:prstGeom>
        </p:spPr>
      </p:pic>
      <p:sp>
        <p:nvSpPr>
          <p:cNvPr id="2" name="Text Placeholder 11">
            <a:extLst>
              <a:ext uri="{FF2B5EF4-FFF2-40B4-BE49-F238E27FC236}">
                <a16:creationId xmlns:a16="http://schemas.microsoft.com/office/drawing/2014/main" id="{398EE6F9-5D40-DAD0-A595-159C0002075F}"/>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5" name="Text Placeholder 11">
            <a:extLst>
              <a:ext uri="{FF2B5EF4-FFF2-40B4-BE49-F238E27FC236}">
                <a16:creationId xmlns:a16="http://schemas.microsoft.com/office/drawing/2014/main" id="{C49F0E2B-27E4-EFD5-E173-1EC0738CDC49}"/>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7484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406400" y="2610946"/>
            <a:ext cx="3210257" cy="1636108"/>
          </a:xfrm>
        </p:spPr>
        <p:txBody>
          <a:bodyPr anchor="ctr">
            <a:noAutofit/>
          </a:bodyPr>
          <a:lstStyle>
            <a:lvl1pPr algn="ctr">
              <a:defRPr sz="36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7" name="Rounded Rectangle 6">
            <a:extLst>
              <a:ext uri="{FF2B5EF4-FFF2-40B4-BE49-F238E27FC236}">
                <a16:creationId xmlns:a16="http://schemas.microsoft.com/office/drawing/2014/main" id="{EEBFBFE7-C81D-F046-BF1D-2210155BABAF}"/>
              </a:ext>
            </a:extLst>
          </p:cNvPr>
          <p:cNvSpPr/>
          <p:nvPr userDrawn="1"/>
        </p:nvSpPr>
        <p:spPr>
          <a:xfrm>
            <a:off x="4012443" y="791570"/>
            <a:ext cx="7347708" cy="5199797"/>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348F772E-0B10-3436-4091-2AF6506179B6}"/>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0155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3BAE-D05F-1A49-8B85-D379B1E39E9B}"/>
              </a:ext>
            </a:extLst>
          </p:cNvPr>
          <p:cNvSpPr>
            <a:spLocks noGrp="1"/>
          </p:cNvSpPr>
          <p:nvPr>
            <p:ph type="title" hasCustomPrompt="1"/>
          </p:nvPr>
        </p:nvSpPr>
        <p:spPr>
          <a:xfrm>
            <a:off x="406400" y="365125"/>
            <a:ext cx="10634638" cy="79775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7EE4FA5-A75E-BB45-8976-E756865ED322}"/>
              </a:ext>
            </a:extLst>
          </p:cNvPr>
          <p:cNvSpPr>
            <a:spLocks noGrp="1"/>
          </p:cNvSpPr>
          <p:nvPr>
            <p:ph idx="1" hasCustomPrompt="1"/>
          </p:nvPr>
        </p:nvSpPr>
        <p:spPr>
          <a:xfrm>
            <a:off x="406400" y="1613949"/>
            <a:ext cx="11430000" cy="42805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022947C-C848-734C-B88F-459D6B95B515}"/>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31037887-B903-B04E-A6F3-86B826237DAB}"/>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4" name="Picture 3" descr="Icon&#10;&#10;Description automatically generated">
            <a:extLst>
              <a:ext uri="{FF2B5EF4-FFF2-40B4-BE49-F238E27FC236}">
                <a16:creationId xmlns:a16="http://schemas.microsoft.com/office/drawing/2014/main" id="{69153A4E-97F0-F015-878A-9DE0EF10BF8A}"/>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2761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570173" y="1681163"/>
            <a:ext cx="5157787"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570173" y="2505075"/>
            <a:ext cx="5157787"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0AB22AB-6949-F848-A6EB-5D8A98590FFA}"/>
              </a:ext>
            </a:extLst>
          </p:cNvPr>
          <p:cNvSpPr>
            <a:spLocks noGrp="1"/>
          </p:cNvSpPr>
          <p:nvPr>
            <p:ph type="body" sz="quarter" idx="3" hasCustomPrompt="1"/>
          </p:nvPr>
        </p:nvSpPr>
        <p:spPr>
          <a:xfrm>
            <a:off x="6438639" y="1681163"/>
            <a:ext cx="5183188"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E62064A-82A7-494B-A926-194686D8D374}"/>
              </a:ext>
            </a:extLst>
          </p:cNvPr>
          <p:cNvSpPr>
            <a:spLocks noGrp="1"/>
          </p:cNvSpPr>
          <p:nvPr>
            <p:ph sz="quarter" idx="4" hasCustomPrompt="1"/>
          </p:nvPr>
        </p:nvSpPr>
        <p:spPr>
          <a:xfrm>
            <a:off x="6438639" y="2505075"/>
            <a:ext cx="5183188"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153160" y="365125"/>
            <a:ext cx="9885680" cy="797753"/>
          </a:xfrm>
        </p:spPr>
        <p:txBody>
          <a:bodyPr/>
          <a:lstStyle>
            <a:lvl1pPr algn="ctr">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AFB9C8B1-05DF-9406-94B6-F257DDC83CC0}"/>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92764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379104" y="1831288"/>
            <a:ext cx="3715224" cy="823912"/>
          </a:xfrm>
        </p:spPr>
        <p:txBody>
          <a:bodyPr anchor="b">
            <a:normAutofit/>
          </a:bodyPr>
          <a:lstStyle>
            <a:lvl1pPr marL="0" indent="0" algn="ctr">
              <a:buNone/>
              <a:defRPr sz="22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379104"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209040" y="365125"/>
            <a:ext cx="9773920" cy="797753"/>
          </a:xfrm>
        </p:spPr>
        <p:txBody>
          <a:bodyPr/>
          <a:lstStyle>
            <a:lvl1pPr algn="ctr">
              <a:defRPr/>
            </a:lvl1pPr>
          </a:lstStyle>
          <a:p>
            <a:r>
              <a:rPr lang="en-US" dirty="0"/>
              <a:t>Click to edit master title style</a:t>
            </a:r>
          </a:p>
        </p:txBody>
      </p:sp>
      <p:sp>
        <p:nvSpPr>
          <p:cNvPr id="12" name="Text Placeholder 2">
            <a:extLst>
              <a:ext uri="{FF2B5EF4-FFF2-40B4-BE49-F238E27FC236}">
                <a16:creationId xmlns:a16="http://schemas.microsoft.com/office/drawing/2014/main" id="{08DD7127-3FBC-0941-987E-D6515D5BAC53}"/>
              </a:ext>
            </a:extLst>
          </p:cNvPr>
          <p:cNvSpPr>
            <a:spLocks noGrp="1"/>
          </p:cNvSpPr>
          <p:nvPr>
            <p:ph type="body" idx="14" hasCustomPrompt="1"/>
          </p:nvPr>
        </p:nvSpPr>
        <p:spPr>
          <a:xfrm>
            <a:off x="4238388"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745288EC-BAFB-6A43-BB36-54D9CB8BEF4E}"/>
              </a:ext>
            </a:extLst>
          </p:cNvPr>
          <p:cNvSpPr>
            <a:spLocks noGrp="1"/>
          </p:cNvSpPr>
          <p:nvPr>
            <p:ph sz="half" idx="15" hasCustomPrompt="1"/>
          </p:nvPr>
        </p:nvSpPr>
        <p:spPr>
          <a:xfrm>
            <a:off x="4238388" y="2906973"/>
            <a:ext cx="3715224" cy="2961564"/>
          </a:xfrm>
        </p:spPr>
        <p:txBody>
          <a:bodyPr>
            <a:normAutofit/>
          </a:bodyPr>
          <a:lstStyle>
            <a:lvl1pPr marL="0" indent="0" algn="ctr">
              <a:spcAft>
                <a:spcPts val="300"/>
              </a:spcAft>
              <a:buNone/>
              <a:defRPr sz="1800"/>
            </a:lvl1pPr>
            <a:lvl2pPr marL="0" indent="0" algn="ctr">
              <a:spcAft>
                <a:spcPts val="300"/>
              </a:spcAft>
              <a:buNone/>
              <a:defRPr sz="1600"/>
            </a:lvl2pPr>
            <a:lvl3pPr marL="0" indent="0" algn="ctr">
              <a:spcAft>
                <a:spcPts val="300"/>
              </a:spcAft>
              <a:buNone/>
              <a:defRPr sz="1400"/>
            </a:lvl3pPr>
            <a:lvl4pPr marL="0" indent="0" algn="ctr">
              <a:spcAft>
                <a:spcPts val="300"/>
              </a:spcAft>
              <a:buNone/>
              <a:defRPr sz="1200"/>
            </a:lvl4pPr>
            <a:lvl5pPr marL="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B3B7D636-D969-2F4C-9CED-F548C5C74F7E}"/>
              </a:ext>
            </a:extLst>
          </p:cNvPr>
          <p:cNvSpPr>
            <a:spLocks noGrp="1"/>
          </p:cNvSpPr>
          <p:nvPr>
            <p:ph type="body" idx="16" hasCustomPrompt="1"/>
          </p:nvPr>
        </p:nvSpPr>
        <p:spPr>
          <a:xfrm>
            <a:off x="8093879"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47086B62-F2A1-8E46-879C-0BA223ED573F}"/>
              </a:ext>
            </a:extLst>
          </p:cNvPr>
          <p:cNvSpPr>
            <a:spLocks noGrp="1"/>
          </p:cNvSpPr>
          <p:nvPr>
            <p:ph sz="half" idx="17" hasCustomPrompt="1"/>
          </p:nvPr>
        </p:nvSpPr>
        <p:spPr>
          <a:xfrm>
            <a:off x="8093879"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Icon&#10;&#10;Description automatically generated">
            <a:extLst>
              <a:ext uri="{FF2B5EF4-FFF2-40B4-BE49-F238E27FC236}">
                <a16:creationId xmlns:a16="http://schemas.microsoft.com/office/drawing/2014/main" id="{B9615636-7336-B895-8498-AE0769590D95}"/>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46732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F11EDC6-4042-9B41-9829-40C1A03B2DDE}"/>
              </a:ext>
            </a:extLst>
          </p:cNvPr>
          <p:cNvSpPr/>
          <p:nvPr userDrawn="1"/>
        </p:nvSpPr>
        <p:spPr>
          <a:xfrm>
            <a:off x="612634" y="1825625"/>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CB925D-725D-9D40-A690-BA2FCB38A62C}"/>
              </a:ext>
            </a:extLst>
          </p:cNvPr>
          <p:cNvSpPr>
            <a:spLocks noGrp="1"/>
          </p:cNvSpPr>
          <p:nvPr>
            <p:ph type="title" hasCustomPrompt="1"/>
          </p:nvPr>
        </p:nvSpPr>
        <p:spPr>
          <a:xfrm>
            <a:off x="1225721" y="365125"/>
            <a:ext cx="9740558" cy="797753"/>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CDEE8BD-E916-6649-B50D-2D000281131C}"/>
              </a:ext>
            </a:extLst>
          </p:cNvPr>
          <p:cNvSpPr>
            <a:spLocks noGrp="1"/>
          </p:cNvSpPr>
          <p:nvPr>
            <p:ph sz="half" idx="1" hasCustomPrompt="1"/>
          </p:nvPr>
        </p:nvSpPr>
        <p:spPr>
          <a:xfrm>
            <a:off x="1010314" y="2265529"/>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3E9716B-DC23-884E-AECE-26BBB5EBEED3}"/>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8" name="Footer Placeholder 4">
            <a:extLst>
              <a:ext uri="{FF2B5EF4-FFF2-40B4-BE49-F238E27FC236}">
                <a16:creationId xmlns:a16="http://schemas.microsoft.com/office/drawing/2014/main" id="{A90B0DA2-E7B0-644B-9A47-82FE4334E0B4}"/>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Rounded Rectangle 9">
            <a:extLst>
              <a:ext uri="{FF2B5EF4-FFF2-40B4-BE49-F238E27FC236}">
                <a16:creationId xmlns:a16="http://schemas.microsoft.com/office/drawing/2014/main" id="{521C7368-EFDE-EA49-8C4E-96B84D738163}"/>
              </a:ext>
            </a:extLst>
          </p:cNvPr>
          <p:cNvSpPr/>
          <p:nvPr userDrawn="1"/>
        </p:nvSpPr>
        <p:spPr>
          <a:xfrm>
            <a:off x="6397766" y="1834948"/>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B5020119-07EA-6347-9446-78A596B21BB7}"/>
              </a:ext>
            </a:extLst>
          </p:cNvPr>
          <p:cNvSpPr>
            <a:spLocks noGrp="1"/>
          </p:cNvSpPr>
          <p:nvPr>
            <p:ph sz="half" idx="13" hasCustomPrompt="1"/>
          </p:nvPr>
        </p:nvSpPr>
        <p:spPr>
          <a:xfrm>
            <a:off x="6795446" y="2274852"/>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Icon&#10;&#10;Description automatically generated">
            <a:extLst>
              <a:ext uri="{FF2B5EF4-FFF2-40B4-BE49-F238E27FC236}">
                <a16:creationId xmlns:a16="http://schemas.microsoft.com/office/drawing/2014/main" id="{4BD64F96-1A21-21F2-7A47-CC12E71ED0FA}"/>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92271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9DF54595-A3ED-1D44-9F21-7FA099B68E0E}"/>
              </a:ext>
            </a:extLst>
          </p:cNvPr>
          <p:cNvSpPr>
            <a:spLocks noGrp="1"/>
          </p:cNvSpPr>
          <p:nvPr>
            <p:ph idx="1" hasCustomPrompt="1"/>
          </p:nvPr>
        </p:nvSpPr>
        <p:spPr>
          <a:xfrm>
            <a:off x="5183187" y="791569"/>
            <a:ext cx="6653211" cy="50694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4" name="Picture 3" descr="Icon&#10;&#10;Description automatically generated">
            <a:extLst>
              <a:ext uri="{FF2B5EF4-FFF2-40B4-BE49-F238E27FC236}">
                <a16:creationId xmlns:a16="http://schemas.microsoft.com/office/drawing/2014/main" id="{F335AE3B-5B5A-DF5F-8982-B9C242C8CC09}"/>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59342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553FD-7C76-724A-A15F-86098F2FD5EE}"/>
              </a:ext>
            </a:extLst>
          </p:cNvPr>
          <p:cNvSpPr>
            <a:spLocks noGrp="1"/>
          </p:cNvSpPr>
          <p:nvPr>
            <p:ph type="title"/>
          </p:nvPr>
        </p:nvSpPr>
        <p:spPr>
          <a:xfrm>
            <a:off x="406400" y="365125"/>
            <a:ext cx="11430000" cy="7977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A67377-BA58-2F42-8B12-39431C924553}"/>
              </a:ext>
            </a:extLst>
          </p:cNvPr>
          <p:cNvSpPr>
            <a:spLocks noGrp="1"/>
          </p:cNvSpPr>
          <p:nvPr>
            <p:ph type="body" idx="1"/>
          </p:nvPr>
        </p:nvSpPr>
        <p:spPr>
          <a:xfrm>
            <a:off x="406400" y="1613949"/>
            <a:ext cx="11430000" cy="42805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09D02FB-8823-CE47-AA62-CD25D268AEB3}"/>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id="{B65D691F-E5BD-B040-B052-5392F7728705}"/>
              </a:ext>
            </a:extLst>
          </p:cNvPr>
          <p:cNvSpPr>
            <a:spLocks noGrp="1"/>
          </p:cNvSpPr>
          <p:nvPr>
            <p:ph type="sldNum" sz="quarter" idx="4"/>
          </p:nvPr>
        </p:nvSpPr>
        <p:spPr>
          <a:xfrm>
            <a:off x="11041038" y="6345555"/>
            <a:ext cx="795361" cy="228600"/>
          </a:xfrm>
          <a:prstGeom prst="rect">
            <a:avLst/>
          </a:prstGeom>
        </p:spPr>
        <p:txBody>
          <a:bodyPr vert="horz" lIns="91440" tIns="45720" rIns="91440" bIns="45720" rtlCol="0" anchor="ctr"/>
          <a:lstStyle>
            <a:lvl1pPr algn="r">
              <a:defRPr sz="700" b="1" i="0">
                <a:solidFill>
                  <a:schemeClr val="accent1"/>
                </a:solidFill>
                <a:latin typeface="Poppins SemiBold" pitchFamily="2" charset="77"/>
                <a:cs typeface="Poppins SemiBold" pitchFamily="2" charset="77"/>
              </a:defRPr>
            </a:lvl1pPr>
          </a:lstStyle>
          <a:p>
            <a:fld id="{679D2152-1C30-894C-9781-951D3C9748DF}" type="slidenum">
              <a:rPr lang="en-US" smtClean="0"/>
              <a:pPr/>
              <a:t>‹#›</a:t>
            </a:fld>
            <a:endParaRPr lang="en-US"/>
          </a:p>
        </p:txBody>
      </p:sp>
    </p:spTree>
    <p:extLst>
      <p:ext uri="{BB962C8B-B14F-4D97-AF65-F5344CB8AC3E}">
        <p14:creationId xmlns:p14="http://schemas.microsoft.com/office/powerpoint/2010/main" val="15821982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0" r:id="rId3"/>
    <p:sldLayoutId id="2147483663" r:id="rId4"/>
    <p:sldLayoutId id="2147483650" r:id="rId5"/>
    <p:sldLayoutId id="2147483653" r:id="rId6"/>
    <p:sldLayoutId id="2147483664" r:id="rId7"/>
    <p:sldLayoutId id="2147483652" r:id="rId8"/>
    <p:sldLayoutId id="2147483656" r:id="rId9"/>
    <p:sldLayoutId id="2147483665" r:id="rId10"/>
    <p:sldLayoutId id="2147483657" r:id="rId11"/>
    <p:sldLayoutId id="2147483666" r:id="rId12"/>
    <p:sldLayoutId id="2147483651" r:id="rId13"/>
    <p:sldLayoutId id="2147483667" r:id="rId14"/>
    <p:sldLayoutId id="2147483661" r:id="rId15"/>
    <p:sldLayoutId id="2147483654" r:id="rId16"/>
    <p:sldLayoutId id="2147483655" r:id="rId17"/>
  </p:sldLayoutIdLst>
  <p:hf hdr="0" dt="0"/>
  <p:txStyles>
    <p:title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https://developer.sailpoint.com/idn/api/v3/transforms"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hyperlink" Target="https://developer.sailpoint.com/"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9D84-DEF3-5821-A743-9A0515F9673B}"/>
              </a:ext>
            </a:extLst>
          </p:cNvPr>
          <p:cNvSpPr>
            <a:spLocks noGrp="1"/>
          </p:cNvSpPr>
          <p:nvPr>
            <p:ph type="ctrTitle"/>
          </p:nvPr>
        </p:nvSpPr>
        <p:spPr/>
        <p:txBody>
          <a:bodyPr>
            <a:normAutofit fontScale="90000"/>
          </a:bodyPr>
          <a:lstStyle/>
          <a:p>
            <a:r>
              <a:rPr lang="en-US" dirty="0"/>
              <a:t>IdentityNow Transforms and Rules</a:t>
            </a:r>
          </a:p>
        </p:txBody>
      </p:sp>
      <p:sp>
        <p:nvSpPr>
          <p:cNvPr id="6" name="Text Placeholder 5">
            <a:extLst>
              <a:ext uri="{FF2B5EF4-FFF2-40B4-BE49-F238E27FC236}">
                <a16:creationId xmlns:a16="http://schemas.microsoft.com/office/drawing/2014/main" id="{3C198873-1E45-FCAA-E1F5-337F6975B2E5}"/>
              </a:ext>
            </a:extLst>
          </p:cNvPr>
          <p:cNvSpPr>
            <a:spLocks noGrp="1"/>
          </p:cNvSpPr>
          <p:nvPr>
            <p:ph type="body" sz="quarter" idx="11"/>
          </p:nvPr>
        </p:nvSpPr>
        <p:spPr>
          <a:xfrm>
            <a:off x="3777192" y="5135193"/>
            <a:ext cx="2963402" cy="779769"/>
          </a:xfrm>
        </p:spPr>
        <p:txBody>
          <a:bodyPr>
            <a:normAutofit fontScale="92500"/>
          </a:bodyPr>
          <a:lstStyle/>
          <a:p>
            <a:r>
              <a:rPr lang="en-US" sz="1400" dirty="0"/>
              <a:t>Speaker: </a:t>
            </a:r>
            <a:r>
              <a:rPr lang="en-US" sz="1400" dirty="0">
                <a:solidFill>
                  <a:schemeClr val="accent3"/>
                </a:solidFill>
              </a:rPr>
              <a:t>Christian Cairney</a:t>
            </a:r>
            <a:r>
              <a:rPr lang="en-US" sz="1400" dirty="0"/>
              <a:t>;</a:t>
            </a:r>
            <a:br>
              <a:rPr lang="en-US" sz="1400" dirty="0"/>
            </a:br>
            <a:r>
              <a:rPr lang="en-US" sz="1400" dirty="0"/>
              <a:t>title: Principal Solution Architect;</a:t>
            </a:r>
            <a:br>
              <a:rPr lang="en-US" sz="1400" dirty="0"/>
            </a:br>
            <a:r>
              <a:rPr lang="en-US" sz="1400" dirty="0"/>
              <a:t>company: </a:t>
            </a:r>
            <a:r>
              <a:rPr lang="en-US" sz="1400" dirty="0">
                <a:solidFill>
                  <a:schemeClr val="accent1"/>
                </a:solidFill>
              </a:rPr>
              <a:t>SailPoint</a:t>
            </a:r>
            <a:r>
              <a:rPr lang="en-US" sz="1400" dirty="0"/>
              <a:t>;</a:t>
            </a:r>
          </a:p>
        </p:txBody>
      </p:sp>
      <p:sp>
        <p:nvSpPr>
          <p:cNvPr id="7" name="Text Placeholder 6">
            <a:extLst>
              <a:ext uri="{FF2B5EF4-FFF2-40B4-BE49-F238E27FC236}">
                <a16:creationId xmlns:a16="http://schemas.microsoft.com/office/drawing/2014/main" id="{A590712C-3725-76B2-D290-D6D8454EFD55}"/>
              </a:ext>
            </a:extLst>
          </p:cNvPr>
          <p:cNvSpPr>
            <a:spLocks noGrp="1"/>
          </p:cNvSpPr>
          <p:nvPr>
            <p:ph type="body" sz="quarter" idx="12"/>
          </p:nvPr>
        </p:nvSpPr>
        <p:spPr>
          <a:xfrm>
            <a:off x="7796478" y="5130827"/>
            <a:ext cx="2929500" cy="779769"/>
          </a:xfrm>
        </p:spPr>
        <p:txBody>
          <a:bodyPr>
            <a:normAutofit/>
          </a:bodyPr>
          <a:lstStyle/>
          <a:p>
            <a:r>
              <a:rPr lang="en-US" sz="1300" dirty="0"/>
              <a:t>Speaker: </a:t>
            </a:r>
            <a:r>
              <a:rPr lang="en-US" sz="1300" dirty="0">
                <a:solidFill>
                  <a:schemeClr val="accent3"/>
                </a:solidFill>
              </a:rPr>
              <a:t>Laks Venkataramiah</a:t>
            </a:r>
            <a:r>
              <a:rPr lang="en-US" sz="1300" dirty="0"/>
              <a:t>;</a:t>
            </a:r>
            <a:br>
              <a:rPr lang="en-US" sz="1300" dirty="0"/>
            </a:br>
            <a:r>
              <a:rPr lang="en-US" sz="1300" dirty="0"/>
              <a:t>title: Senior Solution Architect;</a:t>
            </a:r>
            <a:br>
              <a:rPr lang="en-US" sz="1300" dirty="0"/>
            </a:br>
            <a:r>
              <a:rPr lang="en-US" sz="1300" dirty="0"/>
              <a:t>company: </a:t>
            </a:r>
            <a:r>
              <a:rPr lang="en-US" sz="1300" dirty="0">
                <a:solidFill>
                  <a:schemeClr val="accent1"/>
                </a:solidFill>
              </a:rPr>
              <a:t>SailPoint</a:t>
            </a:r>
            <a:r>
              <a:rPr lang="en-US" sz="1300" dirty="0"/>
              <a:t>;</a:t>
            </a:r>
          </a:p>
        </p:txBody>
      </p:sp>
    </p:spTree>
    <p:extLst>
      <p:ext uri="{BB962C8B-B14F-4D97-AF65-F5344CB8AC3E}">
        <p14:creationId xmlns:p14="http://schemas.microsoft.com/office/powerpoint/2010/main" val="34807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8244-ABC6-CDD9-9C72-92225CEB7F5F}"/>
              </a:ext>
            </a:extLst>
          </p:cNvPr>
          <p:cNvSpPr>
            <a:spLocks noGrp="1"/>
          </p:cNvSpPr>
          <p:nvPr>
            <p:ph type="title"/>
          </p:nvPr>
        </p:nvSpPr>
        <p:spPr/>
        <p:txBody>
          <a:bodyPr/>
          <a:lstStyle/>
          <a:p>
            <a:r>
              <a:rPr lang="en-US" dirty="0"/>
              <a:t>Implicit vs. Explicit Inputs</a:t>
            </a:r>
          </a:p>
        </p:txBody>
      </p:sp>
      <p:sp>
        <p:nvSpPr>
          <p:cNvPr id="4" name="Content Placeholder 3">
            <a:extLst>
              <a:ext uri="{FF2B5EF4-FFF2-40B4-BE49-F238E27FC236}">
                <a16:creationId xmlns:a16="http://schemas.microsoft.com/office/drawing/2014/main" id="{05DF2E6F-C012-ABCE-70C2-BAF02CA63C7D}"/>
              </a:ext>
            </a:extLst>
          </p:cNvPr>
          <p:cNvSpPr txBox="1">
            <a:spLocks/>
          </p:cNvSpPr>
          <p:nvPr/>
        </p:nvSpPr>
        <p:spPr>
          <a:xfrm>
            <a:off x="661988" y="1585914"/>
            <a:ext cx="10942408" cy="4098606"/>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sz="2000" dirty="0">
                <a:solidFill>
                  <a:schemeClr val="tx1"/>
                </a:solidFill>
                <a:latin typeface="Arial" panose="020B0604020202020204" pitchFamily="34" charset="0"/>
                <a:cs typeface="Arial" panose="020B0604020202020204" pitchFamily="34" charset="0"/>
              </a:rPr>
              <a:t>For all transforms, a special attribute available for configuration is </a:t>
            </a:r>
            <a:r>
              <a:rPr lang="en-US" sz="2000" b="1" dirty="0">
                <a:solidFill>
                  <a:schemeClr val="tx1"/>
                </a:solidFill>
                <a:latin typeface="Arial" panose="020B0604020202020204" pitchFamily="34" charset="0"/>
                <a:cs typeface="Arial" panose="020B0604020202020204" pitchFamily="34" charset="0"/>
              </a:rPr>
              <a:t>input</a:t>
            </a:r>
            <a:endParaRPr lang="en-US" sz="2000" dirty="0">
              <a:solidFill>
                <a:schemeClr val="tx1"/>
              </a:solidFill>
              <a:latin typeface="Arial" panose="020B0604020202020204" pitchFamily="34" charset="0"/>
              <a:cs typeface="Arial" panose="020B0604020202020204" pitchFamily="34" charset="0"/>
            </a:endParaRPr>
          </a:p>
          <a:p>
            <a:pPr lvl="1" indent="-457200">
              <a:spcBef>
                <a:spcPts val="1000"/>
              </a:spcBef>
              <a:buFont typeface="Arial" charset="0"/>
              <a:buChar char="•"/>
            </a:pPr>
            <a:r>
              <a:rPr lang="en-US" sz="2000" dirty="0">
                <a:solidFill>
                  <a:schemeClr val="tx1"/>
                </a:solidFill>
                <a:latin typeface="Arial" panose="020B0604020202020204" pitchFamily="34" charset="0"/>
                <a:cs typeface="Arial" panose="020B0604020202020204" pitchFamily="34" charset="0"/>
              </a:rPr>
              <a:t>If the </a:t>
            </a:r>
            <a:r>
              <a:rPr lang="en-US" sz="2000" b="1" dirty="0">
                <a:solidFill>
                  <a:schemeClr val="tx1"/>
                </a:solidFill>
                <a:latin typeface="Arial" panose="020B0604020202020204" pitchFamily="34" charset="0"/>
                <a:cs typeface="Arial" panose="020B0604020202020204" pitchFamily="34" charset="0"/>
              </a:rPr>
              <a:t>input</a:t>
            </a:r>
            <a:r>
              <a:rPr lang="en-US" sz="2000" dirty="0">
                <a:solidFill>
                  <a:schemeClr val="tx1"/>
                </a:solidFill>
                <a:latin typeface="Arial" panose="020B0604020202020204" pitchFamily="34" charset="0"/>
                <a:cs typeface="Arial" panose="020B0604020202020204" pitchFamily="34" charset="0"/>
              </a:rPr>
              <a:t> attribute is not configured, the input is </a:t>
            </a:r>
            <a:r>
              <a:rPr lang="en-US" sz="2000" b="1" dirty="0">
                <a:solidFill>
                  <a:schemeClr val="tx1"/>
                </a:solidFill>
                <a:latin typeface="Arial" panose="020B0604020202020204" pitchFamily="34" charset="0"/>
                <a:cs typeface="Arial" panose="020B0604020202020204" pitchFamily="34" charset="0"/>
              </a:rPr>
              <a:t>implicit</a:t>
            </a:r>
          </a:p>
          <a:p>
            <a:pPr lvl="1" indent="-457200">
              <a:spcBef>
                <a:spcPts val="1000"/>
              </a:spcBef>
              <a:buFont typeface="Arial" charset="0"/>
              <a:buChar char="•"/>
            </a:pPr>
            <a:r>
              <a:rPr lang="en-US" sz="2000" dirty="0">
                <a:solidFill>
                  <a:schemeClr val="tx1"/>
                </a:solidFill>
                <a:latin typeface="Arial" panose="020B0604020202020204" pitchFamily="34" charset="0"/>
                <a:cs typeface="Arial" panose="020B0604020202020204" pitchFamily="34" charset="0"/>
              </a:rPr>
              <a:t>Likewise, if the </a:t>
            </a:r>
            <a:r>
              <a:rPr lang="en-US" sz="2000" b="1" dirty="0">
                <a:solidFill>
                  <a:schemeClr val="tx1"/>
                </a:solidFill>
                <a:latin typeface="Arial" panose="020B0604020202020204" pitchFamily="34" charset="0"/>
                <a:cs typeface="Arial" panose="020B0604020202020204" pitchFamily="34" charset="0"/>
              </a:rPr>
              <a:t>input</a:t>
            </a:r>
            <a:r>
              <a:rPr lang="en-US" sz="2000" dirty="0">
                <a:solidFill>
                  <a:schemeClr val="tx1"/>
                </a:solidFill>
                <a:latin typeface="Arial" panose="020B0604020202020204" pitchFamily="34" charset="0"/>
                <a:cs typeface="Arial" panose="020B0604020202020204" pitchFamily="34" charset="0"/>
              </a:rPr>
              <a:t> attribute is configured, the input is</a:t>
            </a:r>
            <a:r>
              <a:rPr lang="en-US" sz="2000" b="1" dirty="0">
                <a:solidFill>
                  <a:schemeClr val="tx1"/>
                </a:solidFill>
                <a:latin typeface="Arial" panose="020B0604020202020204" pitchFamily="34" charset="0"/>
                <a:cs typeface="Arial" panose="020B0604020202020204" pitchFamily="34" charset="0"/>
              </a:rPr>
              <a:t> explicit</a:t>
            </a:r>
          </a:p>
          <a:p>
            <a:pPr lvl="1" indent="-457200">
              <a:spcBef>
                <a:spcPts val="1000"/>
              </a:spcBef>
              <a:buFont typeface="Arial" charset="0"/>
              <a:buChar char="•"/>
            </a:pPr>
            <a:r>
              <a:rPr lang="en-US" dirty="0">
                <a:solidFill>
                  <a:schemeClr val="tx1"/>
                </a:solidFill>
                <a:latin typeface="Arial" panose="020B0604020202020204" pitchFamily="34" charset="0"/>
                <a:cs typeface="Arial" panose="020B0604020202020204" pitchFamily="34" charset="0"/>
              </a:rPr>
              <a:t>Example: Let’s say IdentityNow has the following:</a:t>
            </a:r>
          </a:p>
          <a:p>
            <a:pPr lvl="2" indent="-457200">
              <a:spcBef>
                <a:spcPts val="1000"/>
              </a:spcBef>
              <a:buFont typeface="Arial" charset="0"/>
              <a:buChar char="•"/>
            </a:pPr>
            <a:r>
              <a:rPr lang="en-US" dirty="0">
                <a:solidFill>
                  <a:schemeClr val="tx1"/>
                </a:solidFill>
                <a:latin typeface="Arial" panose="020B0604020202020204" pitchFamily="34" charset="0"/>
                <a:cs typeface="Arial" panose="020B0604020202020204" pitchFamily="34" charset="0"/>
              </a:rPr>
              <a:t>An account on Source 1 with department set to “Services”</a:t>
            </a:r>
          </a:p>
          <a:p>
            <a:pPr lvl="2" indent="-457200">
              <a:spcBef>
                <a:spcPts val="1000"/>
              </a:spcBef>
              <a:buFont typeface="Arial" charset="0"/>
              <a:buChar char="•"/>
            </a:pPr>
            <a:r>
              <a:rPr lang="en-US" dirty="0">
                <a:solidFill>
                  <a:schemeClr val="tx1"/>
                </a:solidFill>
                <a:latin typeface="Arial" panose="020B0604020202020204" pitchFamily="34" charset="0"/>
                <a:cs typeface="Arial" panose="020B0604020202020204" pitchFamily="34" charset="0"/>
              </a:rPr>
              <a:t>An account on Source 2 with department set to “Engineering”</a:t>
            </a:r>
          </a:p>
          <a:p>
            <a:pPr lvl="2" indent="-457200">
              <a:spcBef>
                <a:spcPts val="1000"/>
              </a:spcBef>
              <a:buFont typeface="Arial" charset="0"/>
              <a:buChar char="•"/>
            </a:pPr>
            <a:r>
              <a:rPr lang="en-US" dirty="0">
                <a:solidFill>
                  <a:schemeClr val="tx1"/>
                </a:solidFill>
                <a:latin typeface="Arial" panose="020B0604020202020204" pitchFamily="34" charset="0"/>
                <a:cs typeface="Arial" panose="020B0604020202020204" pitchFamily="34" charset="0"/>
              </a:rPr>
              <a:t>Furthermore, an identity profile is configured as follows:</a:t>
            </a:r>
          </a:p>
        </p:txBody>
      </p:sp>
      <p:pic>
        <p:nvPicPr>
          <p:cNvPr id="9218" name="Picture 2">
            <a:extLst>
              <a:ext uri="{FF2B5EF4-FFF2-40B4-BE49-F238E27FC236}">
                <a16:creationId xmlns:a16="http://schemas.microsoft.com/office/drawing/2014/main" id="{430B1A87-8669-86A9-7A21-EC710E2F2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71" y="4621068"/>
            <a:ext cx="1102042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8244-ABC6-CDD9-9C72-92225CEB7F5F}"/>
              </a:ext>
            </a:extLst>
          </p:cNvPr>
          <p:cNvSpPr>
            <a:spLocks noGrp="1"/>
          </p:cNvSpPr>
          <p:nvPr>
            <p:ph type="title"/>
          </p:nvPr>
        </p:nvSpPr>
        <p:spPr/>
        <p:txBody>
          <a:bodyPr/>
          <a:lstStyle/>
          <a:p>
            <a:r>
              <a:rPr lang="en-US" dirty="0"/>
              <a:t>Implicit vs. Explicit Inputs</a:t>
            </a:r>
          </a:p>
        </p:txBody>
      </p:sp>
      <p:sp>
        <p:nvSpPr>
          <p:cNvPr id="4" name="Content Placeholder 3">
            <a:extLst>
              <a:ext uri="{FF2B5EF4-FFF2-40B4-BE49-F238E27FC236}">
                <a16:creationId xmlns:a16="http://schemas.microsoft.com/office/drawing/2014/main" id="{05DF2E6F-C012-ABCE-70C2-BAF02CA63C7D}"/>
              </a:ext>
            </a:extLst>
          </p:cNvPr>
          <p:cNvSpPr txBox="1">
            <a:spLocks/>
          </p:cNvSpPr>
          <p:nvPr/>
        </p:nvSpPr>
        <p:spPr>
          <a:xfrm>
            <a:off x="661988" y="1585914"/>
            <a:ext cx="10942408" cy="4098606"/>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sz="2000" b="1" dirty="0">
                <a:solidFill>
                  <a:schemeClr val="tx1"/>
                </a:solidFill>
                <a:latin typeface="Arial" panose="020B0604020202020204" pitchFamily="34" charset="0"/>
                <a:cs typeface="Arial" panose="020B0604020202020204" pitchFamily="34" charset="0"/>
              </a:rPr>
              <a:t>Reminder</a:t>
            </a:r>
            <a:r>
              <a:rPr lang="en-US" sz="2000" dirty="0">
                <a:solidFill>
                  <a:schemeClr val="tx1"/>
                </a:solidFill>
                <a:latin typeface="Arial" panose="020B0604020202020204" pitchFamily="34" charset="0"/>
                <a:cs typeface="Arial" panose="020B0604020202020204" pitchFamily="34" charset="0"/>
              </a:rPr>
              <a:t>: Source1.department = “Services”; Source2.department = “Engineering”</a:t>
            </a:r>
          </a:p>
        </p:txBody>
      </p:sp>
      <p:pic>
        <p:nvPicPr>
          <p:cNvPr id="9218" name="Picture 2">
            <a:extLst>
              <a:ext uri="{FF2B5EF4-FFF2-40B4-BE49-F238E27FC236}">
                <a16:creationId xmlns:a16="http://schemas.microsoft.com/office/drawing/2014/main" id="{430B1A87-8669-86A9-7A21-EC710E2F2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71" y="2092167"/>
            <a:ext cx="11020425" cy="1543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17D596-A6C1-3CAA-70E9-C277C291864C}"/>
              </a:ext>
            </a:extLst>
          </p:cNvPr>
          <p:cNvSpPr txBox="1"/>
          <p:nvPr/>
        </p:nvSpPr>
        <p:spPr>
          <a:xfrm>
            <a:off x="661988" y="3903002"/>
            <a:ext cx="4615721" cy="1754326"/>
          </a:xfrm>
          <a:prstGeom prst="rect">
            <a:avLst/>
          </a:prstGeom>
          <a:solidFill>
            <a:schemeClr val="tx2"/>
          </a:solidFill>
        </p:spPr>
        <p:txBody>
          <a:bodyPr wrap="square">
            <a:spAutoFit/>
          </a:bodyPr>
          <a:lstStyle/>
          <a:p>
            <a:r>
              <a:rPr lang="en-US" b="0" dirty="0">
                <a:solidFill>
                  <a:srgbClr val="D4D4D4"/>
                </a:solidFill>
                <a:effectLst/>
                <a:latin typeface="Consolas" panose="020B0609020204030204" pitchFamily="49" charset="0"/>
              </a:rPr>
              <a:t>{</a:t>
            </a:r>
          </a:p>
          <a:p>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"name"</a:t>
            </a:r>
            <a:r>
              <a:rPr lang="en-US" b="0" dirty="0">
                <a:solidFill>
                  <a:srgbClr val="D4D4D4"/>
                </a:solidFill>
                <a:effectLst/>
                <a:latin typeface="Consolas" panose="020B0609020204030204" pitchFamily="49" charset="0"/>
              </a:rPr>
              <a:t>: </a:t>
            </a:r>
            <a:r>
              <a:rPr lang="en-US" b="0" dirty="0">
                <a:solidFill>
                  <a:srgbClr val="CE9178"/>
                </a:solidFill>
                <a:effectLst/>
                <a:latin typeface="Consolas" panose="020B0609020204030204" pitchFamily="49" charset="0"/>
              </a:rPr>
              <a:t>"Lowercase Department"</a:t>
            </a:r>
            <a:r>
              <a:rPr lang="en-US" b="0" dirty="0">
                <a:solidFill>
                  <a:srgbClr val="D4D4D4"/>
                </a:solidFill>
                <a:effectLst/>
                <a:latin typeface="Consolas" panose="020B0609020204030204" pitchFamily="49" charset="0"/>
              </a:rPr>
              <a:t>,</a:t>
            </a:r>
          </a:p>
          <a:p>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"type"</a:t>
            </a:r>
            <a:r>
              <a:rPr lang="en-US" b="0" dirty="0">
                <a:solidFill>
                  <a:srgbClr val="D4D4D4"/>
                </a:solidFill>
                <a:effectLst/>
                <a:latin typeface="Consolas" panose="020B0609020204030204" pitchFamily="49" charset="0"/>
              </a:rPr>
              <a:t>: </a:t>
            </a:r>
            <a:r>
              <a:rPr lang="en-US" b="0" dirty="0">
                <a:solidFill>
                  <a:srgbClr val="CE9178"/>
                </a:solidFill>
                <a:effectLst/>
                <a:latin typeface="Consolas" panose="020B0609020204030204" pitchFamily="49" charset="0"/>
              </a:rPr>
              <a:t>"lower"</a:t>
            </a:r>
            <a:r>
              <a:rPr lang="en-US" b="0" dirty="0">
                <a:solidFill>
                  <a:srgbClr val="D4D4D4"/>
                </a:solidFill>
                <a:effectLst/>
                <a:latin typeface="Consolas" panose="020B0609020204030204" pitchFamily="49" charset="0"/>
              </a:rPr>
              <a:t>,</a:t>
            </a:r>
          </a:p>
          <a:p>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"attributes"</a:t>
            </a:r>
            <a:r>
              <a:rPr lang="en-US" b="0" dirty="0">
                <a:solidFill>
                  <a:srgbClr val="D4D4D4"/>
                </a:solidFill>
                <a:effectLst/>
                <a:latin typeface="Consolas" panose="020B0609020204030204" pitchFamily="49" charset="0"/>
              </a:rPr>
              <a:t>: {</a:t>
            </a:r>
          </a:p>
          <a:p>
            <a:r>
              <a:rPr lang="en-US" b="0" dirty="0">
                <a:solidFill>
                  <a:srgbClr val="D4D4D4"/>
                </a:solidFill>
                <a:effectLst/>
                <a:latin typeface="Consolas" panose="020B0609020204030204" pitchFamily="49" charset="0"/>
              </a:rPr>
              <a:t>    }</a:t>
            </a:r>
          </a:p>
          <a:p>
            <a:r>
              <a:rPr lang="en-US" b="0" dirty="0">
                <a:solidFill>
                  <a:srgbClr val="D4D4D4"/>
                </a:solidFill>
                <a:effectLst/>
                <a:latin typeface="Consolas" panose="020B0609020204030204" pitchFamily="49" charset="0"/>
              </a:rPr>
              <a:t>}</a:t>
            </a:r>
          </a:p>
        </p:txBody>
      </p:sp>
      <p:sp>
        <p:nvSpPr>
          <p:cNvPr id="8" name="TextBox 7">
            <a:extLst>
              <a:ext uri="{FF2B5EF4-FFF2-40B4-BE49-F238E27FC236}">
                <a16:creationId xmlns:a16="http://schemas.microsoft.com/office/drawing/2014/main" id="{10F970D5-ECF3-C0DD-F13E-D6DEAB695C29}"/>
              </a:ext>
            </a:extLst>
          </p:cNvPr>
          <p:cNvSpPr txBox="1"/>
          <p:nvPr/>
        </p:nvSpPr>
        <p:spPr>
          <a:xfrm>
            <a:off x="5524107" y="3995335"/>
            <a:ext cx="6312293" cy="1569660"/>
          </a:xfrm>
          <a:prstGeom prst="rect">
            <a:avLst/>
          </a:prstGeom>
          <a:noFill/>
        </p:spPr>
        <p:txBody>
          <a:bodyPr wrap="square" rtlCol="0">
            <a:spAutoFit/>
          </a:bodyPr>
          <a:lstStyle/>
          <a:p>
            <a:pPr marL="342900" indent="-342900" algn="l">
              <a:buFont typeface="Arial" panose="020B0604020202020204" pitchFamily="34" charset="0"/>
              <a:buChar char="•"/>
            </a:pPr>
            <a:r>
              <a:rPr lang="en-US" sz="1600" dirty="0">
                <a:latin typeface="Arial" panose="020B0604020202020204" pitchFamily="34" charset="0"/>
                <a:cs typeface="Arial" panose="020B0604020202020204" pitchFamily="34" charset="0"/>
              </a:rPr>
              <a:t>There is no </a:t>
            </a:r>
            <a:r>
              <a:rPr lang="en-US" sz="1600" b="1" dirty="0">
                <a:latin typeface="Arial" panose="020B0604020202020204" pitchFamily="34" charset="0"/>
                <a:cs typeface="Arial" panose="020B0604020202020204" pitchFamily="34" charset="0"/>
              </a:rPr>
              <a:t>input</a:t>
            </a:r>
            <a:r>
              <a:rPr lang="en-US" sz="1600" dirty="0">
                <a:latin typeface="Arial" panose="020B0604020202020204" pitchFamily="34" charset="0"/>
                <a:cs typeface="Arial" panose="020B0604020202020204" pitchFamily="34" charset="0"/>
              </a:rPr>
              <a:t> defined in </a:t>
            </a:r>
            <a:r>
              <a:rPr lang="en-US" sz="1600" b="1" dirty="0">
                <a:latin typeface="Arial" panose="020B0604020202020204" pitchFamily="34" charset="0"/>
                <a:cs typeface="Arial" panose="020B0604020202020204" pitchFamily="34" charset="0"/>
              </a:rPr>
              <a:t>attributes</a:t>
            </a:r>
            <a:br>
              <a:rPr lang="en-US" sz="1600" b="1"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1600" dirty="0">
                <a:latin typeface="Arial" panose="020B0604020202020204" pitchFamily="34" charset="0"/>
                <a:cs typeface="Arial" panose="020B0604020202020204" pitchFamily="34" charset="0"/>
              </a:rPr>
              <a:t>The transform will therefore provide the input provided by the above identity attribute mapping</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1600" b="1" dirty="0">
                <a:latin typeface="Arial" panose="020B0604020202020204" pitchFamily="34" charset="0"/>
                <a:cs typeface="Arial" panose="020B0604020202020204" pitchFamily="34" charset="0"/>
              </a:rPr>
              <a:t>Conclusion:</a:t>
            </a:r>
            <a:r>
              <a:rPr lang="en-US" sz="1600" dirty="0">
                <a:latin typeface="Arial" panose="020B0604020202020204" pitchFamily="34" charset="0"/>
                <a:cs typeface="Arial" panose="020B0604020202020204" pitchFamily="34" charset="0"/>
              </a:rPr>
              <a:t> department = “services”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60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8244-ABC6-CDD9-9C72-92225CEB7F5F}"/>
              </a:ext>
            </a:extLst>
          </p:cNvPr>
          <p:cNvSpPr>
            <a:spLocks noGrp="1"/>
          </p:cNvSpPr>
          <p:nvPr>
            <p:ph type="title"/>
          </p:nvPr>
        </p:nvSpPr>
        <p:spPr/>
        <p:txBody>
          <a:bodyPr/>
          <a:lstStyle/>
          <a:p>
            <a:r>
              <a:rPr lang="en-US" dirty="0"/>
              <a:t>Implicit vs. Explicit Inputs</a:t>
            </a:r>
          </a:p>
        </p:txBody>
      </p:sp>
      <p:sp>
        <p:nvSpPr>
          <p:cNvPr id="4" name="Content Placeholder 3">
            <a:extLst>
              <a:ext uri="{FF2B5EF4-FFF2-40B4-BE49-F238E27FC236}">
                <a16:creationId xmlns:a16="http://schemas.microsoft.com/office/drawing/2014/main" id="{05DF2E6F-C012-ABCE-70C2-BAF02CA63C7D}"/>
              </a:ext>
            </a:extLst>
          </p:cNvPr>
          <p:cNvSpPr txBox="1">
            <a:spLocks/>
          </p:cNvSpPr>
          <p:nvPr/>
        </p:nvSpPr>
        <p:spPr>
          <a:xfrm>
            <a:off x="661988" y="1585914"/>
            <a:ext cx="10942408" cy="4098606"/>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sz="2000" b="1" dirty="0">
                <a:solidFill>
                  <a:schemeClr val="tx1"/>
                </a:solidFill>
                <a:latin typeface="Arial" panose="020B0604020202020204" pitchFamily="34" charset="0"/>
                <a:cs typeface="Arial" panose="020B0604020202020204" pitchFamily="34" charset="0"/>
              </a:rPr>
              <a:t>Reminder</a:t>
            </a:r>
            <a:r>
              <a:rPr lang="en-US" sz="2000" dirty="0">
                <a:solidFill>
                  <a:schemeClr val="tx1"/>
                </a:solidFill>
                <a:latin typeface="Arial" panose="020B0604020202020204" pitchFamily="34" charset="0"/>
                <a:cs typeface="Arial" panose="020B0604020202020204" pitchFamily="34" charset="0"/>
              </a:rPr>
              <a:t>: Source1.department = “Services”; Source2.department = “Engineering”</a:t>
            </a:r>
          </a:p>
        </p:txBody>
      </p:sp>
      <p:pic>
        <p:nvPicPr>
          <p:cNvPr id="9218" name="Picture 2">
            <a:extLst>
              <a:ext uri="{FF2B5EF4-FFF2-40B4-BE49-F238E27FC236}">
                <a16:creationId xmlns:a16="http://schemas.microsoft.com/office/drawing/2014/main" id="{430B1A87-8669-86A9-7A21-EC710E2F2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71" y="2092167"/>
            <a:ext cx="11020425" cy="1543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0F970D5-ECF3-C0DD-F13E-D6DEAB695C29}"/>
              </a:ext>
            </a:extLst>
          </p:cNvPr>
          <p:cNvSpPr txBox="1"/>
          <p:nvPr/>
        </p:nvSpPr>
        <p:spPr>
          <a:xfrm>
            <a:off x="5524107" y="3884148"/>
            <a:ext cx="6312293" cy="2062103"/>
          </a:xfrm>
          <a:prstGeom prst="rect">
            <a:avLst/>
          </a:prstGeom>
          <a:noFill/>
        </p:spPr>
        <p:txBody>
          <a:bodyPr wrap="square" rtlCol="0">
            <a:spAutoFit/>
          </a:bodyPr>
          <a:lstStyle/>
          <a:p>
            <a:pPr marL="342900" indent="-342900" algn="l">
              <a:buFont typeface="Arial" panose="020B0604020202020204" pitchFamily="34" charset="0"/>
              <a:buChar char="•"/>
            </a:pPr>
            <a:r>
              <a:rPr lang="en-US" sz="1600" dirty="0">
                <a:latin typeface="Arial" panose="020B0604020202020204" pitchFamily="34" charset="0"/>
                <a:cs typeface="Arial" panose="020B0604020202020204" pitchFamily="34" charset="0"/>
              </a:rPr>
              <a:t>There is an explicit </a:t>
            </a:r>
            <a:r>
              <a:rPr lang="en-US" sz="1600" b="1" dirty="0">
                <a:latin typeface="Arial" panose="020B0604020202020204" pitchFamily="34" charset="0"/>
                <a:cs typeface="Arial" panose="020B0604020202020204" pitchFamily="34" charset="0"/>
              </a:rPr>
              <a:t>input</a:t>
            </a:r>
            <a:r>
              <a:rPr lang="en-US" sz="1600" dirty="0">
                <a:latin typeface="Arial" panose="020B0604020202020204" pitchFamily="34" charset="0"/>
                <a:cs typeface="Arial" panose="020B0604020202020204" pitchFamily="34" charset="0"/>
              </a:rPr>
              <a:t> defined in </a:t>
            </a:r>
            <a:r>
              <a:rPr lang="en-US" sz="1600" b="1" dirty="0">
                <a:latin typeface="Arial" panose="020B0604020202020204" pitchFamily="34" charset="0"/>
                <a:cs typeface="Arial" panose="020B0604020202020204" pitchFamily="34" charset="0"/>
              </a:rPr>
              <a:t>attributes</a:t>
            </a:r>
            <a:br>
              <a:rPr lang="en-US" sz="1600" b="1"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1600" dirty="0">
                <a:latin typeface="Arial" panose="020B0604020202020204" pitchFamily="34" charset="0"/>
                <a:cs typeface="Arial" panose="020B0604020202020204" pitchFamily="34" charset="0"/>
              </a:rPr>
              <a:t>The transform will therefore provide the input provided by the account attribute from Source 2</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1600" b="1" dirty="0">
                <a:latin typeface="Arial" panose="020B0604020202020204" pitchFamily="34" charset="0"/>
                <a:cs typeface="Arial" panose="020B0604020202020204" pitchFamily="34" charset="0"/>
              </a:rPr>
              <a:t>Conclusion:</a:t>
            </a:r>
            <a:r>
              <a:rPr lang="en-US" sz="1600" dirty="0">
                <a:latin typeface="Arial" panose="020B0604020202020204" pitchFamily="34" charset="0"/>
                <a:cs typeface="Arial" panose="020B0604020202020204" pitchFamily="34" charset="0"/>
              </a:rPr>
              <a:t> department = “e</a:t>
            </a:r>
            <a:r>
              <a:rPr lang="en-US" sz="1600" dirty="0">
                <a:solidFill>
                  <a:schemeClr val="tx1"/>
                </a:solidFill>
                <a:latin typeface="Arial" panose="020B0604020202020204" pitchFamily="34" charset="0"/>
                <a:cs typeface="Arial" panose="020B0604020202020204" pitchFamily="34" charset="0"/>
              </a:rPr>
              <a:t>ngineering</a:t>
            </a:r>
            <a:r>
              <a:rPr lang="en-US" sz="1600" dirty="0">
                <a:latin typeface="Arial" panose="020B0604020202020204" pitchFamily="34" charset="0"/>
                <a:cs typeface="Arial" panose="020B0604020202020204" pitchFamily="34" charset="0"/>
              </a:rPr>
              <a:t>”</a:t>
            </a:r>
          </a:p>
          <a:p>
            <a:pPr marL="342900" indent="-342900" algn="l">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1600" b="1" dirty="0">
                <a:latin typeface="Arial" panose="020B0604020202020204" pitchFamily="34" charset="0"/>
                <a:cs typeface="Arial" panose="020B0604020202020204" pitchFamily="34" charset="0"/>
              </a:rPr>
              <a:t>Note:</a:t>
            </a:r>
            <a:r>
              <a:rPr lang="en-US" sz="1600" dirty="0">
                <a:latin typeface="Arial" panose="020B0604020202020204" pitchFamily="34" charset="0"/>
                <a:cs typeface="Arial" panose="020B0604020202020204" pitchFamily="34" charset="0"/>
              </a:rPr>
              <a:t> This is also an example of a nested transform</a:t>
            </a:r>
            <a:endParaRPr lang="en-US" sz="1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0F84E65-2B14-4174-CE03-9926AA1BC161}"/>
              </a:ext>
            </a:extLst>
          </p:cNvPr>
          <p:cNvSpPr txBox="1"/>
          <p:nvPr/>
        </p:nvSpPr>
        <p:spPr>
          <a:xfrm>
            <a:off x="1029634" y="3681387"/>
            <a:ext cx="4126828" cy="2492990"/>
          </a:xfrm>
          <a:prstGeom prst="rect">
            <a:avLst/>
          </a:prstGeom>
          <a:solidFill>
            <a:schemeClr val="tx2"/>
          </a:solidFill>
        </p:spPr>
        <p:txBody>
          <a:bodyPr wrap="square">
            <a:spAutoFit/>
          </a:bodyPr>
          <a:lstStyle/>
          <a:p>
            <a:r>
              <a:rPr lang="en-US" sz="1200" b="0" dirty="0">
                <a:solidFill>
                  <a:srgbClr val="D4D4D4"/>
                </a:solidFill>
                <a:effectLst/>
                <a:latin typeface="Consolas" panose="020B0609020204030204" pitchFamily="49" charset="0"/>
              </a:rPr>
              <a:t>{</a:t>
            </a:r>
          </a:p>
          <a:p>
            <a:r>
              <a:rPr lang="en-US" sz="1200" b="0" dirty="0">
                <a:solidFill>
                  <a:srgbClr val="D4D4D4"/>
                </a:solidFill>
                <a:effectLst/>
                <a:latin typeface="Consolas" panose="020B0609020204030204" pitchFamily="49" charset="0"/>
              </a:rPr>
              <a:t>    </a:t>
            </a:r>
            <a:r>
              <a:rPr lang="en-US" sz="1200" b="0" dirty="0">
                <a:solidFill>
                  <a:srgbClr val="9CDCFE"/>
                </a:solidFill>
                <a:effectLst/>
                <a:latin typeface="Consolas" panose="020B0609020204030204" pitchFamily="49" charset="0"/>
              </a:rPr>
              <a:t>“</a:t>
            </a:r>
            <a:r>
              <a:rPr lang="en-US" sz="1200" dirty="0">
                <a:solidFill>
                  <a:srgbClr val="9CDCFE"/>
                </a:solidFill>
                <a:latin typeface="Consolas" panose="020B0609020204030204" pitchFamily="49" charset="0"/>
              </a:rPr>
              <a:t>name</a:t>
            </a:r>
            <a:r>
              <a:rPr lang="en-US" sz="1200" b="0" dirty="0">
                <a:solidFill>
                  <a:srgbClr val="9CDCFE"/>
                </a:solidFill>
                <a:effectLst/>
                <a:latin typeface="Consolas" panose="020B0609020204030204" pitchFamily="49" charset="0"/>
              </a:rPr>
              <a:t>"</a:t>
            </a:r>
            <a:r>
              <a:rPr lang="en-US" sz="1200" b="0" dirty="0">
                <a:solidFill>
                  <a:srgbClr val="D4D4D4"/>
                </a:solidFill>
                <a:effectLst/>
                <a:latin typeface="Consolas" panose="020B0609020204030204" pitchFamily="49" charset="0"/>
              </a:rPr>
              <a:t>: </a:t>
            </a:r>
            <a:r>
              <a:rPr lang="en-US" sz="1200" b="0" dirty="0">
                <a:solidFill>
                  <a:srgbClr val="CE9178"/>
                </a:solidFill>
                <a:effectLst/>
                <a:latin typeface="Consolas" panose="020B0609020204030204" pitchFamily="49" charset="0"/>
              </a:rPr>
              <a:t>"Lowercase Department"</a:t>
            </a:r>
            <a:r>
              <a:rPr lang="en-US" sz="1200" b="0" dirty="0">
                <a:solidFill>
                  <a:srgbClr val="D4D4D4"/>
                </a:solidFill>
                <a:effectLst/>
                <a:latin typeface="Consolas" panose="020B0609020204030204" pitchFamily="49" charset="0"/>
              </a:rPr>
              <a:t>,</a:t>
            </a:r>
          </a:p>
          <a:p>
            <a:r>
              <a:rPr lang="en-US" sz="1200" b="0" dirty="0">
                <a:solidFill>
                  <a:srgbClr val="D4D4D4"/>
                </a:solidFill>
                <a:effectLst/>
                <a:latin typeface="Consolas" panose="020B0609020204030204" pitchFamily="49" charset="0"/>
              </a:rPr>
              <a:t>    </a:t>
            </a:r>
            <a:r>
              <a:rPr lang="en-US" sz="1200" b="0" dirty="0">
                <a:solidFill>
                  <a:srgbClr val="9CDCFE"/>
                </a:solidFill>
                <a:effectLst/>
                <a:latin typeface="Consolas" panose="020B0609020204030204" pitchFamily="49" charset="0"/>
              </a:rPr>
              <a:t>"type"</a:t>
            </a:r>
            <a:r>
              <a:rPr lang="en-US" sz="1200" b="0" dirty="0">
                <a:solidFill>
                  <a:srgbClr val="D4D4D4"/>
                </a:solidFill>
                <a:effectLst/>
                <a:latin typeface="Consolas" panose="020B0609020204030204" pitchFamily="49" charset="0"/>
              </a:rPr>
              <a:t>: </a:t>
            </a:r>
            <a:r>
              <a:rPr lang="en-US" sz="1200" b="0" dirty="0">
                <a:solidFill>
                  <a:srgbClr val="CE9178"/>
                </a:solidFill>
                <a:effectLst/>
                <a:latin typeface="Consolas" panose="020B0609020204030204" pitchFamily="49" charset="0"/>
              </a:rPr>
              <a:t>"lower"</a:t>
            </a:r>
            <a:r>
              <a:rPr lang="en-US" sz="1200" b="0" dirty="0">
                <a:solidFill>
                  <a:srgbClr val="D4D4D4"/>
                </a:solidFill>
                <a:effectLst/>
                <a:latin typeface="Consolas" panose="020B0609020204030204" pitchFamily="49" charset="0"/>
              </a:rPr>
              <a:t>,</a:t>
            </a:r>
          </a:p>
          <a:p>
            <a:r>
              <a:rPr lang="en-US" sz="1200" b="0" dirty="0">
                <a:solidFill>
                  <a:srgbClr val="D4D4D4"/>
                </a:solidFill>
                <a:effectLst/>
                <a:latin typeface="Consolas" panose="020B0609020204030204" pitchFamily="49" charset="0"/>
              </a:rPr>
              <a:t>    </a:t>
            </a:r>
            <a:r>
              <a:rPr lang="en-US" sz="1200" b="0" dirty="0">
                <a:solidFill>
                  <a:srgbClr val="9CDCFE"/>
                </a:solidFill>
                <a:effectLst/>
                <a:latin typeface="Consolas" panose="020B0609020204030204" pitchFamily="49" charset="0"/>
              </a:rPr>
              <a:t>"attributes"</a:t>
            </a:r>
            <a:r>
              <a:rPr lang="en-US" sz="1200" b="0" dirty="0">
                <a:solidFill>
                  <a:srgbClr val="D4D4D4"/>
                </a:solidFill>
                <a:effectLst/>
                <a:latin typeface="Consolas" panose="020B0609020204030204" pitchFamily="49" charset="0"/>
              </a:rPr>
              <a:t>: {</a:t>
            </a:r>
          </a:p>
          <a:p>
            <a:r>
              <a:rPr lang="en-US" sz="1200" b="0" dirty="0">
                <a:solidFill>
                  <a:srgbClr val="D4D4D4"/>
                </a:solidFill>
                <a:effectLst/>
                <a:latin typeface="Consolas" panose="020B0609020204030204" pitchFamily="49" charset="0"/>
              </a:rPr>
              <a:t>        </a:t>
            </a:r>
            <a:r>
              <a:rPr lang="en-US" sz="1200" b="0" dirty="0">
                <a:solidFill>
                  <a:srgbClr val="9CDCFE"/>
                </a:solidFill>
                <a:effectLst/>
                <a:latin typeface="Consolas" panose="020B0609020204030204" pitchFamily="49" charset="0"/>
              </a:rPr>
              <a:t>"input"</a:t>
            </a:r>
            <a:r>
              <a:rPr lang="en-US" sz="1200" b="0" dirty="0">
                <a:solidFill>
                  <a:srgbClr val="D4D4D4"/>
                </a:solidFill>
                <a:effectLst/>
                <a:latin typeface="Consolas" panose="020B0609020204030204" pitchFamily="49" charset="0"/>
              </a:rPr>
              <a:t>: {</a:t>
            </a:r>
          </a:p>
          <a:p>
            <a:r>
              <a:rPr lang="en-US" sz="1200" b="0" dirty="0">
                <a:solidFill>
                  <a:srgbClr val="D4D4D4"/>
                </a:solidFill>
                <a:effectLst/>
                <a:latin typeface="Consolas" panose="020B0609020204030204" pitchFamily="49" charset="0"/>
              </a:rPr>
              <a:t>            </a:t>
            </a:r>
            <a:r>
              <a:rPr lang="en-US" sz="1200" b="0" dirty="0">
                <a:solidFill>
                  <a:srgbClr val="9CDCFE"/>
                </a:solidFill>
                <a:effectLst/>
                <a:latin typeface="Consolas" panose="020B0609020204030204" pitchFamily="49" charset="0"/>
              </a:rPr>
              <a:t>"type"</a:t>
            </a:r>
            <a:r>
              <a:rPr lang="en-US" sz="1200" b="0" dirty="0">
                <a:solidFill>
                  <a:srgbClr val="D4D4D4"/>
                </a:solidFill>
                <a:effectLst/>
                <a:latin typeface="Consolas" panose="020B0609020204030204" pitchFamily="49" charset="0"/>
              </a:rPr>
              <a:t>: </a:t>
            </a:r>
            <a:r>
              <a:rPr lang="en-US" sz="1200" b="0" dirty="0">
                <a:solidFill>
                  <a:srgbClr val="CE9178"/>
                </a:solidFill>
                <a:effectLst/>
                <a:latin typeface="Consolas" panose="020B0609020204030204" pitchFamily="49" charset="0"/>
              </a:rPr>
              <a:t>"accountAttribute"</a:t>
            </a:r>
            <a:r>
              <a:rPr lang="en-US" sz="1200" b="0" dirty="0">
                <a:solidFill>
                  <a:srgbClr val="D4D4D4"/>
                </a:solidFill>
                <a:effectLst/>
                <a:latin typeface="Consolas" panose="020B0609020204030204" pitchFamily="49" charset="0"/>
              </a:rPr>
              <a:t>,</a:t>
            </a:r>
          </a:p>
          <a:p>
            <a:r>
              <a:rPr lang="en-US" sz="1200" b="0" dirty="0">
                <a:solidFill>
                  <a:srgbClr val="D4D4D4"/>
                </a:solidFill>
                <a:effectLst/>
                <a:latin typeface="Consolas" panose="020B0609020204030204" pitchFamily="49" charset="0"/>
              </a:rPr>
              <a:t>            </a:t>
            </a:r>
            <a:r>
              <a:rPr lang="en-US" sz="1200" b="0" dirty="0">
                <a:solidFill>
                  <a:srgbClr val="9CDCFE"/>
                </a:solidFill>
                <a:effectLst/>
                <a:latin typeface="Consolas" panose="020B0609020204030204" pitchFamily="49" charset="0"/>
              </a:rPr>
              <a:t>"attributes"</a:t>
            </a:r>
            <a:r>
              <a:rPr lang="en-US" sz="1200" b="0" dirty="0">
                <a:solidFill>
                  <a:srgbClr val="D4D4D4"/>
                </a:solidFill>
                <a:effectLst/>
                <a:latin typeface="Consolas" panose="020B0609020204030204" pitchFamily="49" charset="0"/>
              </a:rPr>
              <a:t>: {</a:t>
            </a:r>
          </a:p>
          <a:p>
            <a:r>
              <a:rPr lang="en-US" sz="1200" b="0" dirty="0">
                <a:solidFill>
                  <a:srgbClr val="D4D4D4"/>
                </a:solidFill>
                <a:effectLst/>
                <a:latin typeface="Consolas" panose="020B0609020204030204" pitchFamily="49" charset="0"/>
              </a:rPr>
              <a:t>                </a:t>
            </a:r>
            <a:r>
              <a:rPr lang="en-US" sz="1200" b="0" dirty="0">
                <a:solidFill>
                  <a:srgbClr val="9CDCFE"/>
                </a:solidFill>
                <a:effectLst/>
                <a:latin typeface="Consolas" panose="020B0609020204030204" pitchFamily="49" charset="0"/>
              </a:rPr>
              <a:t>"attributeName"</a:t>
            </a:r>
            <a:r>
              <a:rPr lang="en-US" sz="1200" b="0" dirty="0">
                <a:solidFill>
                  <a:srgbClr val="D4D4D4"/>
                </a:solidFill>
                <a:effectLst/>
                <a:latin typeface="Consolas" panose="020B0609020204030204" pitchFamily="49" charset="0"/>
              </a:rPr>
              <a:t>: </a:t>
            </a:r>
            <a:r>
              <a:rPr lang="en-US" sz="1200" b="0" dirty="0">
                <a:solidFill>
                  <a:srgbClr val="CE9178"/>
                </a:solidFill>
                <a:effectLst/>
                <a:latin typeface="Consolas" panose="020B0609020204030204" pitchFamily="49" charset="0"/>
              </a:rPr>
              <a:t>"department"</a:t>
            </a:r>
            <a:r>
              <a:rPr lang="en-US" sz="1200" b="0" dirty="0">
                <a:solidFill>
                  <a:srgbClr val="D4D4D4"/>
                </a:solidFill>
                <a:effectLst/>
                <a:latin typeface="Consolas" panose="020B0609020204030204" pitchFamily="49" charset="0"/>
              </a:rPr>
              <a:t>,</a:t>
            </a:r>
          </a:p>
          <a:p>
            <a:r>
              <a:rPr lang="en-US" sz="1200" b="0" dirty="0">
                <a:solidFill>
                  <a:srgbClr val="D4D4D4"/>
                </a:solidFill>
                <a:effectLst/>
                <a:latin typeface="Consolas" panose="020B0609020204030204" pitchFamily="49" charset="0"/>
              </a:rPr>
              <a:t>                </a:t>
            </a:r>
            <a:r>
              <a:rPr lang="en-US" sz="1200" b="0" dirty="0">
                <a:solidFill>
                  <a:srgbClr val="9CDCFE"/>
                </a:solidFill>
                <a:effectLst/>
                <a:latin typeface="Consolas" panose="020B0609020204030204" pitchFamily="49" charset="0"/>
              </a:rPr>
              <a:t>"sourceName"</a:t>
            </a:r>
            <a:r>
              <a:rPr lang="en-US" sz="1200" b="0" dirty="0">
                <a:solidFill>
                  <a:srgbClr val="D4D4D4"/>
                </a:solidFill>
                <a:effectLst/>
                <a:latin typeface="Consolas" panose="020B0609020204030204" pitchFamily="49" charset="0"/>
              </a:rPr>
              <a:t>: </a:t>
            </a:r>
            <a:r>
              <a:rPr lang="en-US" sz="1200" b="0" dirty="0">
                <a:solidFill>
                  <a:srgbClr val="CE9178"/>
                </a:solidFill>
                <a:effectLst/>
                <a:latin typeface="Consolas" panose="020B0609020204030204" pitchFamily="49" charset="0"/>
              </a:rPr>
              <a:t>"Source 2"</a:t>
            </a:r>
            <a:endParaRPr lang="en-US" sz="1200" b="0" dirty="0">
              <a:solidFill>
                <a:srgbClr val="D4D4D4"/>
              </a:solidFill>
              <a:effectLst/>
              <a:latin typeface="Consolas" panose="020B0609020204030204" pitchFamily="49" charset="0"/>
            </a:endParaRPr>
          </a:p>
          <a:p>
            <a:r>
              <a:rPr lang="en-US" sz="1200" b="0" dirty="0">
                <a:solidFill>
                  <a:srgbClr val="D4D4D4"/>
                </a:solidFill>
                <a:effectLst/>
                <a:latin typeface="Consolas" panose="020B0609020204030204" pitchFamily="49" charset="0"/>
              </a:rPr>
              <a:t>            }</a:t>
            </a:r>
          </a:p>
          <a:p>
            <a:r>
              <a:rPr lang="en-US" sz="1200" b="0" dirty="0">
                <a:solidFill>
                  <a:srgbClr val="D4D4D4"/>
                </a:solidFill>
                <a:effectLst/>
                <a:latin typeface="Consolas" panose="020B0609020204030204" pitchFamily="49" charset="0"/>
              </a:rPr>
              <a:t>        }</a:t>
            </a:r>
          </a:p>
          <a:p>
            <a:r>
              <a:rPr lang="en-US" sz="1200" b="0" dirty="0">
                <a:solidFill>
                  <a:srgbClr val="D4D4D4"/>
                </a:solidFill>
                <a:effectLst/>
                <a:latin typeface="Consolas" panose="020B0609020204030204" pitchFamily="49" charset="0"/>
              </a:rPr>
              <a:t>    }</a:t>
            </a:r>
          </a:p>
          <a:p>
            <a:r>
              <a:rPr lang="en-US" sz="1200" b="0" dirty="0">
                <a:solidFill>
                  <a:srgbClr val="D4D4D4"/>
                </a:solidFill>
                <a:effectLst/>
                <a:latin typeface="Consolas" panose="020B0609020204030204" pitchFamily="49" charset="0"/>
              </a:rPr>
              <a:t>}</a:t>
            </a:r>
          </a:p>
        </p:txBody>
      </p:sp>
    </p:spTree>
    <p:extLst>
      <p:ext uri="{BB962C8B-B14F-4D97-AF65-F5344CB8AC3E}">
        <p14:creationId xmlns:p14="http://schemas.microsoft.com/office/powerpoint/2010/main" val="148332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FEE6-4A37-08FD-54E5-40AF4AD4F68C}"/>
              </a:ext>
            </a:extLst>
          </p:cNvPr>
          <p:cNvSpPr>
            <a:spLocks noGrp="1"/>
          </p:cNvSpPr>
          <p:nvPr>
            <p:ph type="title"/>
          </p:nvPr>
        </p:nvSpPr>
        <p:spPr/>
        <p:txBody>
          <a:bodyPr/>
          <a:lstStyle/>
          <a:p>
            <a:r>
              <a:rPr lang="en-US" dirty="0"/>
              <a:t>Velocity Template Engine</a:t>
            </a:r>
          </a:p>
        </p:txBody>
      </p:sp>
      <p:sp>
        <p:nvSpPr>
          <p:cNvPr id="3" name="Content Placeholder 2">
            <a:extLst>
              <a:ext uri="{FF2B5EF4-FFF2-40B4-BE49-F238E27FC236}">
                <a16:creationId xmlns:a16="http://schemas.microsoft.com/office/drawing/2014/main" id="{EA0F0598-65EA-E2AE-FDAD-00EB0799679D}"/>
              </a:ext>
            </a:extLst>
          </p:cNvPr>
          <p:cNvSpPr>
            <a:spLocks noGrp="1"/>
          </p:cNvSpPr>
          <p:nvPr>
            <p:ph idx="1"/>
          </p:nvPr>
        </p:nvSpPr>
        <p:spPr/>
        <p:txBody>
          <a:bodyPr/>
          <a:lstStyle/>
          <a:p>
            <a:r>
              <a:rPr lang="en-US" dirty="0"/>
              <a:t>Super powerful, evaluate objects passed into the Transform</a:t>
            </a:r>
          </a:p>
          <a:p>
            <a:r>
              <a:rPr lang="en-US" dirty="0"/>
              <a:t>Usually used in conjunction with the Static transform type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AC19540-C14F-4A3A-C10E-0BE09CEFBC51}"/>
              </a:ext>
            </a:extLst>
          </p:cNvPr>
          <p:cNvSpPr>
            <a:spLocks noGrp="1"/>
          </p:cNvSpPr>
          <p:nvPr>
            <p:ph type="sldNum" sz="quarter" idx="12"/>
          </p:nvPr>
        </p:nvSpPr>
        <p:spPr>
          <a:xfrm>
            <a:off x="11041038" y="6345555"/>
            <a:ext cx="795361" cy="228600"/>
          </a:xfrm>
          <a:prstGeom prst="rect">
            <a:avLst/>
          </a:prstGeom>
        </p:spPr>
        <p:txBody>
          <a:bodyPr vert="horz" lIns="91440" tIns="45720" rIns="91440" bIns="45720" rtlCol="0" anchor="ctr"/>
          <a:lstStyle>
            <a:defPPr>
              <a:defRPr lang="en-US"/>
            </a:defPPr>
            <a:lvl1pPr marL="0" algn="r" defTabSz="914400" rtl="0" eaLnBrk="1" latinLnBrk="0" hangingPunct="1">
              <a:defRPr sz="700" b="1" i="0" kern="1200">
                <a:solidFill>
                  <a:schemeClr val="accent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9D2152-1C30-894C-9781-951D3C9748DF}" type="slidenum">
              <a:rPr lang="en-US" smtClean="0"/>
              <a:pPr/>
              <a:t>13</a:t>
            </a:fld>
            <a:endParaRPr lang="en-US"/>
          </a:p>
        </p:txBody>
      </p:sp>
      <p:sp>
        <p:nvSpPr>
          <p:cNvPr id="5" name="Footer Placeholder 4">
            <a:extLst>
              <a:ext uri="{FF2B5EF4-FFF2-40B4-BE49-F238E27FC236}">
                <a16:creationId xmlns:a16="http://schemas.microsoft.com/office/drawing/2014/main" id="{B0976CC8-F358-9152-C686-6428E39F176A}"/>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lumMod val="40000"/>
                    <a:lumOff val="60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6" name="TextBox 5">
            <a:extLst>
              <a:ext uri="{FF2B5EF4-FFF2-40B4-BE49-F238E27FC236}">
                <a16:creationId xmlns:a16="http://schemas.microsoft.com/office/drawing/2014/main" id="{1A7BF99C-5350-6606-A3BE-66BFDE3342A8}"/>
              </a:ext>
            </a:extLst>
          </p:cNvPr>
          <p:cNvSpPr txBox="1"/>
          <p:nvPr/>
        </p:nvSpPr>
        <p:spPr>
          <a:xfrm>
            <a:off x="653142" y="2522557"/>
            <a:ext cx="10646229" cy="3970318"/>
          </a:xfrm>
          <a:prstGeom prst="rect">
            <a:avLst/>
          </a:prstGeom>
          <a:noFill/>
        </p:spPr>
        <p:txBody>
          <a:bodyPr wrap="square">
            <a:spAutoFit/>
          </a:bodyPr>
          <a:lstStyle/>
          <a:p>
            <a:r>
              <a:rPr lang="en-GB" dirty="0"/>
              <a:t>{</a:t>
            </a:r>
          </a:p>
          <a:p>
            <a:r>
              <a:rPr lang="en-GB" dirty="0"/>
              <a:t>    "attributes":</a:t>
            </a:r>
          </a:p>
          <a:p>
            <a:r>
              <a:rPr lang="en-GB" dirty="0"/>
              <a:t>   { "</a:t>
            </a:r>
            <a:r>
              <a:rPr lang="en-GB" dirty="0" err="1"/>
              <a:t>workerType</a:t>
            </a:r>
            <a:r>
              <a:rPr lang="en-GB" dirty="0"/>
              <a:t>": { </a:t>
            </a:r>
          </a:p>
          <a:p>
            <a:r>
              <a:rPr lang="en-GB" dirty="0"/>
              <a:t>        "attributes": { </a:t>
            </a:r>
          </a:p>
          <a:p>
            <a:r>
              <a:rPr lang="en-GB" dirty="0"/>
              <a:t>            "</a:t>
            </a:r>
            <a:r>
              <a:rPr lang="en-GB" dirty="0" err="1"/>
              <a:t>sourceName</a:t>
            </a:r>
            <a:r>
              <a:rPr lang="en-GB" dirty="0"/>
              <a:t>": "HR Source", </a:t>
            </a:r>
          </a:p>
          <a:p>
            <a:r>
              <a:rPr lang="en-GB" dirty="0"/>
              <a:t>            "</a:t>
            </a:r>
            <a:r>
              <a:rPr lang="en-GB" dirty="0" err="1"/>
              <a:t>attributeName</a:t>
            </a:r>
            <a:r>
              <a:rPr lang="en-GB" dirty="0"/>
              <a:t>": "</a:t>
            </a:r>
            <a:r>
              <a:rPr lang="en-GB" dirty="0" err="1"/>
              <a:t>empType</a:t>
            </a:r>
            <a:r>
              <a:rPr lang="en-GB" dirty="0"/>
              <a:t>" </a:t>
            </a:r>
          </a:p>
          <a:p>
            <a:r>
              <a:rPr lang="en-GB" dirty="0"/>
              <a:t>        }, </a:t>
            </a:r>
          </a:p>
          <a:p>
            <a:r>
              <a:rPr lang="en-GB" dirty="0"/>
              <a:t>    "type": "</a:t>
            </a:r>
            <a:r>
              <a:rPr lang="en-GB" dirty="0" err="1"/>
              <a:t>accountAttribute</a:t>
            </a:r>
            <a:r>
              <a:rPr lang="en-GB" dirty="0"/>
              <a:t>" </a:t>
            </a:r>
          </a:p>
          <a:p>
            <a:r>
              <a:rPr lang="en-GB" dirty="0"/>
              <a:t>    }, </a:t>
            </a:r>
          </a:p>
          <a:p>
            <a:r>
              <a:rPr lang="en-GB" dirty="0"/>
              <a:t>   "value": </a:t>
            </a:r>
            <a:r>
              <a:rPr lang="en-GB" b="1" dirty="0"/>
              <a:t>"#if($</a:t>
            </a:r>
            <a:r>
              <a:rPr lang="en-GB" b="1" dirty="0" err="1"/>
              <a:t>workerType</a:t>
            </a:r>
            <a:r>
              <a:rPr lang="en-GB" b="1" dirty="0"/>
              <a:t>=='Employee')Full-Time#{else}</a:t>
            </a:r>
            <a:r>
              <a:rPr lang="en-GB" b="1" dirty="0" err="1"/>
              <a:t>Contingent#end</a:t>
            </a:r>
            <a:r>
              <a:rPr lang="en-GB" dirty="0"/>
              <a:t>” </a:t>
            </a:r>
          </a:p>
          <a:p>
            <a:r>
              <a:rPr lang="en-GB" dirty="0"/>
              <a:t>  }, </a:t>
            </a:r>
          </a:p>
          <a:p>
            <a:r>
              <a:rPr lang="en-GB" b="1" dirty="0"/>
              <a:t>"type": "static", </a:t>
            </a:r>
          </a:p>
          <a:p>
            <a:r>
              <a:rPr lang="en-GB" dirty="0"/>
              <a:t>"name": "Test Static Transform" </a:t>
            </a:r>
          </a:p>
          <a:p>
            <a:r>
              <a:rPr lang="en-GB" dirty="0"/>
              <a:t>}</a:t>
            </a:r>
            <a:endParaRPr lang="en-US" dirty="0"/>
          </a:p>
        </p:txBody>
      </p:sp>
    </p:spTree>
    <p:extLst>
      <p:ext uri="{BB962C8B-B14F-4D97-AF65-F5344CB8AC3E}">
        <p14:creationId xmlns:p14="http://schemas.microsoft.com/office/powerpoint/2010/main" val="305263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8244-ABC6-CDD9-9C72-92225CEB7F5F}"/>
              </a:ext>
            </a:extLst>
          </p:cNvPr>
          <p:cNvSpPr>
            <a:spLocks noGrp="1"/>
          </p:cNvSpPr>
          <p:nvPr>
            <p:ph type="title"/>
          </p:nvPr>
        </p:nvSpPr>
        <p:spPr/>
        <p:txBody>
          <a:bodyPr/>
          <a:lstStyle/>
          <a:p>
            <a:r>
              <a:rPr lang="en-US" dirty="0"/>
              <a:t>Transform Usage</a:t>
            </a:r>
          </a:p>
        </p:txBody>
      </p:sp>
      <p:sp>
        <p:nvSpPr>
          <p:cNvPr id="4" name="Content Placeholder 3">
            <a:extLst>
              <a:ext uri="{FF2B5EF4-FFF2-40B4-BE49-F238E27FC236}">
                <a16:creationId xmlns:a16="http://schemas.microsoft.com/office/drawing/2014/main" id="{05DF2E6F-C012-ABCE-70C2-BAF02CA63C7D}"/>
              </a:ext>
            </a:extLst>
          </p:cNvPr>
          <p:cNvSpPr txBox="1">
            <a:spLocks/>
          </p:cNvSpPr>
          <p:nvPr/>
        </p:nvSpPr>
        <p:spPr>
          <a:xfrm>
            <a:off x="661988" y="1585914"/>
            <a:ext cx="10942408" cy="4098606"/>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sz="2000" dirty="0">
                <a:solidFill>
                  <a:schemeClr val="tx1"/>
                </a:solidFill>
                <a:latin typeface="Arial" panose="020B0604020202020204" pitchFamily="34" charset="0"/>
                <a:cs typeface="Arial" panose="020B0604020202020204" pitchFamily="34" charset="0"/>
              </a:rPr>
              <a:t>There are two primary places where transforms are used:</a:t>
            </a:r>
          </a:p>
          <a:p>
            <a:pPr lvl="2" indent="-457200">
              <a:spcBef>
                <a:spcPts val="1000"/>
              </a:spcBef>
              <a:buFont typeface="Arial" charset="0"/>
              <a:buChar char="•"/>
            </a:pPr>
            <a:r>
              <a:rPr lang="en-US" sz="1800" dirty="0">
                <a:solidFill>
                  <a:schemeClr val="tx1"/>
                </a:solidFill>
                <a:latin typeface="Arial" panose="020B0604020202020204" pitchFamily="34" charset="0"/>
                <a:cs typeface="Arial" panose="020B0604020202020204" pitchFamily="34" charset="0"/>
              </a:rPr>
              <a:t>With </a:t>
            </a:r>
            <a:r>
              <a:rPr lang="en-US" sz="1800" b="1" dirty="0">
                <a:solidFill>
                  <a:schemeClr val="tx1"/>
                </a:solidFill>
                <a:latin typeface="Arial" panose="020B0604020202020204" pitchFamily="34" charset="0"/>
                <a:cs typeface="Arial" panose="020B0604020202020204" pitchFamily="34" charset="0"/>
              </a:rPr>
              <a:t>identities</a:t>
            </a:r>
            <a:r>
              <a:rPr lang="en-US" sz="1800" dirty="0">
                <a:solidFill>
                  <a:schemeClr val="tx1"/>
                </a:solidFill>
                <a:latin typeface="Arial" panose="020B0604020202020204" pitchFamily="34" charset="0"/>
                <a:cs typeface="Arial" panose="020B0604020202020204" pitchFamily="34" charset="0"/>
              </a:rPr>
              <a:t> – on an identity profile for identity attribute calculation. These are calculated during any identity refresh process</a:t>
            </a:r>
          </a:p>
          <a:p>
            <a:pPr lvl="2" indent="-457200">
              <a:spcBef>
                <a:spcPts val="1000"/>
              </a:spcBef>
              <a:buFont typeface="Arial" charset="0"/>
              <a:buChar char="•"/>
            </a:pPr>
            <a:r>
              <a:rPr lang="en-US" sz="1800" dirty="0">
                <a:solidFill>
                  <a:schemeClr val="tx1"/>
                </a:solidFill>
                <a:latin typeface="Arial" panose="020B0604020202020204" pitchFamily="34" charset="0"/>
                <a:cs typeface="Arial" panose="020B0604020202020204" pitchFamily="34" charset="0"/>
              </a:rPr>
              <a:t>With </a:t>
            </a:r>
            <a:r>
              <a:rPr lang="en-US" sz="1800" b="1" dirty="0">
                <a:solidFill>
                  <a:schemeClr val="tx1"/>
                </a:solidFill>
                <a:latin typeface="Arial" panose="020B0604020202020204" pitchFamily="34" charset="0"/>
                <a:cs typeface="Arial" panose="020B0604020202020204" pitchFamily="34" charset="0"/>
              </a:rPr>
              <a:t>accounts</a:t>
            </a:r>
            <a:r>
              <a:rPr lang="en-US" sz="1800" dirty="0">
                <a:solidFill>
                  <a:schemeClr val="tx1"/>
                </a:solidFill>
                <a:latin typeface="Arial" panose="020B0604020202020204" pitchFamily="34" charset="0"/>
                <a:cs typeface="Arial" panose="020B0604020202020204" pitchFamily="34" charset="0"/>
              </a:rPr>
              <a:t> – on a source profile for determining new account attribute values for provisioning operations, like when a new account is being created</a:t>
            </a:r>
          </a:p>
        </p:txBody>
      </p:sp>
    </p:spTree>
    <p:extLst>
      <p:ext uri="{BB962C8B-B14F-4D97-AF65-F5344CB8AC3E}">
        <p14:creationId xmlns:p14="http://schemas.microsoft.com/office/powerpoint/2010/main" val="3880141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8244-ABC6-CDD9-9C72-92225CEB7F5F}"/>
              </a:ext>
            </a:extLst>
          </p:cNvPr>
          <p:cNvSpPr>
            <a:spLocks noGrp="1"/>
          </p:cNvSpPr>
          <p:nvPr>
            <p:ph type="title"/>
          </p:nvPr>
        </p:nvSpPr>
        <p:spPr/>
        <p:txBody>
          <a:bodyPr/>
          <a:lstStyle/>
          <a:p>
            <a:r>
              <a:rPr lang="en-US" dirty="0"/>
              <a:t>Transform Usage – Identities</a:t>
            </a:r>
          </a:p>
        </p:txBody>
      </p:sp>
      <p:sp>
        <p:nvSpPr>
          <p:cNvPr id="4" name="Content Placeholder 3">
            <a:extLst>
              <a:ext uri="{FF2B5EF4-FFF2-40B4-BE49-F238E27FC236}">
                <a16:creationId xmlns:a16="http://schemas.microsoft.com/office/drawing/2014/main" id="{05DF2E6F-C012-ABCE-70C2-BAF02CA63C7D}"/>
              </a:ext>
            </a:extLst>
          </p:cNvPr>
          <p:cNvSpPr txBox="1">
            <a:spLocks/>
          </p:cNvSpPr>
          <p:nvPr/>
        </p:nvSpPr>
        <p:spPr>
          <a:xfrm>
            <a:off x="661988" y="1585914"/>
            <a:ext cx="10942408" cy="4098606"/>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sz="1800" dirty="0">
                <a:solidFill>
                  <a:schemeClr val="tx1"/>
                </a:solidFill>
                <a:latin typeface="Arial" panose="020B0604020202020204" pitchFamily="34" charset="0"/>
                <a:cs typeface="Arial" panose="020B0604020202020204" pitchFamily="34" charset="0"/>
              </a:rPr>
              <a:t>Identity attribute transforms are configured on the identity profile, and are used to determine identity attribute values that are calculated during an identity refresh process</a:t>
            </a:r>
            <a:endParaRPr lang="en-US" dirty="0">
              <a:solidFill>
                <a:schemeClr val="tx1"/>
              </a:solidFill>
              <a:latin typeface="Arial" panose="020B0604020202020204" pitchFamily="34" charset="0"/>
              <a:cs typeface="Arial" panose="020B0604020202020204" pitchFamily="34" charset="0"/>
            </a:endParaRPr>
          </a:p>
          <a:p>
            <a:pPr lvl="1" indent="-457200">
              <a:spcBef>
                <a:spcPts val="1000"/>
              </a:spcBef>
              <a:buFont typeface="Arial" charset="0"/>
              <a:buChar char="•"/>
            </a:pPr>
            <a:r>
              <a:rPr lang="en-US" sz="1800" dirty="0">
                <a:solidFill>
                  <a:schemeClr val="tx1"/>
                </a:solidFill>
                <a:latin typeface="Arial" panose="020B0604020202020204" pitchFamily="34" charset="0"/>
                <a:cs typeface="Arial" panose="020B0604020202020204" pitchFamily="34" charset="0"/>
              </a:rPr>
              <a:t>Configured on the identity profile after uploaded to IdentityNow via REST API</a:t>
            </a:r>
          </a:p>
          <a:p>
            <a:pPr lvl="1" indent="-457200">
              <a:spcBef>
                <a:spcPts val="1000"/>
              </a:spcBef>
              <a:buFont typeface="Arial" charset="0"/>
              <a:buChar char="•"/>
            </a:pPr>
            <a:r>
              <a:rPr lang="en-US" dirty="0">
                <a:solidFill>
                  <a:schemeClr val="tx1"/>
                </a:solidFill>
                <a:latin typeface="Arial" panose="020B0604020202020204" pitchFamily="34" charset="0"/>
                <a:cs typeface="Arial" panose="020B0604020202020204" pitchFamily="34" charset="0"/>
              </a:rPr>
              <a:t>To test, we recommend mapping the transform to a test attribute and viewing the preview of the identity profile</a:t>
            </a:r>
          </a:p>
          <a:p>
            <a:pPr lvl="1" indent="-457200">
              <a:spcBef>
                <a:spcPts val="1000"/>
              </a:spcBef>
              <a:buFont typeface="Arial" charset="0"/>
              <a:buChar char="•"/>
            </a:pPr>
            <a:endParaRPr lang="en-US" sz="1800" dirty="0">
              <a:solidFill>
                <a:schemeClr val="tx1"/>
              </a:solidFill>
              <a:latin typeface="Arial" panose="020B0604020202020204" pitchFamily="34" charset="0"/>
              <a:cs typeface="Arial" panose="020B0604020202020204" pitchFamily="34" charset="0"/>
            </a:endParaRPr>
          </a:p>
          <a:p>
            <a:pPr lvl="1" indent="-457200">
              <a:spcBef>
                <a:spcPts val="1000"/>
              </a:spcBef>
              <a:buFont typeface="Arial" charset="0"/>
              <a:buChar char="•"/>
            </a:pPr>
            <a:endParaRPr lang="en-US" dirty="0">
              <a:solidFill>
                <a:schemeClr val="tx1"/>
              </a:solidFill>
              <a:latin typeface="Arial" panose="020B0604020202020204" pitchFamily="34" charset="0"/>
              <a:cs typeface="Arial" panose="020B0604020202020204" pitchFamily="34" charset="0"/>
            </a:endParaRPr>
          </a:p>
          <a:p>
            <a:pPr lvl="1" indent="-457200">
              <a:spcBef>
                <a:spcPts val="1000"/>
              </a:spcBef>
              <a:buFont typeface="Arial" charset="0"/>
              <a:buChar char="•"/>
            </a:pPr>
            <a:endParaRPr lang="en-US" sz="1800" dirty="0">
              <a:solidFill>
                <a:schemeClr val="tx1"/>
              </a:solidFill>
              <a:latin typeface="Arial" panose="020B0604020202020204" pitchFamily="34" charset="0"/>
              <a:cs typeface="Arial" panose="020B0604020202020204" pitchFamily="34" charset="0"/>
            </a:endParaRPr>
          </a:p>
          <a:p>
            <a:pPr lvl="1" indent="-457200">
              <a:spcBef>
                <a:spcPts val="1000"/>
              </a:spcBef>
              <a:buFont typeface="Arial" charset="0"/>
              <a:buChar char="•"/>
            </a:pPr>
            <a:r>
              <a:rPr lang="en-US" dirty="0">
                <a:solidFill>
                  <a:schemeClr val="tx1"/>
                </a:solidFill>
                <a:latin typeface="Arial" panose="020B0604020202020204" pitchFamily="34" charset="0"/>
                <a:cs typeface="Arial" panose="020B0604020202020204" pitchFamily="34" charset="0"/>
              </a:rPr>
              <a:t>Once satisfied with the behavior of the transform, you can update the identity profile which will kickstart an identity refresh process to recalculate the identity attributes of all identities</a:t>
            </a:r>
            <a:endParaRPr lang="en-US" sz="1800" dirty="0">
              <a:solidFill>
                <a:schemeClr val="tx1"/>
              </a:solidFill>
              <a:latin typeface="Arial" panose="020B0604020202020204" pitchFamily="34" charset="0"/>
              <a:cs typeface="Arial" panose="020B0604020202020204" pitchFamily="34" charset="0"/>
            </a:endParaRPr>
          </a:p>
        </p:txBody>
      </p:sp>
      <p:pic>
        <p:nvPicPr>
          <p:cNvPr id="10242" name="Picture 2">
            <a:extLst>
              <a:ext uri="{FF2B5EF4-FFF2-40B4-BE49-F238E27FC236}">
                <a16:creationId xmlns:a16="http://schemas.microsoft.com/office/drawing/2014/main" id="{7C808A70-12E6-57E7-47AF-6C5F874EC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98" y="3587467"/>
            <a:ext cx="11567204" cy="739518"/>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E25121A0-A301-EEFD-5B2A-7606D3C5A6D6}"/>
              </a:ext>
            </a:extLst>
          </p:cNvPr>
          <p:cNvSpPr/>
          <p:nvPr/>
        </p:nvSpPr>
        <p:spPr>
          <a:xfrm>
            <a:off x="8772558" y="3495686"/>
            <a:ext cx="2281286" cy="12572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cs typeface="Poppins" pitchFamily="2" charset="77"/>
            </a:endParaRPr>
          </a:p>
        </p:txBody>
      </p:sp>
    </p:spTree>
    <p:extLst>
      <p:ext uri="{BB962C8B-B14F-4D97-AF65-F5344CB8AC3E}">
        <p14:creationId xmlns:p14="http://schemas.microsoft.com/office/powerpoint/2010/main" val="3275430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8244-ABC6-CDD9-9C72-92225CEB7F5F}"/>
              </a:ext>
            </a:extLst>
          </p:cNvPr>
          <p:cNvSpPr>
            <a:spLocks noGrp="1"/>
          </p:cNvSpPr>
          <p:nvPr>
            <p:ph type="title"/>
          </p:nvPr>
        </p:nvSpPr>
        <p:spPr/>
        <p:txBody>
          <a:bodyPr/>
          <a:lstStyle/>
          <a:p>
            <a:r>
              <a:rPr lang="en-US" dirty="0"/>
              <a:t>Transform Usage – Accounts</a:t>
            </a:r>
          </a:p>
        </p:txBody>
      </p:sp>
      <p:sp>
        <p:nvSpPr>
          <p:cNvPr id="4" name="Content Placeholder 3">
            <a:extLst>
              <a:ext uri="{FF2B5EF4-FFF2-40B4-BE49-F238E27FC236}">
                <a16:creationId xmlns:a16="http://schemas.microsoft.com/office/drawing/2014/main" id="{05DF2E6F-C012-ABCE-70C2-BAF02CA63C7D}"/>
              </a:ext>
            </a:extLst>
          </p:cNvPr>
          <p:cNvSpPr txBox="1">
            <a:spLocks/>
          </p:cNvSpPr>
          <p:nvPr/>
        </p:nvSpPr>
        <p:spPr>
          <a:xfrm>
            <a:off x="661988" y="1585914"/>
            <a:ext cx="10942408" cy="4098606"/>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sz="1800" dirty="0">
                <a:solidFill>
                  <a:schemeClr val="tx1"/>
                </a:solidFill>
                <a:latin typeface="Arial" panose="020B0604020202020204" pitchFamily="34" charset="0"/>
                <a:cs typeface="Arial" panose="020B0604020202020204" pitchFamily="34" charset="0"/>
              </a:rPr>
              <a:t>Account attribute transforms are configured on the provisioning policy (i.e., create profile), and are used to determine a template for new accounts created during provisioning events</a:t>
            </a:r>
          </a:p>
          <a:p>
            <a:pPr lvl="1" indent="-457200">
              <a:spcBef>
                <a:spcPts val="1000"/>
              </a:spcBef>
              <a:buFont typeface="Arial" charset="0"/>
              <a:buChar char="•"/>
            </a:pPr>
            <a:r>
              <a:rPr lang="en-US" sz="1800" dirty="0">
                <a:solidFill>
                  <a:schemeClr val="tx1"/>
                </a:solidFill>
                <a:latin typeface="Arial" panose="020B0604020202020204" pitchFamily="34" charset="0"/>
                <a:cs typeface="Arial" panose="020B0604020202020204" pitchFamily="34" charset="0"/>
              </a:rPr>
              <a:t>Configured directly on the provisioning policy after uploaded to IdentityNow via REST API</a:t>
            </a:r>
          </a:p>
          <a:p>
            <a:pPr lvl="2" indent="-457200">
              <a:spcBef>
                <a:spcPts val="1000"/>
              </a:spcBef>
              <a:buFont typeface="Arial" charset="0"/>
              <a:buChar char="•"/>
            </a:pPr>
            <a:r>
              <a:rPr lang="en-US" dirty="0">
                <a:solidFill>
                  <a:schemeClr val="tx1"/>
                </a:solidFill>
                <a:latin typeface="Arial" panose="020B0604020202020204" pitchFamily="34" charset="0"/>
                <a:cs typeface="Arial" panose="020B0604020202020204" pitchFamily="34" charset="0"/>
              </a:rPr>
              <a:t>Can also be configured directly via REST API for more advanced configurations</a:t>
            </a:r>
          </a:p>
          <a:p>
            <a:pPr lvl="1" indent="-457200">
              <a:spcBef>
                <a:spcPts val="1000"/>
              </a:spcBef>
              <a:buFont typeface="Arial" charset="0"/>
              <a:buChar char="•"/>
            </a:pPr>
            <a:r>
              <a:rPr lang="en-US" dirty="0">
                <a:solidFill>
                  <a:schemeClr val="tx1"/>
                </a:solidFill>
                <a:latin typeface="Arial" panose="020B0604020202020204" pitchFamily="34" charset="0"/>
                <a:cs typeface="Arial" panose="020B0604020202020204" pitchFamily="34" charset="0"/>
              </a:rPr>
              <a:t>In order to test a transform for an account create profile, a new account creation provisioning event must be generated. As a suggestion, this could be initiated via access request or role assignment</a:t>
            </a:r>
          </a:p>
          <a:p>
            <a:pPr lvl="1" indent="-457200">
              <a:spcBef>
                <a:spcPts val="1000"/>
              </a:spcBef>
              <a:buFont typeface="Arial" charset="0"/>
              <a:buChar char="•"/>
            </a:pPr>
            <a:r>
              <a:rPr lang="en-US" dirty="0">
                <a:solidFill>
                  <a:schemeClr val="tx1"/>
                </a:solidFill>
                <a:latin typeface="Arial" panose="020B0604020202020204" pitchFamily="34" charset="0"/>
                <a:cs typeface="Arial" panose="020B0604020202020204" pitchFamily="34" charset="0"/>
              </a:rPr>
              <a:t>Once the transforms are saved to the account profile, they are automatically applied for any subsequent provisioning events</a:t>
            </a:r>
          </a:p>
        </p:txBody>
      </p:sp>
    </p:spTree>
    <p:extLst>
      <p:ext uri="{BB962C8B-B14F-4D97-AF65-F5344CB8AC3E}">
        <p14:creationId xmlns:p14="http://schemas.microsoft.com/office/powerpoint/2010/main" val="329761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8244-ABC6-CDD9-9C72-92225CEB7F5F}"/>
              </a:ext>
            </a:extLst>
          </p:cNvPr>
          <p:cNvSpPr>
            <a:spLocks noGrp="1"/>
          </p:cNvSpPr>
          <p:nvPr>
            <p:ph type="title"/>
          </p:nvPr>
        </p:nvSpPr>
        <p:spPr/>
        <p:txBody>
          <a:bodyPr>
            <a:normAutofit fontScale="90000"/>
          </a:bodyPr>
          <a:lstStyle/>
          <a:p>
            <a:r>
              <a:rPr lang="en-US" dirty="0"/>
              <a:t>Advanced Topic: Dynamic Values in Transforms </a:t>
            </a:r>
          </a:p>
        </p:txBody>
      </p:sp>
      <p:sp>
        <p:nvSpPr>
          <p:cNvPr id="4" name="Content Placeholder 3">
            <a:extLst>
              <a:ext uri="{FF2B5EF4-FFF2-40B4-BE49-F238E27FC236}">
                <a16:creationId xmlns:a16="http://schemas.microsoft.com/office/drawing/2014/main" id="{05DF2E6F-C012-ABCE-70C2-BAF02CA63C7D}"/>
              </a:ext>
            </a:extLst>
          </p:cNvPr>
          <p:cNvSpPr txBox="1">
            <a:spLocks/>
          </p:cNvSpPr>
          <p:nvPr/>
        </p:nvSpPr>
        <p:spPr>
          <a:xfrm>
            <a:off x="661988" y="1312535"/>
            <a:ext cx="10942408" cy="4098606"/>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dirty="0">
                <a:solidFill>
                  <a:schemeClr val="tx1"/>
                </a:solidFill>
                <a:latin typeface="Arial" panose="020B0604020202020204" pitchFamily="34" charset="0"/>
                <a:cs typeface="Arial" panose="020B0604020202020204" pitchFamily="34" charset="0"/>
              </a:rPr>
              <a:t>Transforms of type </a:t>
            </a:r>
            <a:r>
              <a:rPr lang="en-US" b="1" dirty="0">
                <a:solidFill>
                  <a:schemeClr val="tx1"/>
                </a:solidFill>
                <a:latin typeface="Arial" panose="020B0604020202020204" pitchFamily="34" charset="0"/>
                <a:cs typeface="Arial" panose="020B0604020202020204" pitchFamily="34" charset="0"/>
              </a:rPr>
              <a:t>static</a:t>
            </a:r>
            <a:r>
              <a:rPr lang="en-US" dirty="0">
                <a:solidFill>
                  <a:schemeClr val="tx1"/>
                </a:solidFill>
                <a:latin typeface="Arial" panose="020B0604020202020204" pitchFamily="34" charset="0"/>
                <a:cs typeface="Arial" panose="020B0604020202020204" pitchFamily="34" charset="0"/>
              </a:rPr>
              <a:t> are unique in that they allow you to effectively declare variables and write if/then/else logic or iterate through a loop using Velocity Template Language to evaluate the value of the transform</a:t>
            </a:r>
          </a:p>
        </p:txBody>
      </p:sp>
      <p:sp>
        <p:nvSpPr>
          <p:cNvPr id="5" name="TextBox 4">
            <a:extLst>
              <a:ext uri="{FF2B5EF4-FFF2-40B4-BE49-F238E27FC236}">
                <a16:creationId xmlns:a16="http://schemas.microsoft.com/office/drawing/2014/main" id="{547E7032-53BB-0814-A8AF-09AAE26E9765}"/>
              </a:ext>
            </a:extLst>
          </p:cNvPr>
          <p:cNvSpPr txBox="1"/>
          <p:nvPr/>
        </p:nvSpPr>
        <p:spPr>
          <a:xfrm>
            <a:off x="1284600" y="2263684"/>
            <a:ext cx="5314360" cy="3970318"/>
          </a:xfrm>
          <a:prstGeom prst="rect">
            <a:avLst/>
          </a:prstGeom>
          <a:solidFill>
            <a:schemeClr val="tx2"/>
          </a:solidFill>
        </p:spPr>
        <p:txBody>
          <a:bodyPr wrap="square">
            <a:spAutoFit/>
          </a:bodyPr>
          <a:lstStyle/>
          <a:p>
            <a:r>
              <a:rPr lang="en-US" b="0" dirty="0">
                <a:solidFill>
                  <a:srgbClr val="D4D4D4"/>
                </a:solidFill>
                <a:effectLst/>
                <a:latin typeface="Consolas" panose="020B0609020204030204" pitchFamily="49" charset="0"/>
              </a:rPr>
              <a:t>{</a:t>
            </a:r>
          </a:p>
          <a:p>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"attributes"</a:t>
            </a:r>
            <a:r>
              <a:rPr lang="en-US" b="0" dirty="0">
                <a:solidFill>
                  <a:srgbClr val="D4D4D4"/>
                </a:solidFill>
                <a:effectLst/>
                <a:latin typeface="Consolas" panose="020B0609020204030204" pitchFamily="49" charset="0"/>
              </a:rPr>
              <a:t>: {</a:t>
            </a:r>
          </a:p>
          <a:p>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"workerType"</a:t>
            </a:r>
            <a:r>
              <a:rPr lang="en-US" b="0" dirty="0">
                <a:solidFill>
                  <a:srgbClr val="D4D4D4"/>
                </a:solidFill>
                <a:effectLst/>
                <a:latin typeface="Consolas" panose="020B0609020204030204" pitchFamily="49" charset="0"/>
              </a:rPr>
              <a:t>: {</a:t>
            </a:r>
          </a:p>
          <a:p>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"attributes"</a:t>
            </a:r>
            <a:r>
              <a:rPr lang="en-US" b="0" dirty="0">
                <a:solidFill>
                  <a:srgbClr val="D4D4D4"/>
                </a:solidFill>
                <a:effectLst/>
                <a:latin typeface="Consolas" panose="020B0609020204030204" pitchFamily="49" charset="0"/>
              </a:rPr>
              <a:t>: {</a:t>
            </a:r>
          </a:p>
          <a:p>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"sourceName"</a:t>
            </a:r>
            <a:r>
              <a:rPr lang="en-US" b="0" dirty="0">
                <a:solidFill>
                  <a:srgbClr val="D4D4D4"/>
                </a:solidFill>
                <a:effectLst/>
                <a:latin typeface="Consolas" panose="020B0609020204030204" pitchFamily="49" charset="0"/>
              </a:rPr>
              <a:t>: </a:t>
            </a:r>
            <a:r>
              <a:rPr lang="en-US" b="0" dirty="0">
                <a:solidFill>
                  <a:srgbClr val="CE9178"/>
                </a:solidFill>
                <a:effectLst/>
                <a:latin typeface="Consolas" panose="020B0609020204030204" pitchFamily="49" charset="0"/>
              </a:rPr>
              <a:t>"HR Source"</a:t>
            </a:r>
            <a:r>
              <a:rPr lang="en-US" b="0" dirty="0">
                <a:solidFill>
                  <a:srgbClr val="D4D4D4"/>
                </a:solidFill>
                <a:effectLst/>
                <a:latin typeface="Consolas" panose="020B0609020204030204" pitchFamily="49" charset="0"/>
              </a:rPr>
              <a:t>,</a:t>
            </a:r>
          </a:p>
          <a:p>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"attributeName"</a:t>
            </a:r>
            <a:r>
              <a:rPr lang="en-US" b="0" dirty="0">
                <a:solidFill>
                  <a:srgbClr val="D4D4D4"/>
                </a:solidFill>
                <a:effectLst/>
                <a:latin typeface="Consolas" panose="020B0609020204030204" pitchFamily="49" charset="0"/>
              </a:rPr>
              <a:t>: </a:t>
            </a:r>
            <a:r>
              <a:rPr lang="en-US" b="0" dirty="0">
                <a:solidFill>
                  <a:srgbClr val="CE9178"/>
                </a:solidFill>
                <a:effectLst/>
                <a:latin typeface="Consolas" panose="020B0609020204030204" pitchFamily="49" charset="0"/>
              </a:rPr>
              <a:t>"</a:t>
            </a:r>
            <a:r>
              <a:rPr lang="en-US" b="0" dirty="0" err="1">
                <a:solidFill>
                  <a:srgbClr val="CE9178"/>
                </a:solidFill>
                <a:effectLst/>
                <a:latin typeface="Consolas" panose="020B0609020204030204" pitchFamily="49" charset="0"/>
              </a:rPr>
              <a:t>empType</a:t>
            </a:r>
            <a:r>
              <a:rPr lang="en-US" b="0" dirty="0">
                <a:solidFill>
                  <a:srgbClr val="CE9178"/>
                </a:solidFill>
                <a:effectLst/>
                <a:latin typeface="Consolas" panose="020B0609020204030204" pitchFamily="49" charset="0"/>
              </a:rPr>
              <a:t>"</a:t>
            </a:r>
            <a:endParaRPr lang="en-US" b="0" dirty="0">
              <a:solidFill>
                <a:srgbClr val="D4D4D4"/>
              </a:solidFill>
              <a:effectLst/>
              <a:latin typeface="Consolas" panose="020B0609020204030204" pitchFamily="49" charset="0"/>
            </a:endParaRPr>
          </a:p>
          <a:p>
            <a:r>
              <a:rPr lang="en-US" b="0" dirty="0">
                <a:solidFill>
                  <a:srgbClr val="D4D4D4"/>
                </a:solidFill>
                <a:effectLst/>
                <a:latin typeface="Consolas" panose="020B0609020204030204" pitchFamily="49" charset="0"/>
              </a:rPr>
              <a:t>        },</a:t>
            </a:r>
          </a:p>
          <a:p>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"type"</a:t>
            </a:r>
            <a:r>
              <a:rPr lang="en-US" b="0" dirty="0">
                <a:solidFill>
                  <a:srgbClr val="D4D4D4"/>
                </a:solidFill>
                <a:effectLst/>
                <a:latin typeface="Consolas" panose="020B0609020204030204" pitchFamily="49" charset="0"/>
              </a:rPr>
              <a:t>: </a:t>
            </a:r>
            <a:r>
              <a:rPr lang="en-US" b="0" dirty="0">
                <a:solidFill>
                  <a:srgbClr val="CE9178"/>
                </a:solidFill>
                <a:effectLst/>
                <a:latin typeface="Consolas" panose="020B0609020204030204" pitchFamily="49" charset="0"/>
              </a:rPr>
              <a:t>"accountAttribute"</a:t>
            </a:r>
            <a:endParaRPr lang="en-US" b="0" dirty="0">
              <a:solidFill>
                <a:srgbClr val="D4D4D4"/>
              </a:solidFill>
              <a:effectLst/>
              <a:latin typeface="Consolas" panose="020B0609020204030204" pitchFamily="49" charset="0"/>
            </a:endParaRPr>
          </a:p>
          <a:p>
            <a:r>
              <a:rPr lang="en-US" b="0" dirty="0">
                <a:solidFill>
                  <a:srgbClr val="D4D4D4"/>
                </a:solidFill>
                <a:effectLst/>
                <a:latin typeface="Consolas" panose="020B0609020204030204" pitchFamily="49" charset="0"/>
              </a:rPr>
              <a:t>      },</a:t>
            </a:r>
          </a:p>
          <a:p>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"value"</a:t>
            </a:r>
            <a:r>
              <a:rPr lang="en-US" b="0" dirty="0">
                <a:solidFill>
                  <a:srgbClr val="D4D4D4"/>
                </a:solidFill>
                <a:effectLst/>
                <a:latin typeface="Consolas" panose="020B0609020204030204" pitchFamily="49" charset="0"/>
              </a:rPr>
              <a:t>: </a:t>
            </a:r>
            <a:r>
              <a:rPr lang="en-US" b="0" dirty="0">
                <a:solidFill>
                  <a:srgbClr val="CE9178"/>
                </a:solidFill>
                <a:effectLst/>
                <a:latin typeface="Consolas" panose="020B0609020204030204" pitchFamily="49" charset="0"/>
              </a:rPr>
              <a:t>"$workerType"</a:t>
            </a:r>
            <a:endParaRPr lang="en-US" b="0" dirty="0">
              <a:solidFill>
                <a:srgbClr val="D4D4D4"/>
              </a:solidFill>
              <a:effectLst/>
              <a:latin typeface="Consolas" panose="020B0609020204030204" pitchFamily="49" charset="0"/>
            </a:endParaRPr>
          </a:p>
          <a:p>
            <a:r>
              <a:rPr lang="en-US" b="0" dirty="0">
                <a:solidFill>
                  <a:srgbClr val="D4D4D4"/>
                </a:solidFill>
                <a:effectLst/>
                <a:latin typeface="Consolas" panose="020B0609020204030204" pitchFamily="49" charset="0"/>
              </a:rPr>
              <a:t>    },</a:t>
            </a:r>
          </a:p>
          <a:p>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"type"</a:t>
            </a:r>
            <a:r>
              <a:rPr lang="en-US" b="0" dirty="0">
                <a:solidFill>
                  <a:srgbClr val="D4D4D4"/>
                </a:solidFill>
                <a:effectLst/>
                <a:latin typeface="Consolas" panose="020B0609020204030204" pitchFamily="49" charset="0"/>
              </a:rPr>
              <a:t>: </a:t>
            </a:r>
            <a:r>
              <a:rPr lang="en-US" b="0" dirty="0">
                <a:solidFill>
                  <a:srgbClr val="CE9178"/>
                </a:solidFill>
                <a:effectLst/>
                <a:latin typeface="Consolas" panose="020B0609020204030204" pitchFamily="49" charset="0"/>
              </a:rPr>
              <a:t>"static"</a:t>
            </a:r>
            <a:r>
              <a:rPr lang="en-US" b="0" dirty="0">
                <a:solidFill>
                  <a:srgbClr val="D4D4D4"/>
                </a:solidFill>
                <a:effectLst/>
                <a:latin typeface="Consolas" panose="020B0609020204030204" pitchFamily="49" charset="0"/>
              </a:rPr>
              <a:t>,</a:t>
            </a:r>
          </a:p>
          <a:p>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"name"</a:t>
            </a:r>
            <a:r>
              <a:rPr lang="en-US" b="0" dirty="0">
                <a:solidFill>
                  <a:srgbClr val="D4D4D4"/>
                </a:solidFill>
                <a:effectLst/>
                <a:latin typeface="Consolas" panose="020B0609020204030204" pitchFamily="49" charset="0"/>
              </a:rPr>
              <a:t>: </a:t>
            </a:r>
            <a:r>
              <a:rPr lang="en-US" b="0" dirty="0">
                <a:solidFill>
                  <a:srgbClr val="CE9178"/>
                </a:solidFill>
                <a:effectLst/>
                <a:latin typeface="Consolas" panose="020B0609020204030204" pitchFamily="49" charset="0"/>
              </a:rPr>
              <a:t>"Test Static Transform"</a:t>
            </a:r>
            <a:endParaRPr lang="en-US" b="0" dirty="0">
              <a:solidFill>
                <a:srgbClr val="D4D4D4"/>
              </a:solidFill>
              <a:effectLst/>
              <a:latin typeface="Consolas" panose="020B0609020204030204" pitchFamily="49" charset="0"/>
            </a:endParaRPr>
          </a:p>
          <a:p>
            <a:r>
              <a:rPr lang="en-US" b="0" dirty="0">
                <a:solidFill>
                  <a:srgbClr val="D4D4D4"/>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438140CB-7BCF-2C56-02C5-2D3CD806E0AC}"/>
              </a:ext>
            </a:extLst>
          </p:cNvPr>
          <p:cNvSpPr txBox="1"/>
          <p:nvPr/>
        </p:nvSpPr>
        <p:spPr>
          <a:xfrm>
            <a:off x="6787299" y="2290713"/>
            <a:ext cx="4911365" cy="2554545"/>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Here, we declare the object “workerType” that is defined using a nested transform of type </a:t>
            </a:r>
            <a:r>
              <a:rPr lang="en-US" b="1" dirty="0">
                <a:latin typeface="Arial" panose="020B0604020202020204" pitchFamily="34" charset="0"/>
                <a:cs typeface="Arial" panose="020B0604020202020204" pitchFamily="34" charset="0"/>
              </a:rPr>
              <a:t>accountAttribute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Think of this object as a variable</a:t>
            </a:r>
          </a:p>
          <a:p>
            <a:pPr marL="285750" indent="-285750" algn="l">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Then, the value of the outer transform of type </a:t>
            </a:r>
            <a:r>
              <a:rPr lang="en-US" b="1" dirty="0">
                <a:latin typeface="Arial" panose="020B0604020202020204" pitchFamily="34" charset="0"/>
                <a:cs typeface="Arial" panose="020B0604020202020204" pitchFamily="34" charset="0"/>
              </a:rPr>
              <a:t>static</a:t>
            </a:r>
            <a:r>
              <a:rPr lang="en-US" dirty="0">
                <a:latin typeface="Arial" panose="020B0604020202020204" pitchFamily="34" charset="0"/>
                <a:cs typeface="Arial" panose="020B0604020202020204" pitchFamily="34" charset="0"/>
              </a:rPr>
              <a:t> (named “Test Static Transform”) references that object using a dollar sign to determine the final value of the transform</a:t>
            </a:r>
          </a:p>
        </p:txBody>
      </p:sp>
    </p:spTree>
    <p:extLst>
      <p:ext uri="{BB962C8B-B14F-4D97-AF65-F5344CB8AC3E}">
        <p14:creationId xmlns:p14="http://schemas.microsoft.com/office/powerpoint/2010/main" val="34222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8244-ABC6-CDD9-9C72-92225CEB7F5F}"/>
              </a:ext>
            </a:extLst>
          </p:cNvPr>
          <p:cNvSpPr>
            <a:spLocks noGrp="1"/>
          </p:cNvSpPr>
          <p:nvPr>
            <p:ph type="title"/>
          </p:nvPr>
        </p:nvSpPr>
        <p:spPr/>
        <p:txBody>
          <a:bodyPr>
            <a:normAutofit fontScale="90000"/>
          </a:bodyPr>
          <a:lstStyle/>
          <a:p>
            <a:r>
              <a:rPr lang="en-US" dirty="0"/>
              <a:t>Advanced Topic: Dynamic Values in Transforms </a:t>
            </a:r>
          </a:p>
        </p:txBody>
      </p:sp>
      <p:sp>
        <p:nvSpPr>
          <p:cNvPr id="4" name="Content Placeholder 3">
            <a:extLst>
              <a:ext uri="{FF2B5EF4-FFF2-40B4-BE49-F238E27FC236}">
                <a16:creationId xmlns:a16="http://schemas.microsoft.com/office/drawing/2014/main" id="{05DF2E6F-C012-ABCE-70C2-BAF02CA63C7D}"/>
              </a:ext>
            </a:extLst>
          </p:cNvPr>
          <p:cNvSpPr txBox="1">
            <a:spLocks/>
          </p:cNvSpPr>
          <p:nvPr/>
        </p:nvSpPr>
        <p:spPr>
          <a:xfrm>
            <a:off x="661988" y="1312535"/>
            <a:ext cx="10942408" cy="4098606"/>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dirty="0">
                <a:solidFill>
                  <a:schemeClr val="tx1"/>
                </a:solidFill>
                <a:latin typeface="Arial" panose="020B0604020202020204" pitchFamily="34" charset="0"/>
                <a:cs typeface="Arial" panose="020B0604020202020204" pitchFamily="34" charset="0"/>
              </a:rPr>
              <a:t>Transforms of type </a:t>
            </a:r>
            <a:r>
              <a:rPr lang="en-US" b="1" dirty="0">
                <a:solidFill>
                  <a:schemeClr val="tx1"/>
                </a:solidFill>
                <a:latin typeface="Arial" panose="020B0604020202020204" pitchFamily="34" charset="0"/>
                <a:cs typeface="Arial" panose="020B0604020202020204" pitchFamily="34" charset="0"/>
              </a:rPr>
              <a:t>static</a:t>
            </a:r>
            <a:r>
              <a:rPr lang="en-US" dirty="0">
                <a:solidFill>
                  <a:schemeClr val="tx1"/>
                </a:solidFill>
                <a:latin typeface="Arial" panose="020B0604020202020204" pitchFamily="34" charset="0"/>
                <a:cs typeface="Arial" panose="020B0604020202020204" pitchFamily="34" charset="0"/>
              </a:rPr>
              <a:t> are unique in that they allow you to effectively declare variables and write if/then/else logic or iterate through a loop using Velocity Template Language to evaluate the value of the transform</a:t>
            </a:r>
          </a:p>
        </p:txBody>
      </p:sp>
      <p:sp>
        <p:nvSpPr>
          <p:cNvPr id="6" name="TextBox 5">
            <a:extLst>
              <a:ext uri="{FF2B5EF4-FFF2-40B4-BE49-F238E27FC236}">
                <a16:creationId xmlns:a16="http://schemas.microsoft.com/office/drawing/2014/main" id="{438140CB-7BCF-2C56-02C5-2D3CD806E0AC}"/>
              </a:ext>
            </a:extLst>
          </p:cNvPr>
          <p:cNvSpPr txBox="1"/>
          <p:nvPr/>
        </p:nvSpPr>
        <p:spPr>
          <a:xfrm>
            <a:off x="6787299" y="2290713"/>
            <a:ext cx="4949072" cy="2554545"/>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Here, we declare the object “workerType” that is defined using a nested transform of type </a:t>
            </a:r>
            <a:r>
              <a:rPr lang="en-US" b="1" dirty="0">
                <a:latin typeface="Arial" panose="020B0604020202020204" pitchFamily="34" charset="0"/>
                <a:cs typeface="Arial" panose="020B0604020202020204" pitchFamily="34" charset="0"/>
              </a:rPr>
              <a:t>accountAttribute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Think of this object as a variable</a:t>
            </a:r>
          </a:p>
          <a:p>
            <a:pPr marL="285750" indent="-285750" algn="l">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Then, the value of the outer transform of type </a:t>
            </a:r>
            <a:r>
              <a:rPr lang="en-US" b="1" dirty="0">
                <a:latin typeface="Arial" panose="020B0604020202020204" pitchFamily="34" charset="0"/>
                <a:cs typeface="Arial" panose="020B0604020202020204" pitchFamily="34" charset="0"/>
              </a:rPr>
              <a:t>static</a:t>
            </a:r>
            <a:r>
              <a:rPr lang="en-US" dirty="0">
                <a:latin typeface="Arial" panose="020B0604020202020204" pitchFamily="34" charset="0"/>
                <a:cs typeface="Arial" panose="020B0604020202020204" pitchFamily="34" charset="0"/>
              </a:rPr>
              <a:t> (named “Test Static Transform”) references that object in an if/else block to determine the final value of the transform</a:t>
            </a:r>
          </a:p>
        </p:txBody>
      </p:sp>
      <p:sp>
        <p:nvSpPr>
          <p:cNvPr id="10" name="TextBox 9">
            <a:extLst>
              <a:ext uri="{FF2B5EF4-FFF2-40B4-BE49-F238E27FC236}">
                <a16:creationId xmlns:a16="http://schemas.microsoft.com/office/drawing/2014/main" id="{8C7D3F7F-5EAB-AF85-583D-090777EA615C}"/>
              </a:ext>
            </a:extLst>
          </p:cNvPr>
          <p:cNvSpPr txBox="1"/>
          <p:nvPr/>
        </p:nvSpPr>
        <p:spPr>
          <a:xfrm>
            <a:off x="683444" y="2328698"/>
            <a:ext cx="6094428" cy="3785652"/>
          </a:xfrm>
          <a:prstGeom prst="rect">
            <a:avLst/>
          </a:prstGeom>
          <a:solidFill>
            <a:schemeClr val="tx2"/>
          </a:solidFill>
        </p:spPr>
        <p:txBody>
          <a:bodyPr wrap="square">
            <a:spAutoFit/>
          </a:bodyPr>
          <a:lstStyle/>
          <a:p>
            <a:r>
              <a:rPr lang="en-US" sz="1600" b="0" dirty="0">
                <a:solidFill>
                  <a:srgbClr val="D4D4D4"/>
                </a:solidFill>
                <a:effectLst/>
                <a:latin typeface="Consolas" panose="020B0609020204030204" pitchFamily="49" charset="0"/>
              </a:rPr>
              <a:t>{</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"attributes"</a:t>
            </a:r>
            <a:r>
              <a:rPr lang="en-US" sz="1600" b="0" dirty="0">
                <a:solidFill>
                  <a:srgbClr val="D4D4D4"/>
                </a:solidFill>
                <a:effectLst/>
                <a:latin typeface="Consolas" panose="020B0609020204030204" pitchFamily="49" charset="0"/>
              </a:rPr>
              <a:t>: {</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"workerType"</a:t>
            </a:r>
            <a:r>
              <a:rPr lang="en-US" sz="1600" b="0" dirty="0">
                <a:solidFill>
                  <a:srgbClr val="D4D4D4"/>
                </a:solidFill>
                <a:effectLst/>
                <a:latin typeface="Consolas" panose="020B0609020204030204" pitchFamily="49" charset="0"/>
              </a:rPr>
              <a:t>: {</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"attributes"</a:t>
            </a:r>
            <a:r>
              <a:rPr lang="en-US" sz="1600" b="0" dirty="0">
                <a:solidFill>
                  <a:srgbClr val="D4D4D4"/>
                </a:solidFill>
                <a:effectLst/>
                <a:latin typeface="Consolas" panose="020B0609020204030204" pitchFamily="49" charset="0"/>
              </a:rPr>
              <a:t>: {</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"sourceName"</a:t>
            </a:r>
            <a:r>
              <a:rPr lang="en-US" sz="1600" b="0" dirty="0">
                <a:solidFill>
                  <a:srgbClr val="D4D4D4"/>
                </a:solidFill>
                <a:effectLst/>
                <a:latin typeface="Consolas" panose="020B0609020204030204" pitchFamily="49" charset="0"/>
              </a:rPr>
              <a:t>: </a:t>
            </a:r>
            <a:r>
              <a:rPr lang="en-US" sz="1600" b="0" dirty="0">
                <a:solidFill>
                  <a:srgbClr val="CE9178"/>
                </a:solidFill>
                <a:effectLst/>
                <a:latin typeface="Consolas" panose="020B0609020204030204" pitchFamily="49" charset="0"/>
              </a:rPr>
              <a:t>"HR Source"</a:t>
            </a:r>
            <a:r>
              <a:rPr lang="en-US" sz="1600" b="0" dirty="0">
                <a:solidFill>
                  <a:srgbClr val="D4D4D4"/>
                </a:solidFill>
                <a:effectLst/>
                <a:latin typeface="Consolas" panose="020B0609020204030204" pitchFamily="49" charset="0"/>
              </a:rPr>
              <a:t>,</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"attributeName"</a:t>
            </a:r>
            <a:r>
              <a:rPr lang="en-US" sz="1600" b="0" dirty="0">
                <a:solidFill>
                  <a:srgbClr val="D4D4D4"/>
                </a:solidFill>
                <a:effectLst/>
                <a:latin typeface="Consolas" panose="020B0609020204030204" pitchFamily="49" charset="0"/>
              </a:rPr>
              <a:t>: </a:t>
            </a:r>
            <a:r>
              <a:rPr lang="en-US" sz="1600" b="0" dirty="0">
                <a:solidFill>
                  <a:srgbClr val="CE9178"/>
                </a:solidFill>
                <a:effectLst/>
                <a:latin typeface="Consolas" panose="020B0609020204030204" pitchFamily="49" charset="0"/>
              </a:rPr>
              <a:t>"</a:t>
            </a:r>
            <a:r>
              <a:rPr lang="en-US" sz="1600" b="0" dirty="0" err="1">
                <a:solidFill>
                  <a:srgbClr val="CE9178"/>
                </a:solidFill>
                <a:effectLst/>
                <a:latin typeface="Consolas" panose="020B0609020204030204" pitchFamily="49" charset="0"/>
              </a:rPr>
              <a:t>empType</a:t>
            </a:r>
            <a:r>
              <a:rPr lang="en-US" sz="1600" b="0" dirty="0">
                <a:solidFill>
                  <a:srgbClr val="CE9178"/>
                </a:solidFill>
                <a:effectLst/>
                <a:latin typeface="Consolas" panose="020B0609020204030204" pitchFamily="49" charset="0"/>
              </a:rPr>
              <a:t>"</a:t>
            </a:r>
            <a:endParaRPr lang="en-US" sz="1600" b="0" dirty="0">
              <a:solidFill>
                <a:srgbClr val="D4D4D4"/>
              </a:solidFill>
              <a:effectLst/>
              <a:latin typeface="Consolas" panose="020B0609020204030204" pitchFamily="49" charset="0"/>
            </a:endParaRPr>
          </a:p>
          <a:p>
            <a:r>
              <a:rPr lang="en-US" sz="1600" b="0" dirty="0">
                <a:solidFill>
                  <a:srgbClr val="D4D4D4"/>
                </a:solidFill>
                <a:effectLst/>
                <a:latin typeface="Consolas" panose="020B0609020204030204" pitchFamily="49" charset="0"/>
              </a:rPr>
              <a:t>        },</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"type"</a:t>
            </a:r>
            <a:r>
              <a:rPr lang="en-US" sz="1600" b="0" dirty="0">
                <a:solidFill>
                  <a:srgbClr val="D4D4D4"/>
                </a:solidFill>
                <a:effectLst/>
                <a:latin typeface="Consolas" panose="020B0609020204030204" pitchFamily="49" charset="0"/>
              </a:rPr>
              <a:t>: </a:t>
            </a:r>
            <a:r>
              <a:rPr lang="en-US" sz="1600" b="0" dirty="0">
                <a:solidFill>
                  <a:srgbClr val="CE9178"/>
                </a:solidFill>
                <a:effectLst/>
                <a:latin typeface="Consolas" panose="020B0609020204030204" pitchFamily="49" charset="0"/>
              </a:rPr>
              <a:t>"accountAttribute"</a:t>
            </a:r>
            <a:endParaRPr lang="en-US" sz="1600" b="0" dirty="0">
              <a:solidFill>
                <a:srgbClr val="D4D4D4"/>
              </a:solidFill>
              <a:effectLst/>
              <a:latin typeface="Consolas" panose="020B0609020204030204" pitchFamily="49" charset="0"/>
            </a:endParaRPr>
          </a:p>
          <a:p>
            <a:r>
              <a:rPr lang="en-US" sz="1600" b="0" dirty="0">
                <a:solidFill>
                  <a:srgbClr val="D4D4D4"/>
                </a:solidFill>
                <a:effectLst/>
                <a:latin typeface="Consolas" panose="020B0609020204030204" pitchFamily="49" charset="0"/>
              </a:rPr>
              <a:t>      },</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"value"</a:t>
            </a:r>
            <a:r>
              <a:rPr lang="en-US" sz="1600" b="0" dirty="0">
                <a:solidFill>
                  <a:srgbClr val="D4D4D4"/>
                </a:solidFill>
                <a:effectLst/>
                <a:latin typeface="Consolas" panose="020B0609020204030204" pitchFamily="49" charset="0"/>
              </a:rPr>
              <a:t>: </a:t>
            </a:r>
            <a:r>
              <a:rPr lang="en-US" sz="1600" b="0" dirty="0">
                <a:solidFill>
                  <a:srgbClr val="CE9178"/>
                </a:solidFill>
                <a:effectLst/>
                <a:latin typeface="Consolas" panose="020B0609020204030204" pitchFamily="49" charset="0"/>
              </a:rPr>
              <a:t>"#if($workerType=='Employee')Full-Time</a:t>
            </a:r>
            <a:endParaRPr lang="en-US" sz="1600" b="0" dirty="0">
              <a:solidFill>
                <a:srgbClr val="D4D4D4"/>
              </a:solidFill>
              <a:effectLst/>
              <a:latin typeface="Consolas" panose="020B0609020204030204" pitchFamily="49" charset="0"/>
            </a:endParaRPr>
          </a:p>
          <a:p>
            <a:r>
              <a:rPr lang="en-US" sz="1600" b="0" dirty="0">
                <a:solidFill>
                  <a:srgbClr val="CE9178"/>
                </a:solidFill>
                <a:effectLst/>
                <a:latin typeface="Consolas" panose="020B0609020204030204" pitchFamily="49" charset="0"/>
              </a:rPr>
              <a:t>                #{else}Contingent#end"</a:t>
            </a:r>
            <a:endParaRPr lang="en-US" sz="1600" b="0" dirty="0">
              <a:solidFill>
                <a:srgbClr val="D4D4D4"/>
              </a:solidFill>
              <a:effectLst/>
              <a:latin typeface="Consolas" panose="020B0609020204030204" pitchFamily="49" charset="0"/>
            </a:endParaRPr>
          </a:p>
          <a:p>
            <a:r>
              <a:rPr lang="en-US" sz="1600" b="0" dirty="0">
                <a:solidFill>
                  <a:srgbClr val="D4D4D4"/>
                </a:solidFill>
                <a:effectLst/>
                <a:latin typeface="Consolas" panose="020B0609020204030204" pitchFamily="49" charset="0"/>
              </a:rPr>
              <a:t>    },</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"type"</a:t>
            </a:r>
            <a:r>
              <a:rPr lang="en-US" sz="1600" b="0" dirty="0">
                <a:solidFill>
                  <a:srgbClr val="D4D4D4"/>
                </a:solidFill>
                <a:effectLst/>
                <a:latin typeface="Consolas" panose="020B0609020204030204" pitchFamily="49" charset="0"/>
              </a:rPr>
              <a:t>: </a:t>
            </a:r>
            <a:r>
              <a:rPr lang="en-US" sz="1600" b="0" dirty="0">
                <a:solidFill>
                  <a:srgbClr val="CE9178"/>
                </a:solidFill>
                <a:effectLst/>
                <a:latin typeface="Consolas" panose="020B0609020204030204" pitchFamily="49" charset="0"/>
              </a:rPr>
              <a:t>"static"</a:t>
            </a:r>
            <a:r>
              <a:rPr lang="en-US" sz="1600" b="0" dirty="0">
                <a:solidFill>
                  <a:srgbClr val="D4D4D4"/>
                </a:solidFill>
                <a:effectLst/>
                <a:latin typeface="Consolas" panose="020B0609020204030204" pitchFamily="49" charset="0"/>
              </a:rPr>
              <a:t>,</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"name"</a:t>
            </a:r>
            <a:r>
              <a:rPr lang="en-US" sz="1600" b="0" dirty="0">
                <a:solidFill>
                  <a:srgbClr val="D4D4D4"/>
                </a:solidFill>
                <a:effectLst/>
                <a:latin typeface="Consolas" panose="020B0609020204030204" pitchFamily="49" charset="0"/>
              </a:rPr>
              <a:t>: </a:t>
            </a:r>
            <a:r>
              <a:rPr lang="en-US" sz="1600" b="0" dirty="0">
                <a:solidFill>
                  <a:srgbClr val="CE9178"/>
                </a:solidFill>
                <a:effectLst/>
                <a:latin typeface="Consolas" panose="020B0609020204030204" pitchFamily="49" charset="0"/>
              </a:rPr>
              <a:t>"Test Static Transform"</a:t>
            </a:r>
            <a:endParaRPr lang="en-US" sz="1600" b="0" dirty="0">
              <a:solidFill>
                <a:srgbClr val="D4D4D4"/>
              </a:solidFill>
              <a:effectLst/>
              <a:latin typeface="Consolas" panose="020B0609020204030204" pitchFamily="49" charset="0"/>
            </a:endParaRPr>
          </a:p>
          <a:p>
            <a:r>
              <a:rPr lang="en-US" sz="1600" b="0" dirty="0">
                <a:solidFill>
                  <a:srgbClr val="D4D4D4"/>
                </a:solidFill>
                <a:effectLst/>
                <a:latin typeface="Consolas" panose="020B0609020204030204" pitchFamily="49" charset="0"/>
              </a:rPr>
              <a:t>}</a:t>
            </a:r>
          </a:p>
        </p:txBody>
      </p:sp>
    </p:spTree>
    <p:extLst>
      <p:ext uri="{BB962C8B-B14F-4D97-AF65-F5344CB8AC3E}">
        <p14:creationId xmlns:p14="http://schemas.microsoft.com/office/powerpoint/2010/main" val="2633047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D494-D260-8914-4F51-122B96962227}"/>
              </a:ext>
            </a:extLst>
          </p:cNvPr>
          <p:cNvSpPr>
            <a:spLocks noGrp="1"/>
          </p:cNvSpPr>
          <p:nvPr>
            <p:ph type="title"/>
          </p:nvPr>
        </p:nvSpPr>
        <p:spPr/>
        <p:txBody>
          <a:bodyPr/>
          <a:lstStyle/>
          <a:p>
            <a:r>
              <a:rPr lang="en-US" dirty="0"/>
              <a:t>Testing</a:t>
            </a:r>
          </a:p>
        </p:txBody>
      </p:sp>
      <p:sp>
        <p:nvSpPr>
          <p:cNvPr id="3" name="Content Placeholder 2">
            <a:extLst>
              <a:ext uri="{FF2B5EF4-FFF2-40B4-BE49-F238E27FC236}">
                <a16:creationId xmlns:a16="http://schemas.microsoft.com/office/drawing/2014/main" id="{095ABCCB-66AD-EEED-E217-50F55A277209}"/>
              </a:ext>
            </a:extLst>
          </p:cNvPr>
          <p:cNvSpPr>
            <a:spLocks noGrp="1"/>
          </p:cNvSpPr>
          <p:nvPr>
            <p:ph idx="1"/>
          </p:nvPr>
        </p:nvSpPr>
        <p:spPr/>
        <p:txBody>
          <a:bodyPr>
            <a:normAutofit fontScale="92500" lnSpcReduction="10000"/>
          </a:bodyPr>
          <a:lstStyle/>
          <a:p>
            <a:pPr marL="0" indent="0">
              <a:buNone/>
            </a:pPr>
            <a:r>
              <a:rPr lang="en-GB" b="1" i="0" dirty="0">
                <a:solidFill>
                  <a:srgbClr val="415364"/>
                </a:solidFill>
                <a:effectLst/>
                <a:latin typeface="Poppins" pitchFamily="2" charset="77"/>
              </a:rPr>
              <a:t>Testing Transforms in Identity Profile Mappings</a:t>
            </a:r>
            <a:br>
              <a:rPr lang="en-GB" dirty="0">
                <a:solidFill>
                  <a:srgbClr val="415364"/>
                </a:solidFill>
              </a:rPr>
            </a:br>
            <a:r>
              <a:rPr lang="en-GB" b="0" i="0" dirty="0">
                <a:solidFill>
                  <a:srgbClr val="415364"/>
                </a:solidFill>
                <a:effectLst/>
                <a:latin typeface="Poppins" pitchFamily="2" charset="77"/>
              </a:rPr>
              <a:t>To test a transform for identity data:</a:t>
            </a:r>
          </a:p>
          <a:p>
            <a:pPr algn="l"/>
            <a:r>
              <a:rPr lang="en-GB" b="0" i="0" dirty="0">
                <a:solidFill>
                  <a:srgbClr val="415364"/>
                </a:solidFill>
                <a:effectLst/>
                <a:latin typeface="Poppins" pitchFamily="2" charset="77"/>
              </a:rPr>
              <a:t>Go to </a:t>
            </a:r>
            <a:r>
              <a:rPr lang="en-GB" b="1" i="0" dirty="0">
                <a:solidFill>
                  <a:srgbClr val="415364"/>
                </a:solidFill>
                <a:effectLst/>
                <a:latin typeface="Poppins" pitchFamily="2" charset="77"/>
              </a:rPr>
              <a:t>Identities &gt; Identity Profiles</a:t>
            </a:r>
            <a:r>
              <a:rPr lang="en-GB" b="0" i="0" dirty="0">
                <a:solidFill>
                  <a:srgbClr val="415364"/>
                </a:solidFill>
                <a:effectLst/>
                <a:latin typeface="Poppins" pitchFamily="2" charset="77"/>
              </a:rPr>
              <a:t> and click </a:t>
            </a:r>
            <a:r>
              <a:rPr lang="en-GB" b="1" i="0" dirty="0">
                <a:solidFill>
                  <a:srgbClr val="415364"/>
                </a:solidFill>
                <a:effectLst/>
                <a:latin typeface="Poppins" pitchFamily="2" charset="77"/>
              </a:rPr>
              <a:t>Mappings</a:t>
            </a:r>
            <a:r>
              <a:rPr lang="en-GB" b="0" i="0" dirty="0">
                <a:solidFill>
                  <a:srgbClr val="415364"/>
                </a:solidFill>
                <a:effectLst/>
                <a:latin typeface="Poppins" pitchFamily="2" charset="77"/>
              </a:rPr>
              <a:t>. </a:t>
            </a:r>
          </a:p>
          <a:p>
            <a:pPr algn="l"/>
            <a:r>
              <a:rPr lang="en-GB" b="0" i="0" dirty="0">
                <a:solidFill>
                  <a:srgbClr val="415364"/>
                </a:solidFill>
                <a:effectLst/>
                <a:latin typeface="Poppins" pitchFamily="2" charset="77"/>
              </a:rPr>
              <a:t>Choose the transform to map one of your identity attributes</a:t>
            </a:r>
          </a:p>
          <a:p>
            <a:pPr lvl="1"/>
            <a:r>
              <a:rPr lang="en-GB" b="0" i="0" dirty="0">
                <a:solidFill>
                  <a:srgbClr val="415364"/>
                </a:solidFill>
                <a:effectLst/>
                <a:latin typeface="Poppins" pitchFamily="2" charset="77"/>
              </a:rPr>
              <a:t> click </a:t>
            </a:r>
            <a:r>
              <a:rPr lang="en-GB" b="1" i="0" dirty="0">
                <a:solidFill>
                  <a:srgbClr val="415364"/>
                </a:solidFill>
                <a:effectLst/>
                <a:latin typeface="Poppins" pitchFamily="2" charset="77"/>
              </a:rPr>
              <a:t>Save</a:t>
            </a:r>
            <a:r>
              <a:rPr lang="en-GB" b="0" i="0" dirty="0">
                <a:solidFill>
                  <a:srgbClr val="415364"/>
                </a:solidFill>
                <a:effectLst/>
                <a:latin typeface="Poppins" pitchFamily="2" charset="77"/>
              </a:rPr>
              <a:t>,</a:t>
            </a:r>
          </a:p>
          <a:p>
            <a:pPr lvl="1"/>
            <a:r>
              <a:rPr lang="en-GB" b="0" i="0" dirty="0">
                <a:solidFill>
                  <a:srgbClr val="415364"/>
                </a:solidFill>
                <a:effectLst/>
                <a:latin typeface="Poppins" pitchFamily="2" charset="77"/>
              </a:rPr>
              <a:t>preview your identity data.</a:t>
            </a:r>
          </a:p>
          <a:p>
            <a:pPr marL="0" indent="0" algn="l">
              <a:buNone/>
            </a:pPr>
            <a:r>
              <a:rPr lang="en-GB" b="1" i="0" dirty="0">
                <a:solidFill>
                  <a:srgbClr val="415364"/>
                </a:solidFill>
                <a:effectLst/>
                <a:latin typeface="Poppins" pitchFamily="2" charset="77"/>
              </a:rPr>
              <a:t>Testing Transforms for Account Attributes</a:t>
            </a:r>
            <a:br>
              <a:rPr lang="en-GB" b="1" i="0" dirty="0">
                <a:solidFill>
                  <a:srgbClr val="415364"/>
                </a:solidFill>
                <a:effectLst/>
                <a:latin typeface="Poppins" pitchFamily="2" charset="77"/>
              </a:rPr>
            </a:br>
            <a:r>
              <a:rPr lang="en-GB" b="0" i="0" dirty="0">
                <a:solidFill>
                  <a:srgbClr val="415364"/>
                </a:solidFill>
                <a:effectLst/>
                <a:latin typeface="Poppins" pitchFamily="2" charset="77"/>
              </a:rPr>
              <a:t>To test a transform for account data:</a:t>
            </a:r>
          </a:p>
          <a:p>
            <a:r>
              <a:rPr lang="en-GB" b="0" i="0" dirty="0">
                <a:solidFill>
                  <a:srgbClr val="415364"/>
                </a:solidFill>
                <a:effectLst/>
                <a:latin typeface="Poppins" pitchFamily="2" charset="77"/>
              </a:rPr>
              <a:t>Provision a new account on that source. For example, you could create an access request that would result in a new account on that source,  or assign a new role.</a:t>
            </a:r>
          </a:p>
          <a:p>
            <a:pPr marL="0" indent="0">
              <a:buNone/>
            </a:pPr>
            <a:br>
              <a:rPr lang="en-GB" dirty="0"/>
            </a:br>
            <a:endParaRPr lang="en-US" dirty="0"/>
          </a:p>
        </p:txBody>
      </p:sp>
      <p:sp>
        <p:nvSpPr>
          <p:cNvPr id="4" name="Slide Number Placeholder 3">
            <a:extLst>
              <a:ext uri="{FF2B5EF4-FFF2-40B4-BE49-F238E27FC236}">
                <a16:creationId xmlns:a16="http://schemas.microsoft.com/office/drawing/2014/main" id="{6C02384F-0086-089C-79C0-EC24042EFDC5}"/>
              </a:ext>
            </a:extLst>
          </p:cNvPr>
          <p:cNvSpPr>
            <a:spLocks noGrp="1"/>
          </p:cNvSpPr>
          <p:nvPr>
            <p:ph type="sldNum" sz="quarter" idx="12"/>
          </p:nvPr>
        </p:nvSpPr>
        <p:spPr>
          <a:xfrm>
            <a:off x="11041038" y="6345555"/>
            <a:ext cx="795361" cy="228600"/>
          </a:xfrm>
          <a:prstGeom prst="rect">
            <a:avLst/>
          </a:prstGeom>
        </p:spPr>
        <p:txBody>
          <a:bodyPr vert="horz" lIns="91440" tIns="45720" rIns="91440" bIns="45720" rtlCol="0" anchor="ctr"/>
          <a:lstStyle>
            <a:defPPr>
              <a:defRPr lang="en-US"/>
            </a:defPPr>
            <a:lvl1pPr marL="0" algn="r" defTabSz="914400" rtl="0" eaLnBrk="1" latinLnBrk="0" hangingPunct="1">
              <a:defRPr sz="700" b="1" i="0" kern="1200">
                <a:solidFill>
                  <a:schemeClr val="accent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9D2152-1C30-894C-9781-951D3C9748DF}" type="slidenum">
              <a:rPr lang="en-US" smtClean="0"/>
              <a:pPr/>
              <a:t>19</a:t>
            </a:fld>
            <a:endParaRPr lang="en-US"/>
          </a:p>
        </p:txBody>
      </p:sp>
      <p:sp>
        <p:nvSpPr>
          <p:cNvPr id="5" name="Footer Placeholder 4">
            <a:extLst>
              <a:ext uri="{FF2B5EF4-FFF2-40B4-BE49-F238E27FC236}">
                <a16:creationId xmlns:a16="http://schemas.microsoft.com/office/drawing/2014/main" id="{763C331E-33A5-35E9-3E73-07A4B9C3B011}"/>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lumMod val="40000"/>
                    <a:lumOff val="60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70849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847AED-5134-5349-B17B-8C8ADBDB672E}"/>
              </a:ext>
            </a:extLst>
          </p:cNvPr>
          <p:cNvSpPr>
            <a:spLocks noGrp="1"/>
          </p:cNvSpPr>
          <p:nvPr>
            <p:ph type="sldNum" sz="quarter" idx="12"/>
          </p:nvPr>
        </p:nvSpPr>
        <p:spPr/>
        <p:txBody>
          <a:bodyPr/>
          <a:lstStyle/>
          <a:p>
            <a:fld id="{679D2152-1C30-894C-9781-951D3C9748DF}" type="slidenum">
              <a:rPr lang="en-US" smtClean="0"/>
              <a:pPr/>
              <a:t>2</a:t>
            </a:fld>
            <a:endParaRPr lang="en-US"/>
          </a:p>
        </p:txBody>
      </p:sp>
      <p:sp>
        <p:nvSpPr>
          <p:cNvPr id="16" name="Footer Placeholder 15">
            <a:extLst>
              <a:ext uri="{FF2B5EF4-FFF2-40B4-BE49-F238E27FC236}">
                <a16:creationId xmlns:a16="http://schemas.microsoft.com/office/drawing/2014/main" id="{7D26FA38-BB08-1B49-9D5B-30D23294D52B}"/>
              </a:ext>
            </a:extLst>
          </p:cNvPr>
          <p:cNvSpPr>
            <a:spLocks noGrp="1"/>
          </p:cNvSpPr>
          <p:nvPr>
            <p:ph type="ftr" sz="quarter" idx="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7" name="Text Placeholder 6">
            <a:extLst>
              <a:ext uri="{FF2B5EF4-FFF2-40B4-BE49-F238E27FC236}">
                <a16:creationId xmlns:a16="http://schemas.microsoft.com/office/drawing/2014/main" id="{2B66CA99-5D41-1842-A2AB-0988394AC491}"/>
              </a:ext>
            </a:extLst>
          </p:cNvPr>
          <p:cNvSpPr>
            <a:spLocks noGrp="1"/>
          </p:cNvSpPr>
          <p:nvPr>
            <p:ph type="body" idx="1"/>
          </p:nvPr>
        </p:nvSpPr>
        <p:spPr/>
        <p:txBody>
          <a:bodyPr/>
          <a:lstStyle/>
          <a:p>
            <a:r>
              <a:rPr lang="en-US" dirty="0"/>
              <a:t>Sub text</a:t>
            </a:r>
          </a:p>
        </p:txBody>
      </p:sp>
      <p:sp>
        <p:nvSpPr>
          <p:cNvPr id="6" name="Title 5">
            <a:extLst>
              <a:ext uri="{FF2B5EF4-FFF2-40B4-BE49-F238E27FC236}">
                <a16:creationId xmlns:a16="http://schemas.microsoft.com/office/drawing/2014/main" id="{9119CF81-6214-D34F-88A4-A850CD0A1243}"/>
              </a:ext>
            </a:extLst>
          </p:cNvPr>
          <p:cNvSpPr>
            <a:spLocks noGrp="1"/>
          </p:cNvSpPr>
          <p:nvPr>
            <p:ph type="title"/>
          </p:nvPr>
        </p:nvSpPr>
        <p:spPr/>
        <p:txBody>
          <a:bodyPr/>
          <a:lstStyle/>
          <a:p>
            <a:r>
              <a:rPr lang="en-US" dirty="0"/>
              <a:t>Transforms</a:t>
            </a:r>
          </a:p>
        </p:txBody>
      </p:sp>
    </p:spTree>
    <p:extLst>
      <p:ext uri="{BB962C8B-B14F-4D97-AF65-F5344CB8AC3E}">
        <p14:creationId xmlns:p14="http://schemas.microsoft.com/office/powerpoint/2010/main" val="362388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A49E-5012-D553-EA8A-1937779486E4}"/>
              </a:ext>
            </a:extLst>
          </p:cNvPr>
          <p:cNvSpPr>
            <a:spLocks noGrp="1"/>
          </p:cNvSpPr>
          <p:nvPr>
            <p:ph type="title"/>
          </p:nvPr>
        </p:nvSpPr>
        <p:spPr/>
        <p:txBody>
          <a:bodyPr/>
          <a:lstStyle/>
          <a:p>
            <a:r>
              <a:rPr lang="en-US" dirty="0"/>
              <a:t>Development</a:t>
            </a:r>
          </a:p>
        </p:txBody>
      </p:sp>
      <p:sp>
        <p:nvSpPr>
          <p:cNvPr id="3" name="Content Placeholder 2">
            <a:extLst>
              <a:ext uri="{FF2B5EF4-FFF2-40B4-BE49-F238E27FC236}">
                <a16:creationId xmlns:a16="http://schemas.microsoft.com/office/drawing/2014/main" id="{7626180A-6528-1B75-1A1D-0459F40BD4EA}"/>
              </a:ext>
            </a:extLst>
          </p:cNvPr>
          <p:cNvSpPr>
            <a:spLocks noGrp="1"/>
          </p:cNvSpPr>
          <p:nvPr>
            <p:ph idx="1"/>
          </p:nvPr>
        </p:nvSpPr>
        <p:spPr/>
        <p:txBody>
          <a:bodyPr/>
          <a:lstStyle/>
          <a:p>
            <a:r>
              <a:rPr lang="en-US" dirty="0"/>
              <a:t>Familiarize with Transform V3 API’s </a:t>
            </a:r>
            <a:r>
              <a:rPr lang="en-US" dirty="0">
                <a:hlinkClick r:id="rId2"/>
              </a:rPr>
              <a:t>https://developer.sailpoint.com/idn/api/v3/transforms</a:t>
            </a:r>
            <a:endParaRPr lang="en-US" dirty="0"/>
          </a:p>
          <a:p>
            <a:pPr lvl="1"/>
            <a:r>
              <a:rPr lang="en-US" dirty="0"/>
              <a:t>List, Create, Update, Get by ID, Delete</a:t>
            </a:r>
          </a:p>
          <a:p>
            <a:r>
              <a:rPr lang="en-US" dirty="0"/>
              <a:t>Use </a:t>
            </a:r>
            <a:r>
              <a:rPr lang="en-US" dirty="0" err="1"/>
              <a:t>cURL</a:t>
            </a:r>
            <a:r>
              <a:rPr lang="en-US" dirty="0"/>
              <a:t>, Postman … whatever REST tool you’re comfortable with</a:t>
            </a:r>
          </a:p>
          <a:p>
            <a:r>
              <a:rPr lang="en-US" dirty="0"/>
              <a:t>Use a good IDE for JSON:</a:t>
            </a:r>
          </a:p>
          <a:p>
            <a:pPr lvl="1"/>
            <a:r>
              <a:rPr lang="en-US" dirty="0"/>
              <a:t>MS Visual Studio Code</a:t>
            </a:r>
          </a:p>
          <a:p>
            <a:pPr lvl="1"/>
            <a:r>
              <a:rPr lang="en-US" dirty="0"/>
              <a:t>Atom</a:t>
            </a:r>
          </a:p>
          <a:p>
            <a:pPr lvl="1"/>
            <a:r>
              <a:rPr lang="en-US" dirty="0"/>
              <a:t>Sublime</a:t>
            </a:r>
          </a:p>
          <a:p>
            <a:pPr lvl="1"/>
            <a:r>
              <a:rPr lang="en-US" dirty="0" err="1"/>
              <a:t>NotePad</a:t>
            </a:r>
            <a:r>
              <a:rPr lang="en-US" dirty="0"/>
              <a:t>++</a:t>
            </a:r>
          </a:p>
          <a:p>
            <a:pPr lvl="1"/>
            <a:r>
              <a:rPr lang="en-US" dirty="0"/>
              <a:t>Whatever you use… ensure it can format in </a:t>
            </a:r>
            <a:r>
              <a:rPr lang="en-US" dirty="0" err="1"/>
              <a:t>Json</a:t>
            </a:r>
            <a:r>
              <a:rPr lang="en-US" dirty="0"/>
              <a:t>, and color coding is really helpful!</a:t>
            </a:r>
          </a:p>
        </p:txBody>
      </p:sp>
      <p:sp>
        <p:nvSpPr>
          <p:cNvPr id="4" name="Slide Number Placeholder 3">
            <a:extLst>
              <a:ext uri="{FF2B5EF4-FFF2-40B4-BE49-F238E27FC236}">
                <a16:creationId xmlns:a16="http://schemas.microsoft.com/office/drawing/2014/main" id="{4B0722CB-F6BD-0A25-2CF3-D629D5F2BFE0}"/>
              </a:ext>
            </a:extLst>
          </p:cNvPr>
          <p:cNvSpPr>
            <a:spLocks noGrp="1"/>
          </p:cNvSpPr>
          <p:nvPr>
            <p:ph type="sldNum" sz="quarter" idx="12"/>
          </p:nvPr>
        </p:nvSpPr>
        <p:spPr>
          <a:xfrm>
            <a:off x="11041038" y="6345555"/>
            <a:ext cx="795361" cy="228600"/>
          </a:xfrm>
          <a:prstGeom prst="rect">
            <a:avLst/>
          </a:prstGeom>
        </p:spPr>
        <p:txBody>
          <a:bodyPr vert="horz" lIns="91440" tIns="45720" rIns="91440" bIns="45720" rtlCol="0" anchor="ctr"/>
          <a:lstStyle>
            <a:defPPr>
              <a:defRPr lang="en-US"/>
            </a:defPPr>
            <a:lvl1pPr marL="0" algn="r" defTabSz="914400" rtl="0" eaLnBrk="1" latinLnBrk="0" hangingPunct="1">
              <a:defRPr sz="700" b="1" i="0" kern="1200">
                <a:solidFill>
                  <a:schemeClr val="accent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9D2152-1C30-894C-9781-951D3C9748DF}" type="slidenum">
              <a:rPr lang="en-US" smtClean="0"/>
              <a:pPr/>
              <a:t>20</a:t>
            </a:fld>
            <a:endParaRPr lang="en-US"/>
          </a:p>
        </p:txBody>
      </p:sp>
      <p:sp>
        <p:nvSpPr>
          <p:cNvPr id="5" name="Footer Placeholder 4">
            <a:extLst>
              <a:ext uri="{FF2B5EF4-FFF2-40B4-BE49-F238E27FC236}">
                <a16:creationId xmlns:a16="http://schemas.microsoft.com/office/drawing/2014/main" id="{EDFBD22D-0A2D-7400-C9E3-4A5C7A083A53}"/>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lumMod val="40000"/>
                    <a:lumOff val="60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74919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8244-ABC6-CDD9-9C72-92225CEB7F5F}"/>
              </a:ext>
            </a:extLst>
          </p:cNvPr>
          <p:cNvSpPr>
            <a:spLocks noGrp="1"/>
          </p:cNvSpPr>
          <p:nvPr>
            <p:ph type="title"/>
          </p:nvPr>
        </p:nvSpPr>
        <p:spPr/>
        <p:txBody>
          <a:bodyPr>
            <a:normAutofit/>
          </a:bodyPr>
          <a:lstStyle/>
          <a:p>
            <a:r>
              <a:rPr lang="en-US" dirty="0"/>
              <a:t>Summary &amp; Best Practices - Transforms</a:t>
            </a:r>
          </a:p>
        </p:txBody>
      </p:sp>
      <p:sp>
        <p:nvSpPr>
          <p:cNvPr id="4" name="Content Placeholder 3">
            <a:extLst>
              <a:ext uri="{FF2B5EF4-FFF2-40B4-BE49-F238E27FC236}">
                <a16:creationId xmlns:a16="http://schemas.microsoft.com/office/drawing/2014/main" id="{05DF2E6F-C012-ABCE-70C2-BAF02CA63C7D}"/>
              </a:ext>
            </a:extLst>
          </p:cNvPr>
          <p:cNvSpPr txBox="1">
            <a:spLocks/>
          </p:cNvSpPr>
          <p:nvPr/>
        </p:nvSpPr>
        <p:spPr>
          <a:xfrm>
            <a:off x="661988" y="1585914"/>
            <a:ext cx="10942408" cy="1072871"/>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sz="1500" b="1" dirty="0">
                <a:solidFill>
                  <a:schemeClr val="tx1"/>
                </a:solidFill>
                <a:latin typeface="Arial" panose="020B0604020202020204" pitchFamily="34" charset="0"/>
                <a:cs typeface="Arial" panose="020B0604020202020204" pitchFamily="34" charset="0"/>
              </a:rPr>
              <a:t>Designing Complex Transforms </a:t>
            </a:r>
            <a:r>
              <a:rPr lang="en-US" sz="1500" dirty="0">
                <a:solidFill>
                  <a:schemeClr val="tx1"/>
                </a:solidFill>
                <a:latin typeface="Arial" panose="020B0604020202020204" pitchFamily="34" charset="0"/>
                <a:cs typeface="Arial" panose="020B0604020202020204" pitchFamily="34" charset="0"/>
              </a:rPr>
              <a:t>- Start with small transform 'building blocks' and add to them. It is sometimes helpful to diagram out the inputs and outputs if many transforms are used</a:t>
            </a:r>
          </a:p>
          <a:p>
            <a:pPr lvl="1" indent="-457200">
              <a:spcBef>
                <a:spcPts val="1000"/>
              </a:spcBef>
              <a:buFont typeface="Arial" charset="0"/>
              <a:buChar char="•"/>
            </a:pPr>
            <a:r>
              <a:rPr lang="en-US" sz="1500" dirty="0">
                <a:solidFill>
                  <a:schemeClr val="tx1"/>
                </a:solidFill>
                <a:latin typeface="Arial" panose="020B0604020202020204" pitchFamily="34" charset="0"/>
                <a:cs typeface="Arial" panose="020B0604020202020204" pitchFamily="34" charset="0"/>
              </a:rPr>
              <a:t>For example, test the </a:t>
            </a:r>
            <a:r>
              <a:rPr lang="en-US" sz="1500" dirty="0" err="1">
                <a:solidFill>
                  <a:schemeClr val="tx1"/>
                </a:solidFill>
                <a:latin typeface="Arial" panose="020B0604020202020204" pitchFamily="34" charset="0"/>
                <a:cs typeface="Arial" panose="020B0604020202020204" pitchFamily="34" charset="0"/>
              </a:rPr>
              <a:t>accountAttribute</a:t>
            </a:r>
            <a:r>
              <a:rPr lang="en-US" sz="1500" dirty="0">
                <a:solidFill>
                  <a:schemeClr val="tx1"/>
                </a:solidFill>
                <a:latin typeface="Arial" panose="020B0604020202020204" pitchFamily="34" charset="0"/>
                <a:cs typeface="Arial" panose="020B0604020202020204" pitchFamily="34" charset="0"/>
              </a:rPr>
              <a:t> transform first and then the combine it with the lower transform.</a:t>
            </a:r>
          </a:p>
        </p:txBody>
      </p:sp>
      <p:sp>
        <p:nvSpPr>
          <p:cNvPr id="3" name="TextBox 2">
            <a:extLst>
              <a:ext uri="{FF2B5EF4-FFF2-40B4-BE49-F238E27FC236}">
                <a16:creationId xmlns:a16="http://schemas.microsoft.com/office/drawing/2014/main" id="{85F34B70-F57D-A42B-2A16-C6AEEC3DDF32}"/>
              </a:ext>
            </a:extLst>
          </p:cNvPr>
          <p:cNvSpPr txBox="1"/>
          <p:nvPr/>
        </p:nvSpPr>
        <p:spPr>
          <a:xfrm>
            <a:off x="1312020" y="2658785"/>
            <a:ext cx="6581403" cy="3293209"/>
          </a:xfrm>
          <a:prstGeom prst="rect">
            <a:avLst/>
          </a:prstGeom>
          <a:solidFill>
            <a:schemeClr val="tx2"/>
          </a:solidFill>
        </p:spPr>
        <p:txBody>
          <a:bodyPr wrap="square">
            <a:spAutoFit/>
          </a:bodyPr>
          <a:lstStyle/>
          <a:p>
            <a:r>
              <a:rPr lang="en-US" sz="1600" b="0" dirty="0">
                <a:solidFill>
                  <a:srgbClr val="D4D4D4"/>
                </a:solidFill>
                <a:effectLst/>
                <a:latin typeface="Consolas" panose="020B0609020204030204" pitchFamily="49" charset="0"/>
              </a:rPr>
              <a:t>{</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a:t>
            </a:r>
            <a:r>
              <a:rPr lang="en-US" sz="1600" dirty="0">
                <a:solidFill>
                  <a:srgbClr val="9CDCFE"/>
                </a:solidFill>
                <a:latin typeface="Consolas" panose="020B0609020204030204" pitchFamily="49" charset="0"/>
              </a:rPr>
              <a:t>name</a:t>
            </a:r>
            <a:r>
              <a:rPr lang="en-US" sz="1600" b="0" dirty="0">
                <a:solidFill>
                  <a:srgbClr val="9CDCFE"/>
                </a:solidFill>
                <a:effectLst/>
                <a:latin typeface="Consolas" panose="020B0609020204030204" pitchFamily="49" charset="0"/>
              </a:rPr>
              <a:t>"</a:t>
            </a:r>
            <a:r>
              <a:rPr lang="en-US" sz="1600" b="0" dirty="0">
                <a:solidFill>
                  <a:srgbClr val="D4D4D4"/>
                </a:solidFill>
                <a:effectLst/>
                <a:latin typeface="Consolas" panose="020B0609020204030204" pitchFamily="49" charset="0"/>
              </a:rPr>
              <a:t>: </a:t>
            </a:r>
            <a:r>
              <a:rPr lang="en-US" sz="1600" b="0" dirty="0">
                <a:solidFill>
                  <a:srgbClr val="CE9178"/>
                </a:solidFill>
                <a:effectLst/>
                <a:latin typeface="Consolas" panose="020B0609020204030204" pitchFamily="49" charset="0"/>
              </a:rPr>
              <a:t>"Lowercase Department"</a:t>
            </a:r>
            <a:r>
              <a:rPr lang="en-US" sz="1600" b="0" dirty="0">
                <a:solidFill>
                  <a:srgbClr val="D4D4D4"/>
                </a:solidFill>
                <a:effectLst/>
                <a:latin typeface="Consolas" panose="020B0609020204030204" pitchFamily="49" charset="0"/>
              </a:rPr>
              <a:t>,</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"type"</a:t>
            </a:r>
            <a:r>
              <a:rPr lang="en-US" sz="1600" b="0" dirty="0">
                <a:solidFill>
                  <a:srgbClr val="D4D4D4"/>
                </a:solidFill>
                <a:effectLst/>
                <a:latin typeface="Consolas" panose="020B0609020204030204" pitchFamily="49" charset="0"/>
              </a:rPr>
              <a:t>: </a:t>
            </a:r>
            <a:r>
              <a:rPr lang="en-US" sz="1600" b="0" dirty="0">
                <a:solidFill>
                  <a:srgbClr val="CE9178"/>
                </a:solidFill>
                <a:effectLst/>
                <a:latin typeface="Consolas" panose="020B0609020204030204" pitchFamily="49" charset="0"/>
              </a:rPr>
              <a:t>"lower"</a:t>
            </a:r>
            <a:r>
              <a:rPr lang="en-US" sz="1600" b="0" dirty="0">
                <a:solidFill>
                  <a:srgbClr val="D4D4D4"/>
                </a:solidFill>
                <a:effectLst/>
                <a:latin typeface="Consolas" panose="020B0609020204030204" pitchFamily="49" charset="0"/>
              </a:rPr>
              <a:t>,</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"attributes"</a:t>
            </a:r>
            <a:r>
              <a:rPr lang="en-US" sz="1600" b="0" dirty="0">
                <a:solidFill>
                  <a:srgbClr val="D4D4D4"/>
                </a:solidFill>
                <a:effectLst/>
                <a:latin typeface="Consolas" panose="020B0609020204030204" pitchFamily="49" charset="0"/>
              </a:rPr>
              <a:t>: {</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"input"</a:t>
            </a:r>
            <a:r>
              <a:rPr lang="en-US" sz="1600" b="0" dirty="0">
                <a:solidFill>
                  <a:srgbClr val="D4D4D4"/>
                </a:solidFill>
                <a:effectLst/>
                <a:latin typeface="Consolas" panose="020B0609020204030204" pitchFamily="49" charset="0"/>
              </a:rPr>
              <a:t>: {</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"type"</a:t>
            </a:r>
            <a:r>
              <a:rPr lang="en-US" sz="1600" b="0" dirty="0">
                <a:solidFill>
                  <a:srgbClr val="D4D4D4"/>
                </a:solidFill>
                <a:effectLst/>
                <a:latin typeface="Consolas" panose="020B0609020204030204" pitchFamily="49" charset="0"/>
              </a:rPr>
              <a:t>: </a:t>
            </a:r>
            <a:r>
              <a:rPr lang="en-US" sz="1600" b="0" dirty="0">
                <a:solidFill>
                  <a:srgbClr val="CE9178"/>
                </a:solidFill>
                <a:effectLst/>
                <a:latin typeface="Consolas" panose="020B0609020204030204" pitchFamily="49" charset="0"/>
              </a:rPr>
              <a:t>"accountAttribute"</a:t>
            </a:r>
            <a:r>
              <a:rPr lang="en-US" sz="1600" b="0" dirty="0">
                <a:solidFill>
                  <a:srgbClr val="D4D4D4"/>
                </a:solidFill>
                <a:effectLst/>
                <a:latin typeface="Consolas" panose="020B0609020204030204" pitchFamily="49" charset="0"/>
              </a:rPr>
              <a:t>,</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"attributes"</a:t>
            </a:r>
            <a:r>
              <a:rPr lang="en-US" sz="1600" b="0" dirty="0">
                <a:solidFill>
                  <a:srgbClr val="D4D4D4"/>
                </a:solidFill>
                <a:effectLst/>
                <a:latin typeface="Consolas" panose="020B0609020204030204" pitchFamily="49" charset="0"/>
              </a:rPr>
              <a:t>: {</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"attributeName"</a:t>
            </a:r>
            <a:r>
              <a:rPr lang="en-US" sz="1600" b="0" dirty="0">
                <a:solidFill>
                  <a:srgbClr val="D4D4D4"/>
                </a:solidFill>
                <a:effectLst/>
                <a:latin typeface="Consolas" panose="020B0609020204030204" pitchFamily="49" charset="0"/>
              </a:rPr>
              <a:t>: </a:t>
            </a:r>
            <a:r>
              <a:rPr lang="en-US" sz="1600" b="0" dirty="0">
                <a:solidFill>
                  <a:srgbClr val="CE9178"/>
                </a:solidFill>
                <a:effectLst/>
                <a:latin typeface="Consolas" panose="020B0609020204030204" pitchFamily="49" charset="0"/>
              </a:rPr>
              <a:t>"department"</a:t>
            </a:r>
            <a:r>
              <a:rPr lang="en-US" sz="1600" b="0" dirty="0">
                <a:solidFill>
                  <a:srgbClr val="D4D4D4"/>
                </a:solidFill>
                <a:effectLst/>
                <a:latin typeface="Consolas" panose="020B0609020204030204" pitchFamily="49" charset="0"/>
              </a:rPr>
              <a:t>,</a:t>
            </a:r>
          </a:p>
          <a:p>
            <a:r>
              <a:rPr lang="en-US" sz="1600" b="0" dirty="0">
                <a:solidFill>
                  <a:srgbClr val="D4D4D4"/>
                </a:solidFill>
                <a:effectLst/>
                <a:latin typeface="Consolas" panose="020B0609020204030204" pitchFamily="49" charset="0"/>
              </a:rPr>
              <a:t>                </a:t>
            </a:r>
            <a:r>
              <a:rPr lang="en-US" sz="1600" b="0" dirty="0">
                <a:solidFill>
                  <a:srgbClr val="9CDCFE"/>
                </a:solidFill>
                <a:effectLst/>
                <a:latin typeface="Consolas" panose="020B0609020204030204" pitchFamily="49" charset="0"/>
              </a:rPr>
              <a:t>"sourceName"</a:t>
            </a:r>
            <a:r>
              <a:rPr lang="en-US" sz="1600" b="0" dirty="0">
                <a:solidFill>
                  <a:srgbClr val="D4D4D4"/>
                </a:solidFill>
                <a:effectLst/>
                <a:latin typeface="Consolas" panose="020B0609020204030204" pitchFamily="49" charset="0"/>
              </a:rPr>
              <a:t>: </a:t>
            </a:r>
            <a:r>
              <a:rPr lang="en-US" sz="1600" b="0" dirty="0">
                <a:solidFill>
                  <a:srgbClr val="CE9178"/>
                </a:solidFill>
                <a:effectLst/>
                <a:latin typeface="Consolas" panose="020B0609020204030204" pitchFamily="49" charset="0"/>
              </a:rPr>
              <a:t>"Source 2"</a:t>
            </a:r>
            <a:endParaRPr lang="en-US" sz="1600" b="0" dirty="0">
              <a:solidFill>
                <a:srgbClr val="D4D4D4"/>
              </a:solidFill>
              <a:effectLst/>
              <a:latin typeface="Consolas" panose="020B0609020204030204" pitchFamily="49" charset="0"/>
            </a:endParaRPr>
          </a:p>
          <a:p>
            <a:r>
              <a:rPr lang="en-US" sz="1600" b="0" dirty="0">
                <a:solidFill>
                  <a:srgbClr val="D4D4D4"/>
                </a:solidFill>
                <a:effectLst/>
                <a:latin typeface="Consolas" panose="020B0609020204030204" pitchFamily="49" charset="0"/>
              </a:rPr>
              <a:t>            }</a:t>
            </a:r>
          </a:p>
          <a:p>
            <a:r>
              <a:rPr lang="en-US" sz="1600" b="0" dirty="0">
                <a:solidFill>
                  <a:srgbClr val="D4D4D4"/>
                </a:solidFill>
                <a:effectLst/>
                <a:latin typeface="Consolas" panose="020B0609020204030204" pitchFamily="49" charset="0"/>
              </a:rPr>
              <a:t>        }</a:t>
            </a:r>
          </a:p>
          <a:p>
            <a:r>
              <a:rPr lang="en-US" sz="1600" b="0" dirty="0">
                <a:solidFill>
                  <a:srgbClr val="D4D4D4"/>
                </a:solidFill>
                <a:effectLst/>
                <a:latin typeface="Consolas" panose="020B0609020204030204" pitchFamily="49" charset="0"/>
              </a:rPr>
              <a:t>    }</a:t>
            </a:r>
          </a:p>
          <a:p>
            <a:r>
              <a:rPr lang="en-US" sz="1600" b="0" dirty="0">
                <a:solidFill>
                  <a:srgbClr val="D4D4D4"/>
                </a:solidFill>
                <a:effectLst/>
                <a:latin typeface="Consolas" panose="020B0609020204030204" pitchFamily="49" charset="0"/>
              </a:rPr>
              <a:t>}</a:t>
            </a:r>
          </a:p>
        </p:txBody>
      </p:sp>
      <p:sp>
        <p:nvSpPr>
          <p:cNvPr id="6" name="Frame 5">
            <a:extLst>
              <a:ext uri="{FF2B5EF4-FFF2-40B4-BE49-F238E27FC236}">
                <a16:creationId xmlns:a16="http://schemas.microsoft.com/office/drawing/2014/main" id="{CDBC74E7-E8FF-EE70-62CB-5AB06D5DCD75}"/>
              </a:ext>
            </a:extLst>
          </p:cNvPr>
          <p:cNvSpPr/>
          <p:nvPr/>
        </p:nvSpPr>
        <p:spPr>
          <a:xfrm>
            <a:off x="2407024" y="3731656"/>
            <a:ext cx="4558552" cy="1674062"/>
          </a:xfrm>
          <a:prstGeom prst="fram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ppins" pitchFamily="2" charset="77"/>
              <a:cs typeface="Poppins" pitchFamily="2" charset="77"/>
            </a:endParaRPr>
          </a:p>
        </p:txBody>
      </p:sp>
    </p:spTree>
    <p:extLst>
      <p:ext uri="{BB962C8B-B14F-4D97-AF65-F5344CB8AC3E}">
        <p14:creationId xmlns:p14="http://schemas.microsoft.com/office/powerpoint/2010/main" val="2892816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8244-ABC6-CDD9-9C72-92225CEB7F5F}"/>
              </a:ext>
            </a:extLst>
          </p:cNvPr>
          <p:cNvSpPr>
            <a:spLocks noGrp="1"/>
          </p:cNvSpPr>
          <p:nvPr>
            <p:ph type="title"/>
          </p:nvPr>
        </p:nvSpPr>
        <p:spPr/>
        <p:txBody>
          <a:bodyPr>
            <a:normAutofit/>
          </a:bodyPr>
          <a:lstStyle/>
          <a:p>
            <a:r>
              <a:rPr lang="en-US" dirty="0"/>
              <a:t>Summary &amp; Best Practices - Transforms</a:t>
            </a:r>
          </a:p>
        </p:txBody>
      </p:sp>
      <p:sp>
        <p:nvSpPr>
          <p:cNvPr id="4" name="Content Placeholder 3">
            <a:extLst>
              <a:ext uri="{FF2B5EF4-FFF2-40B4-BE49-F238E27FC236}">
                <a16:creationId xmlns:a16="http://schemas.microsoft.com/office/drawing/2014/main" id="{05DF2E6F-C012-ABCE-70C2-BAF02CA63C7D}"/>
              </a:ext>
            </a:extLst>
          </p:cNvPr>
          <p:cNvSpPr txBox="1">
            <a:spLocks/>
          </p:cNvSpPr>
          <p:nvPr/>
        </p:nvSpPr>
        <p:spPr>
          <a:xfrm>
            <a:off x="661988" y="1585914"/>
            <a:ext cx="10942408" cy="4098606"/>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sz="1500" b="1" dirty="0">
                <a:solidFill>
                  <a:schemeClr val="tx1"/>
                </a:solidFill>
                <a:latin typeface="Arial" panose="020B0604020202020204" pitchFamily="34" charset="0"/>
                <a:cs typeface="Arial" panose="020B0604020202020204" pitchFamily="34" charset="0"/>
              </a:rPr>
              <a:t>JSON Editor </a:t>
            </a:r>
            <a:r>
              <a:rPr lang="en-US" sz="1500" dirty="0">
                <a:solidFill>
                  <a:schemeClr val="tx1"/>
                </a:solidFill>
                <a:latin typeface="Arial" panose="020B0604020202020204" pitchFamily="34" charset="0"/>
                <a:cs typeface="Arial" panose="020B0604020202020204" pitchFamily="34" charset="0"/>
              </a:rPr>
              <a:t>- Since transforms are JSON objects, we recommend getting a good JSON editor. We recommend Atom, Sublime Text, Microsoft Code, etc. as they have JSON formatting and plugins which can do JSON validation, completion, formatting, and folding. This is very handy for large complex JSON objects</a:t>
            </a:r>
          </a:p>
          <a:p>
            <a:pPr lvl="1" indent="-457200">
              <a:spcBef>
                <a:spcPts val="1000"/>
              </a:spcBef>
              <a:buFont typeface="Arial" charset="0"/>
              <a:buChar char="•"/>
            </a:pPr>
            <a:r>
              <a:rPr lang="en-US" sz="1500" b="1" dirty="0">
                <a:solidFill>
                  <a:schemeClr val="tx1"/>
                </a:solidFill>
                <a:latin typeface="Arial" panose="020B0604020202020204" pitchFamily="34" charset="0"/>
                <a:cs typeface="Arial" panose="020B0604020202020204" pitchFamily="34" charset="0"/>
              </a:rPr>
              <a:t>Leverage Examples </a:t>
            </a:r>
            <a:r>
              <a:rPr lang="en-US" sz="1500" dirty="0">
                <a:solidFill>
                  <a:schemeClr val="tx1"/>
                </a:solidFill>
                <a:latin typeface="Arial" panose="020B0604020202020204" pitchFamily="34" charset="0"/>
                <a:cs typeface="Arial" panose="020B0604020202020204" pitchFamily="34" charset="0"/>
              </a:rPr>
              <a:t>- A lot of implementations use similar sets of transforms, and a lot of common solutions can be found in examples. Feel free to share your own transform examples on Compass</a:t>
            </a:r>
          </a:p>
          <a:p>
            <a:pPr lvl="1" indent="-457200">
              <a:spcBef>
                <a:spcPts val="1000"/>
              </a:spcBef>
              <a:buFont typeface="Arial" charset="0"/>
              <a:buChar char="•"/>
            </a:pPr>
            <a:r>
              <a:rPr lang="en-US" sz="1500" b="1" dirty="0">
                <a:solidFill>
                  <a:schemeClr val="tx1"/>
                </a:solidFill>
                <a:latin typeface="Arial" panose="020B0604020202020204" pitchFamily="34" charset="0"/>
                <a:cs typeface="Arial" panose="020B0604020202020204" pitchFamily="34" charset="0"/>
              </a:rPr>
              <a:t>Same Problem, Multiple Solutions </a:t>
            </a:r>
            <a:r>
              <a:rPr lang="en-US" sz="1500" dirty="0">
                <a:solidFill>
                  <a:schemeClr val="tx1"/>
                </a:solidFill>
                <a:latin typeface="Arial" panose="020B0604020202020204" pitchFamily="34" charset="0"/>
                <a:cs typeface="Arial" panose="020B0604020202020204" pitchFamily="34" charset="0"/>
              </a:rPr>
              <a:t>- There can be multiple ways to solve the same problem, however, chose the solution which makes the most sense to your implementation, that is also easiest to administer and understand</a:t>
            </a:r>
          </a:p>
          <a:p>
            <a:pPr lvl="1" indent="-457200">
              <a:spcBef>
                <a:spcPts val="1000"/>
              </a:spcBef>
              <a:buFont typeface="Arial" charset="0"/>
              <a:buChar char="•"/>
            </a:pPr>
            <a:r>
              <a:rPr lang="en-US" sz="1500" b="1" dirty="0">
                <a:solidFill>
                  <a:schemeClr val="tx1"/>
                </a:solidFill>
                <a:latin typeface="Arial" panose="020B0604020202020204" pitchFamily="34" charset="0"/>
                <a:cs typeface="Arial" panose="020B0604020202020204" pitchFamily="34" charset="0"/>
              </a:rPr>
              <a:t>Encapsulate Repetition  </a:t>
            </a:r>
            <a:r>
              <a:rPr lang="en-US" sz="1500" dirty="0">
                <a:solidFill>
                  <a:schemeClr val="tx1"/>
                </a:solidFill>
                <a:latin typeface="Arial" panose="020B0604020202020204" pitchFamily="34" charset="0"/>
                <a:cs typeface="Arial" panose="020B0604020202020204" pitchFamily="34" charset="0"/>
              </a:rPr>
              <a:t>- If you find that you are copying and pastings the same transforms over and over, it might be a good idea to make a transform a stand-alone transform, and just have other transforms reference it using the </a:t>
            </a:r>
            <a:r>
              <a:rPr lang="en-US" sz="1500" b="1" dirty="0">
                <a:solidFill>
                  <a:schemeClr val="tx1"/>
                </a:solidFill>
                <a:latin typeface="Arial" panose="020B0604020202020204" pitchFamily="34" charset="0"/>
                <a:cs typeface="Arial" panose="020B0604020202020204" pitchFamily="34" charset="0"/>
              </a:rPr>
              <a:t>reference</a:t>
            </a:r>
            <a:r>
              <a:rPr lang="en-US" sz="1500" dirty="0">
                <a:solidFill>
                  <a:schemeClr val="tx1"/>
                </a:solidFill>
                <a:latin typeface="Arial" panose="020B0604020202020204" pitchFamily="34" charset="0"/>
                <a:cs typeface="Arial" panose="020B0604020202020204" pitchFamily="34" charset="0"/>
              </a:rPr>
              <a:t> type</a:t>
            </a:r>
          </a:p>
          <a:p>
            <a:pPr lvl="1" indent="-457200">
              <a:spcBef>
                <a:spcPts val="1000"/>
              </a:spcBef>
              <a:buFont typeface="Arial" charset="0"/>
              <a:buChar char="•"/>
            </a:pPr>
            <a:r>
              <a:rPr lang="en-US" sz="1500" b="1" dirty="0">
                <a:solidFill>
                  <a:schemeClr val="tx1"/>
                </a:solidFill>
                <a:latin typeface="Arial" panose="020B0604020202020204" pitchFamily="34" charset="0"/>
                <a:cs typeface="Arial" panose="020B0604020202020204" pitchFamily="34" charset="0"/>
              </a:rPr>
              <a:t>Plan for Bad Data </a:t>
            </a:r>
            <a:r>
              <a:rPr lang="en-US" sz="1500" dirty="0">
                <a:solidFill>
                  <a:schemeClr val="tx1"/>
                </a:solidFill>
                <a:latin typeface="Arial" panose="020B0604020202020204" pitchFamily="34" charset="0"/>
                <a:cs typeface="Arial" panose="020B0604020202020204" pitchFamily="34" charset="0"/>
              </a:rPr>
              <a:t>- Data may not always be perfect, so it is best to plan for data failures, and try to make sure transforms still produce workable results, in case data is missing, malformed, or has incorrect values</a:t>
            </a:r>
          </a:p>
          <a:p>
            <a:pPr lvl="2" indent="-457200">
              <a:spcBef>
                <a:spcPts val="1000"/>
              </a:spcBef>
              <a:buFont typeface="Arial" charset="0"/>
              <a:buChar char="•"/>
            </a:pPr>
            <a:r>
              <a:rPr lang="en-US" sz="1300" dirty="0">
                <a:solidFill>
                  <a:schemeClr val="tx1"/>
                </a:solidFill>
                <a:latin typeface="Arial" panose="020B0604020202020204" pitchFamily="34" charset="0"/>
                <a:cs typeface="Arial" panose="020B0604020202020204" pitchFamily="34" charset="0"/>
              </a:rPr>
              <a:t>Common “plan for bad data”: use a transform of type </a:t>
            </a:r>
            <a:r>
              <a:rPr lang="en-US" sz="1300" b="1" dirty="0" err="1">
                <a:solidFill>
                  <a:schemeClr val="tx1"/>
                </a:solidFill>
                <a:latin typeface="Arial" panose="020B0604020202020204" pitchFamily="34" charset="0"/>
                <a:cs typeface="Arial" panose="020B0604020202020204" pitchFamily="34" charset="0"/>
              </a:rPr>
              <a:t>firstValid</a:t>
            </a:r>
            <a:r>
              <a:rPr lang="en-US" sz="1300" dirty="0">
                <a:solidFill>
                  <a:schemeClr val="tx1"/>
                </a:solidFill>
                <a:latin typeface="Arial" panose="020B0604020202020204" pitchFamily="34" charset="0"/>
                <a:cs typeface="Arial" panose="020B0604020202020204" pitchFamily="34" charset="0"/>
              </a:rPr>
              <a:t> to catch null/empty values</a:t>
            </a:r>
          </a:p>
        </p:txBody>
      </p:sp>
    </p:spTree>
    <p:extLst>
      <p:ext uri="{BB962C8B-B14F-4D97-AF65-F5344CB8AC3E}">
        <p14:creationId xmlns:p14="http://schemas.microsoft.com/office/powerpoint/2010/main" val="3349049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847AED-5134-5349-B17B-8C8ADBDB672E}"/>
              </a:ext>
            </a:extLst>
          </p:cNvPr>
          <p:cNvSpPr>
            <a:spLocks noGrp="1"/>
          </p:cNvSpPr>
          <p:nvPr>
            <p:ph type="sldNum" sz="quarter" idx="12"/>
          </p:nvPr>
        </p:nvSpPr>
        <p:spPr/>
        <p:txBody>
          <a:bodyPr/>
          <a:lstStyle/>
          <a:p>
            <a:fld id="{679D2152-1C30-894C-9781-951D3C9748DF}" type="slidenum">
              <a:rPr lang="en-US" smtClean="0"/>
              <a:pPr/>
              <a:t>23</a:t>
            </a:fld>
            <a:endParaRPr lang="en-US"/>
          </a:p>
        </p:txBody>
      </p:sp>
      <p:sp>
        <p:nvSpPr>
          <p:cNvPr id="16" name="Footer Placeholder 15">
            <a:extLst>
              <a:ext uri="{FF2B5EF4-FFF2-40B4-BE49-F238E27FC236}">
                <a16:creationId xmlns:a16="http://schemas.microsoft.com/office/drawing/2014/main" id="{7D26FA38-BB08-1B49-9D5B-30D23294D52B}"/>
              </a:ext>
            </a:extLst>
          </p:cNvPr>
          <p:cNvSpPr>
            <a:spLocks noGrp="1"/>
          </p:cNvSpPr>
          <p:nvPr>
            <p:ph type="ftr" sz="quarter" idx="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7" name="Text Placeholder 6">
            <a:extLst>
              <a:ext uri="{FF2B5EF4-FFF2-40B4-BE49-F238E27FC236}">
                <a16:creationId xmlns:a16="http://schemas.microsoft.com/office/drawing/2014/main" id="{2B66CA99-5D41-1842-A2AB-0988394AC491}"/>
              </a:ext>
            </a:extLst>
          </p:cNvPr>
          <p:cNvSpPr>
            <a:spLocks noGrp="1"/>
          </p:cNvSpPr>
          <p:nvPr>
            <p:ph type="body" idx="1"/>
          </p:nvPr>
        </p:nvSpPr>
        <p:spPr/>
        <p:txBody>
          <a:bodyPr/>
          <a:lstStyle/>
          <a:p>
            <a:r>
              <a:rPr lang="en-US" dirty="0"/>
              <a:t>Sub text</a:t>
            </a:r>
          </a:p>
        </p:txBody>
      </p:sp>
      <p:sp>
        <p:nvSpPr>
          <p:cNvPr id="6" name="Title 5">
            <a:extLst>
              <a:ext uri="{FF2B5EF4-FFF2-40B4-BE49-F238E27FC236}">
                <a16:creationId xmlns:a16="http://schemas.microsoft.com/office/drawing/2014/main" id="{9119CF81-6214-D34F-88A4-A850CD0A1243}"/>
              </a:ext>
            </a:extLst>
          </p:cNvPr>
          <p:cNvSpPr>
            <a:spLocks noGrp="1"/>
          </p:cNvSpPr>
          <p:nvPr>
            <p:ph type="title"/>
          </p:nvPr>
        </p:nvSpPr>
        <p:spPr/>
        <p:txBody>
          <a:bodyPr/>
          <a:lstStyle/>
          <a:p>
            <a:r>
              <a:rPr lang="en-US" dirty="0"/>
              <a:t>Rules</a:t>
            </a:r>
          </a:p>
        </p:txBody>
      </p:sp>
    </p:spTree>
    <p:extLst>
      <p:ext uri="{BB962C8B-B14F-4D97-AF65-F5344CB8AC3E}">
        <p14:creationId xmlns:p14="http://schemas.microsoft.com/office/powerpoint/2010/main" val="494172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4D5C8-E06C-1308-36A3-5A55B73A195B}"/>
              </a:ext>
            </a:extLst>
          </p:cNvPr>
          <p:cNvSpPr>
            <a:spLocks noGrp="1"/>
          </p:cNvSpPr>
          <p:nvPr>
            <p:ph type="title"/>
          </p:nvPr>
        </p:nvSpPr>
        <p:spPr/>
        <p:txBody>
          <a:bodyPr/>
          <a:lstStyle/>
          <a:p>
            <a:r>
              <a:rPr lang="en-US" dirty="0"/>
              <a:t>Rules</a:t>
            </a:r>
          </a:p>
        </p:txBody>
      </p:sp>
      <p:sp>
        <p:nvSpPr>
          <p:cNvPr id="3" name="Content Placeholder 2">
            <a:extLst>
              <a:ext uri="{FF2B5EF4-FFF2-40B4-BE49-F238E27FC236}">
                <a16:creationId xmlns:a16="http://schemas.microsoft.com/office/drawing/2014/main" id="{35034F4E-2432-0CD0-D39B-311649CD5EDB}"/>
              </a:ext>
            </a:extLst>
          </p:cNvPr>
          <p:cNvSpPr>
            <a:spLocks noGrp="1"/>
          </p:cNvSpPr>
          <p:nvPr>
            <p:ph idx="1"/>
          </p:nvPr>
        </p:nvSpPr>
        <p:spPr/>
        <p:txBody>
          <a:bodyPr>
            <a:normAutofit/>
          </a:bodyPr>
          <a:lstStyle/>
          <a:p>
            <a:pPr>
              <a:lnSpc>
                <a:spcPct val="110000"/>
              </a:lnSpc>
            </a:pPr>
            <a:r>
              <a:rPr lang="en-US" dirty="0"/>
              <a:t>A code configuration which allows for advanced logic, calculation, and functionality for the SailPoint platform.</a:t>
            </a:r>
          </a:p>
          <a:p>
            <a:r>
              <a:rPr lang="en-US" dirty="0"/>
              <a:t>Implemented via Java-like code (</a:t>
            </a:r>
            <a:r>
              <a:rPr lang="en-US" dirty="0" err="1"/>
              <a:t>BeanShell</a:t>
            </a:r>
            <a:r>
              <a:rPr lang="en-US" dirty="0"/>
              <a:t>)</a:t>
            </a:r>
          </a:p>
          <a:p>
            <a:r>
              <a:rPr lang="en-US" dirty="0"/>
              <a:t>Like transforms, there are many types of rules that have different purposes/use-cases</a:t>
            </a:r>
          </a:p>
          <a:p>
            <a:r>
              <a:rPr lang="en-US" dirty="0"/>
              <a:t>Rules are very powerful constructs, however, they come with very special considerations due to the architecture of IdentityNow</a:t>
            </a:r>
          </a:p>
          <a:p>
            <a:endParaRPr lang="en-US" dirty="0">
              <a:solidFill>
                <a:schemeClr val="tx1"/>
              </a:solidFill>
              <a:latin typeface="Arial" panose="020B0604020202020204" pitchFamily="34" charset="0"/>
              <a:cs typeface="Arial" panose="020B0604020202020204" pitchFamily="34" charset="0"/>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A1E4CB8-B849-9B10-0ABB-CE5605AEB408}"/>
              </a:ext>
            </a:extLst>
          </p:cNvPr>
          <p:cNvSpPr>
            <a:spLocks noGrp="1"/>
          </p:cNvSpPr>
          <p:nvPr>
            <p:ph type="sldNum" sz="quarter" idx="12"/>
          </p:nvPr>
        </p:nvSpPr>
        <p:spPr/>
        <p:txBody>
          <a:bodyPr/>
          <a:lstStyle/>
          <a:p>
            <a:fld id="{679D2152-1C30-894C-9781-951D3C9748DF}" type="slidenum">
              <a:rPr lang="en-US" smtClean="0"/>
              <a:t>24</a:t>
            </a:fld>
            <a:endParaRPr lang="en-US"/>
          </a:p>
        </p:txBody>
      </p:sp>
      <p:sp>
        <p:nvSpPr>
          <p:cNvPr id="5" name="Footer Placeholder 4">
            <a:extLst>
              <a:ext uri="{FF2B5EF4-FFF2-40B4-BE49-F238E27FC236}">
                <a16:creationId xmlns:a16="http://schemas.microsoft.com/office/drawing/2014/main" id="{55F33C7A-052C-540C-8AC2-A42619EC15B8}"/>
              </a:ext>
            </a:extLst>
          </p:cNvPr>
          <p:cNvSpPr>
            <a:spLocks noGrp="1"/>
          </p:cNvSpPr>
          <p:nvPr>
            <p:ph type="ftr" sz="quarter" idx="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63456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Rule Execution</a:t>
            </a:r>
          </a:p>
        </p:txBody>
      </p:sp>
      <p:pic>
        <p:nvPicPr>
          <p:cNvPr id="3" name="Content Placeholder 2">
            <a:extLst>
              <a:ext uri="{FF2B5EF4-FFF2-40B4-BE49-F238E27FC236}">
                <a16:creationId xmlns:a16="http://schemas.microsoft.com/office/drawing/2014/main" id="{2E295EFD-D6FB-D695-AE06-F0D89DB844FA}"/>
              </a:ext>
            </a:extLst>
          </p:cNvPr>
          <p:cNvPicPr>
            <a:picLocks noGrp="1" noChangeAspect="1"/>
          </p:cNvPicPr>
          <p:nvPr>
            <p:ph idx="1"/>
          </p:nvPr>
        </p:nvPicPr>
        <p:blipFill>
          <a:blip r:embed="rId3"/>
          <a:stretch>
            <a:fillRect/>
          </a:stretch>
        </p:blipFill>
        <p:spPr>
          <a:xfrm>
            <a:off x="833500" y="1613949"/>
            <a:ext cx="10314542" cy="4280535"/>
          </a:xfrm>
          <a:prstGeom prst="rect">
            <a:avLst/>
          </a:prstGeom>
          <a:noFill/>
        </p:spPr>
      </p:pic>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25</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Tree>
    <p:extLst>
      <p:ext uri="{BB962C8B-B14F-4D97-AF65-F5344CB8AC3E}">
        <p14:creationId xmlns:p14="http://schemas.microsoft.com/office/powerpoint/2010/main" val="1978016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Rule Implementation</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26</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
        <p:nvSpPr>
          <p:cNvPr id="7" name="Content Placeholder 6">
            <a:extLst>
              <a:ext uri="{FF2B5EF4-FFF2-40B4-BE49-F238E27FC236}">
                <a16:creationId xmlns:a16="http://schemas.microsoft.com/office/drawing/2014/main" id="{F21D11BB-69B0-91B2-CC69-06E87CC4C860}"/>
              </a:ext>
            </a:extLst>
          </p:cNvPr>
          <p:cNvSpPr>
            <a:spLocks noGrp="1"/>
          </p:cNvSpPr>
          <p:nvPr>
            <p:ph idx="1"/>
          </p:nvPr>
        </p:nvSpPr>
        <p:spPr/>
        <p:txBody>
          <a:bodyPr/>
          <a:lstStyle/>
          <a:p>
            <a:endParaRPr lang="en-US" dirty="0"/>
          </a:p>
        </p:txBody>
      </p:sp>
      <p:grpSp>
        <p:nvGrpSpPr>
          <p:cNvPr id="8" name="Group 7">
            <a:extLst>
              <a:ext uri="{FF2B5EF4-FFF2-40B4-BE49-F238E27FC236}">
                <a16:creationId xmlns:a16="http://schemas.microsoft.com/office/drawing/2014/main" id="{66D30E32-FFE4-350E-E6AF-6BEF5BE8D147}"/>
              </a:ext>
            </a:extLst>
          </p:cNvPr>
          <p:cNvGrpSpPr/>
          <p:nvPr/>
        </p:nvGrpSpPr>
        <p:grpSpPr>
          <a:xfrm>
            <a:off x="1181255" y="1991495"/>
            <a:ext cx="2326219" cy="3252556"/>
            <a:chOff x="662503" y="1802722"/>
            <a:chExt cx="2326219" cy="3252556"/>
          </a:xfrm>
        </p:grpSpPr>
        <p:grpSp>
          <p:nvGrpSpPr>
            <p:cNvPr id="9" name="Group 8">
              <a:extLst>
                <a:ext uri="{FF2B5EF4-FFF2-40B4-BE49-F238E27FC236}">
                  <a16:creationId xmlns:a16="http://schemas.microsoft.com/office/drawing/2014/main" id="{364AB4D2-805A-9970-547F-236485F19690}"/>
                </a:ext>
              </a:extLst>
            </p:cNvPr>
            <p:cNvGrpSpPr/>
            <p:nvPr/>
          </p:nvGrpSpPr>
          <p:grpSpPr>
            <a:xfrm>
              <a:off x="662503" y="1802722"/>
              <a:ext cx="2326219" cy="3252556"/>
              <a:chOff x="1158291" y="1908060"/>
              <a:chExt cx="2326219" cy="3252556"/>
            </a:xfrm>
          </p:grpSpPr>
          <p:sp>
            <p:nvSpPr>
              <p:cNvPr id="16" name="TextBox 15">
                <a:extLst>
                  <a:ext uri="{FF2B5EF4-FFF2-40B4-BE49-F238E27FC236}">
                    <a16:creationId xmlns:a16="http://schemas.microsoft.com/office/drawing/2014/main" id="{013403C4-5AE3-6C0F-C635-F7CFF20D806C}"/>
                  </a:ext>
                </a:extLst>
              </p:cNvPr>
              <p:cNvSpPr txBox="1"/>
              <p:nvPr/>
            </p:nvSpPr>
            <p:spPr>
              <a:xfrm>
                <a:off x="1158291" y="4452730"/>
                <a:ext cx="2326219" cy="707886"/>
              </a:xfrm>
              <a:prstGeom prst="rect">
                <a:avLst/>
              </a:prstGeom>
              <a:noFill/>
            </p:spPr>
            <p:txBody>
              <a:bodyPr wrap="square" rtlCol="0">
                <a:spAutoFit/>
              </a:bodyPr>
              <a:lstStyle/>
              <a:p>
                <a:pPr algn="ctr"/>
                <a:r>
                  <a:rPr lang="en-US" sz="2000" b="1" dirty="0">
                    <a:solidFill>
                      <a:srgbClr val="0070C0"/>
                    </a:solidFill>
                  </a:rPr>
                  <a:t>Cloud Rule</a:t>
                </a:r>
                <a:br>
                  <a:rPr lang="en-US" sz="2000" b="1" dirty="0">
                    <a:solidFill>
                      <a:srgbClr val="0070C0"/>
                    </a:solidFill>
                  </a:rPr>
                </a:br>
                <a:r>
                  <a:rPr lang="en-US" sz="2000" b="1" dirty="0">
                    <a:solidFill>
                      <a:srgbClr val="0070C0"/>
                    </a:solidFill>
                  </a:rPr>
                  <a:t>Implementation</a:t>
                </a:r>
              </a:p>
            </p:txBody>
          </p:sp>
          <p:sp>
            <p:nvSpPr>
              <p:cNvPr id="17" name="Oval 16">
                <a:extLst>
                  <a:ext uri="{FF2B5EF4-FFF2-40B4-BE49-F238E27FC236}">
                    <a16:creationId xmlns:a16="http://schemas.microsoft.com/office/drawing/2014/main" id="{81E9C342-9FB5-60F2-042D-BB9F628C6D30}"/>
                  </a:ext>
                </a:extLst>
              </p:cNvPr>
              <p:cNvSpPr/>
              <p:nvPr/>
            </p:nvSpPr>
            <p:spPr>
              <a:xfrm>
                <a:off x="1348303" y="1908060"/>
                <a:ext cx="1828800" cy="1828800"/>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97FFD95-7E91-5377-9E4D-BF7BA2305381}"/>
                </a:ext>
              </a:extLst>
            </p:cNvPr>
            <p:cNvGrpSpPr/>
            <p:nvPr/>
          </p:nvGrpSpPr>
          <p:grpSpPr>
            <a:xfrm>
              <a:off x="1288737" y="2109668"/>
              <a:ext cx="956354" cy="1136354"/>
              <a:chOff x="1288737" y="2109668"/>
              <a:chExt cx="956354" cy="1136354"/>
            </a:xfrm>
          </p:grpSpPr>
          <p:pic>
            <p:nvPicPr>
              <p:cNvPr id="11" name="Graphic 10">
                <a:extLst>
                  <a:ext uri="{FF2B5EF4-FFF2-40B4-BE49-F238E27FC236}">
                    <a16:creationId xmlns:a16="http://schemas.microsoft.com/office/drawing/2014/main" id="{29381836-CD76-CAE1-E132-E29851BE3D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8737" y="2109668"/>
                <a:ext cx="956354" cy="765083"/>
              </a:xfrm>
              <a:prstGeom prst="rect">
                <a:avLst/>
              </a:prstGeom>
            </p:spPr>
          </p:pic>
          <p:pic>
            <p:nvPicPr>
              <p:cNvPr id="12" name="Graphic 11">
                <a:extLst>
                  <a:ext uri="{FF2B5EF4-FFF2-40B4-BE49-F238E27FC236}">
                    <a16:creationId xmlns:a16="http://schemas.microsoft.com/office/drawing/2014/main" id="{508354FE-5F83-5C5B-DEEB-1AD21731FF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64378" y="2369753"/>
                <a:ext cx="397688" cy="530251"/>
              </a:xfrm>
              <a:prstGeom prst="rect">
                <a:avLst/>
              </a:prstGeom>
            </p:spPr>
          </p:pic>
          <p:grpSp>
            <p:nvGrpSpPr>
              <p:cNvPr id="13" name="Group 12">
                <a:extLst>
                  <a:ext uri="{FF2B5EF4-FFF2-40B4-BE49-F238E27FC236}">
                    <a16:creationId xmlns:a16="http://schemas.microsoft.com/office/drawing/2014/main" id="{D9C87579-EB6E-179C-C309-1420FB1F5EA2}"/>
                  </a:ext>
                </a:extLst>
              </p:cNvPr>
              <p:cNvGrpSpPr/>
              <p:nvPr/>
            </p:nvGrpSpPr>
            <p:grpSpPr>
              <a:xfrm>
                <a:off x="1521047" y="2755253"/>
                <a:ext cx="491735" cy="490769"/>
                <a:chOff x="3357257" y="2839206"/>
                <a:chExt cx="491735" cy="490769"/>
              </a:xfrm>
            </p:grpSpPr>
            <p:sp>
              <p:nvSpPr>
                <p:cNvPr id="14" name="Rounded Rectangle 13">
                  <a:extLst>
                    <a:ext uri="{FF2B5EF4-FFF2-40B4-BE49-F238E27FC236}">
                      <a16:creationId xmlns:a16="http://schemas.microsoft.com/office/drawing/2014/main" id="{4891420F-B986-4566-6C67-E01F3804AC86}"/>
                    </a:ext>
                  </a:extLst>
                </p:cNvPr>
                <p:cNvSpPr/>
                <p:nvPr/>
              </p:nvSpPr>
              <p:spPr>
                <a:xfrm>
                  <a:off x="3357257" y="2839206"/>
                  <a:ext cx="491735" cy="4907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93A3F871-528F-8807-EB49-09B25ED75022}"/>
                    </a:ext>
                  </a:extLst>
                </p:cNvPr>
                <p:cNvSpPr/>
                <p:nvPr/>
              </p:nvSpPr>
              <p:spPr>
                <a:xfrm>
                  <a:off x="3357257" y="2839206"/>
                  <a:ext cx="491735" cy="490769"/>
                </a:xfrm>
                <a:custGeom>
                  <a:avLst/>
                  <a:gdLst>
                    <a:gd name="connsiteX0" fmla="*/ 609600 w 4267200"/>
                    <a:gd name="connsiteY0" fmla="*/ 191 h 4258819"/>
                    <a:gd name="connsiteX1" fmla="*/ 3657600 w 4267200"/>
                    <a:gd name="connsiteY1" fmla="*/ 191 h 4258819"/>
                    <a:gd name="connsiteX2" fmla="*/ 4267200 w 4267200"/>
                    <a:gd name="connsiteY2" fmla="*/ 601218 h 4258819"/>
                    <a:gd name="connsiteX3" fmla="*/ 4267200 w 4267200"/>
                    <a:gd name="connsiteY3" fmla="*/ 3649219 h 4258819"/>
                    <a:gd name="connsiteX4" fmla="*/ 3657600 w 4267200"/>
                    <a:gd name="connsiteY4" fmla="*/ 4258819 h 4258819"/>
                    <a:gd name="connsiteX5" fmla="*/ 609600 w 4267200"/>
                    <a:gd name="connsiteY5" fmla="*/ 4258819 h 4258819"/>
                    <a:gd name="connsiteX6" fmla="*/ 0 w 4267200"/>
                    <a:gd name="connsiteY6" fmla="*/ 3649219 h 4258819"/>
                    <a:gd name="connsiteX7" fmla="*/ 0 w 4267200"/>
                    <a:gd name="connsiteY7" fmla="*/ 601218 h 4258819"/>
                    <a:gd name="connsiteX8" fmla="*/ 609600 w 4267200"/>
                    <a:gd name="connsiteY8" fmla="*/ 191 h 4258819"/>
                    <a:gd name="connsiteX9" fmla="*/ 1376990 w 4267200"/>
                    <a:gd name="connsiteY9" fmla="*/ 809721 h 4258819"/>
                    <a:gd name="connsiteX10" fmla="*/ 809531 w 4267200"/>
                    <a:gd name="connsiteY10" fmla="*/ 1377179 h 4258819"/>
                    <a:gd name="connsiteX11" fmla="*/ 809531 w 4267200"/>
                    <a:gd name="connsiteY11" fmla="*/ 1598843 h 4258819"/>
                    <a:gd name="connsiteX12" fmla="*/ 754151 w 4267200"/>
                    <a:gd name="connsiteY12" fmla="*/ 1732550 h 4258819"/>
                    <a:gd name="connsiteX13" fmla="*/ 486642 w 4267200"/>
                    <a:gd name="connsiteY13" fmla="*/ 2000201 h 4258819"/>
                    <a:gd name="connsiteX14" fmla="*/ 486642 w 4267200"/>
                    <a:gd name="connsiteY14" fmla="*/ 2267675 h 4258819"/>
                    <a:gd name="connsiteX15" fmla="*/ 754175 w 4267200"/>
                    <a:gd name="connsiteY15" fmla="*/ 2535208 h 4258819"/>
                    <a:gd name="connsiteX16" fmla="*/ 809531 w 4267200"/>
                    <a:gd name="connsiteY16" fmla="*/ 2668738 h 4258819"/>
                    <a:gd name="connsiteX17" fmla="*/ 809531 w 4267200"/>
                    <a:gd name="connsiteY17" fmla="*/ 2890401 h 4258819"/>
                    <a:gd name="connsiteX18" fmla="*/ 1376990 w 4267200"/>
                    <a:gd name="connsiteY18" fmla="*/ 3457860 h 4258819"/>
                    <a:gd name="connsiteX19" fmla="*/ 1566142 w 4267200"/>
                    <a:gd name="connsiteY19" fmla="*/ 3457860 h 4258819"/>
                    <a:gd name="connsiteX20" fmla="*/ 1755295 w 4267200"/>
                    <a:gd name="connsiteY20" fmla="*/ 3268707 h 4258819"/>
                    <a:gd name="connsiteX21" fmla="*/ 1566142 w 4267200"/>
                    <a:gd name="connsiteY21" fmla="*/ 3079554 h 4258819"/>
                    <a:gd name="connsiteX22" fmla="*/ 1376990 w 4267200"/>
                    <a:gd name="connsiteY22" fmla="*/ 3079554 h 4258819"/>
                    <a:gd name="connsiteX23" fmla="*/ 1187837 w 4267200"/>
                    <a:gd name="connsiteY23" fmla="*/ 2890401 h 4258819"/>
                    <a:gd name="connsiteX24" fmla="*/ 1187837 w 4267200"/>
                    <a:gd name="connsiteY24" fmla="*/ 2668738 h 4258819"/>
                    <a:gd name="connsiteX25" fmla="*/ 1021678 w 4267200"/>
                    <a:gd name="connsiteY25" fmla="*/ 2267616 h 4258819"/>
                    <a:gd name="connsiteX26" fmla="*/ 887853 w 4267200"/>
                    <a:gd name="connsiteY26" fmla="*/ 2133790 h 4258819"/>
                    <a:gd name="connsiteX27" fmla="*/ 1021619 w 4267200"/>
                    <a:gd name="connsiteY27" fmla="*/ 2000083 h 4258819"/>
                    <a:gd name="connsiteX28" fmla="*/ 1187837 w 4267200"/>
                    <a:gd name="connsiteY28" fmla="*/ 1598843 h 4258819"/>
                    <a:gd name="connsiteX29" fmla="*/ 1187837 w 4267200"/>
                    <a:gd name="connsiteY29" fmla="*/ 1377179 h 4258819"/>
                    <a:gd name="connsiteX30" fmla="*/ 1376990 w 4267200"/>
                    <a:gd name="connsiteY30" fmla="*/ 1188027 h 4258819"/>
                    <a:gd name="connsiteX31" fmla="*/ 1566142 w 4267200"/>
                    <a:gd name="connsiteY31" fmla="*/ 1188027 h 4258819"/>
                    <a:gd name="connsiteX32" fmla="*/ 1755295 w 4267200"/>
                    <a:gd name="connsiteY32" fmla="*/ 998874 h 4258819"/>
                    <a:gd name="connsiteX33" fmla="*/ 1566142 w 4267200"/>
                    <a:gd name="connsiteY33" fmla="*/ 809721 h 4258819"/>
                    <a:gd name="connsiteX34" fmla="*/ 1376990 w 4267200"/>
                    <a:gd name="connsiteY34" fmla="*/ 809721 h 4258819"/>
                    <a:gd name="connsiteX35" fmla="*/ 2701059 w 4267200"/>
                    <a:gd name="connsiteY35" fmla="*/ 809721 h 4258819"/>
                    <a:gd name="connsiteX36" fmla="*/ 2511906 w 4267200"/>
                    <a:gd name="connsiteY36" fmla="*/ 993554 h 4258819"/>
                    <a:gd name="connsiteX37" fmla="*/ 2695739 w 4267200"/>
                    <a:gd name="connsiteY37" fmla="*/ 1188027 h 4258819"/>
                    <a:gd name="connsiteX38" fmla="*/ 2890212 w 4267200"/>
                    <a:gd name="connsiteY38" fmla="*/ 1188027 h 4258819"/>
                    <a:gd name="connsiteX39" fmla="*/ 3079364 w 4267200"/>
                    <a:gd name="connsiteY39" fmla="*/ 1377179 h 4258819"/>
                    <a:gd name="connsiteX40" fmla="*/ 3079364 w 4267200"/>
                    <a:gd name="connsiteY40" fmla="*/ 1598843 h 4258819"/>
                    <a:gd name="connsiteX41" fmla="*/ 3245523 w 4267200"/>
                    <a:gd name="connsiteY41" fmla="*/ 1999965 h 4258819"/>
                    <a:gd name="connsiteX42" fmla="*/ 3379644 w 4267200"/>
                    <a:gd name="connsiteY42" fmla="*/ 2133790 h 4258819"/>
                    <a:gd name="connsiteX43" fmla="*/ 3245819 w 4267200"/>
                    <a:gd name="connsiteY43" fmla="*/ 2267616 h 4258819"/>
                    <a:gd name="connsiteX44" fmla="*/ 3079364 w 4267200"/>
                    <a:gd name="connsiteY44" fmla="*/ 2668738 h 4258819"/>
                    <a:gd name="connsiteX45" fmla="*/ 3079364 w 4267200"/>
                    <a:gd name="connsiteY45" fmla="*/ 2890401 h 4258819"/>
                    <a:gd name="connsiteX46" fmla="*/ 2890212 w 4267200"/>
                    <a:gd name="connsiteY46" fmla="*/ 3079554 h 4258819"/>
                    <a:gd name="connsiteX47" fmla="*/ 2701059 w 4267200"/>
                    <a:gd name="connsiteY47" fmla="*/ 3079554 h 4258819"/>
                    <a:gd name="connsiteX48" fmla="*/ 2511906 w 4267200"/>
                    <a:gd name="connsiteY48" fmla="*/ 3263387 h 4258819"/>
                    <a:gd name="connsiteX49" fmla="*/ 2695739 w 4267200"/>
                    <a:gd name="connsiteY49" fmla="*/ 3457860 h 4258819"/>
                    <a:gd name="connsiteX50" fmla="*/ 2890212 w 4267200"/>
                    <a:gd name="connsiteY50" fmla="*/ 3457860 h 4258819"/>
                    <a:gd name="connsiteX51" fmla="*/ 3457670 w 4267200"/>
                    <a:gd name="connsiteY51" fmla="*/ 2890401 h 4258819"/>
                    <a:gd name="connsiteX52" fmla="*/ 3457670 w 4267200"/>
                    <a:gd name="connsiteY52" fmla="*/ 2668738 h 4258819"/>
                    <a:gd name="connsiteX53" fmla="*/ 3513050 w 4267200"/>
                    <a:gd name="connsiteY53" fmla="*/ 2535031 h 4258819"/>
                    <a:gd name="connsiteX54" fmla="*/ 3780583 w 4267200"/>
                    <a:gd name="connsiteY54" fmla="*/ 2267498 h 4258819"/>
                    <a:gd name="connsiteX55" fmla="*/ 3780411 w 4267200"/>
                    <a:gd name="connsiteY55" fmla="*/ 2000201 h 4258819"/>
                    <a:gd name="connsiteX56" fmla="*/ 3512938 w 4267200"/>
                    <a:gd name="connsiteY56" fmla="*/ 1732727 h 4258819"/>
                    <a:gd name="connsiteX57" fmla="*/ 3457670 w 4267200"/>
                    <a:gd name="connsiteY57" fmla="*/ 1598843 h 4258819"/>
                    <a:gd name="connsiteX58" fmla="*/ 3457670 w 4267200"/>
                    <a:gd name="connsiteY58" fmla="*/ 1377179 h 4258819"/>
                    <a:gd name="connsiteX59" fmla="*/ 2890212 w 4267200"/>
                    <a:gd name="connsiteY59" fmla="*/ 809721 h 4258819"/>
                    <a:gd name="connsiteX60" fmla="*/ 2701059 w 4267200"/>
                    <a:gd name="connsiteY60" fmla="*/ 809721 h 42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67200" h="4258819">
                      <a:moveTo>
                        <a:pt x="609600" y="191"/>
                      </a:moveTo>
                      <a:lnTo>
                        <a:pt x="3657600" y="191"/>
                      </a:lnTo>
                      <a:cubicBezTo>
                        <a:pt x="3993833" y="-8382"/>
                        <a:pt x="4267200" y="273082"/>
                        <a:pt x="4267200" y="601218"/>
                      </a:cubicBezTo>
                      <a:lnTo>
                        <a:pt x="4267200" y="3649219"/>
                      </a:lnTo>
                      <a:cubicBezTo>
                        <a:pt x="4267200" y="3985927"/>
                        <a:pt x="3994309" y="4258819"/>
                        <a:pt x="3657600" y="4258819"/>
                      </a:cubicBezTo>
                      <a:lnTo>
                        <a:pt x="609600" y="4258819"/>
                      </a:lnTo>
                      <a:cubicBezTo>
                        <a:pt x="272891" y="4258819"/>
                        <a:pt x="0" y="3985927"/>
                        <a:pt x="0" y="3649219"/>
                      </a:cubicBezTo>
                      <a:lnTo>
                        <a:pt x="0" y="601218"/>
                      </a:lnTo>
                      <a:cubicBezTo>
                        <a:pt x="0" y="264510"/>
                        <a:pt x="272891" y="191"/>
                        <a:pt x="609600" y="191"/>
                      </a:cubicBezTo>
                      <a:close/>
                      <a:moveTo>
                        <a:pt x="1376990" y="809721"/>
                      </a:moveTo>
                      <a:cubicBezTo>
                        <a:pt x="1058386" y="809721"/>
                        <a:pt x="809531" y="1063777"/>
                        <a:pt x="809531" y="1377179"/>
                      </a:cubicBezTo>
                      <a:lnTo>
                        <a:pt x="809531" y="1598843"/>
                      </a:lnTo>
                      <a:cubicBezTo>
                        <a:pt x="809531" y="1648992"/>
                        <a:pt x="789611" y="1697084"/>
                        <a:pt x="754151" y="1732550"/>
                      </a:cubicBezTo>
                      <a:lnTo>
                        <a:pt x="486642" y="2000201"/>
                      </a:lnTo>
                      <a:cubicBezTo>
                        <a:pt x="412754" y="2074089"/>
                        <a:pt x="412754" y="2193787"/>
                        <a:pt x="486642" y="2267675"/>
                      </a:cubicBezTo>
                      <a:lnTo>
                        <a:pt x="754175" y="2535208"/>
                      </a:lnTo>
                      <a:cubicBezTo>
                        <a:pt x="789611" y="2570615"/>
                        <a:pt x="809531" y="2618494"/>
                        <a:pt x="809531" y="2668738"/>
                      </a:cubicBezTo>
                      <a:lnTo>
                        <a:pt x="809531" y="2890401"/>
                      </a:lnTo>
                      <a:cubicBezTo>
                        <a:pt x="809531" y="3203804"/>
                        <a:pt x="1063587" y="3457860"/>
                        <a:pt x="1376990" y="3457860"/>
                      </a:cubicBezTo>
                      <a:lnTo>
                        <a:pt x="1566142" y="3457860"/>
                      </a:lnTo>
                      <a:cubicBezTo>
                        <a:pt x="1670767" y="3457860"/>
                        <a:pt x="1755295" y="3373332"/>
                        <a:pt x="1755295" y="3268707"/>
                      </a:cubicBezTo>
                      <a:cubicBezTo>
                        <a:pt x="1755295" y="3164082"/>
                        <a:pt x="1670767" y="3079554"/>
                        <a:pt x="1566142" y="3079554"/>
                      </a:cubicBezTo>
                      <a:lnTo>
                        <a:pt x="1376990" y="3079554"/>
                      </a:lnTo>
                      <a:cubicBezTo>
                        <a:pt x="1272956" y="3079554"/>
                        <a:pt x="1187837" y="2994435"/>
                        <a:pt x="1187837" y="2890401"/>
                      </a:cubicBezTo>
                      <a:lnTo>
                        <a:pt x="1187837" y="2668738"/>
                      </a:lnTo>
                      <a:cubicBezTo>
                        <a:pt x="1187837" y="2518302"/>
                        <a:pt x="1128076" y="2374014"/>
                        <a:pt x="1021678" y="2267616"/>
                      </a:cubicBezTo>
                      <a:lnTo>
                        <a:pt x="887853" y="2133790"/>
                      </a:lnTo>
                      <a:lnTo>
                        <a:pt x="1021619" y="2000083"/>
                      </a:lnTo>
                      <a:cubicBezTo>
                        <a:pt x="1128136" y="1893803"/>
                        <a:pt x="1187837" y="1748983"/>
                        <a:pt x="1187837" y="1598843"/>
                      </a:cubicBezTo>
                      <a:lnTo>
                        <a:pt x="1187837" y="1377179"/>
                      </a:lnTo>
                      <a:cubicBezTo>
                        <a:pt x="1187837" y="1273145"/>
                        <a:pt x="1272956" y="1188027"/>
                        <a:pt x="1376990" y="1188027"/>
                      </a:cubicBezTo>
                      <a:lnTo>
                        <a:pt x="1566142" y="1188027"/>
                      </a:lnTo>
                      <a:cubicBezTo>
                        <a:pt x="1670767" y="1188027"/>
                        <a:pt x="1755295" y="1103322"/>
                        <a:pt x="1755295" y="998874"/>
                      </a:cubicBezTo>
                      <a:cubicBezTo>
                        <a:pt x="1755295" y="894426"/>
                        <a:pt x="1670767" y="809721"/>
                        <a:pt x="1566142" y="809721"/>
                      </a:cubicBezTo>
                      <a:lnTo>
                        <a:pt x="1376990" y="809721"/>
                      </a:lnTo>
                      <a:close/>
                      <a:moveTo>
                        <a:pt x="2701059" y="809721"/>
                      </a:moveTo>
                      <a:cubicBezTo>
                        <a:pt x="2596434" y="809721"/>
                        <a:pt x="2511906" y="894426"/>
                        <a:pt x="2511906" y="993554"/>
                      </a:cubicBezTo>
                      <a:cubicBezTo>
                        <a:pt x="2511906" y="1092682"/>
                        <a:pt x="2596434" y="1188027"/>
                        <a:pt x="2695739" y="1188027"/>
                      </a:cubicBezTo>
                      <a:lnTo>
                        <a:pt x="2890212" y="1188027"/>
                      </a:lnTo>
                      <a:cubicBezTo>
                        <a:pt x="2994246" y="1188027"/>
                        <a:pt x="3079364" y="1273145"/>
                        <a:pt x="3079364" y="1377179"/>
                      </a:cubicBezTo>
                      <a:lnTo>
                        <a:pt x="3079364" y="1598843"/>
                      </a:lnTo>
                      <a:cubicBezTo>
                        <a:pt x="3079364" y="1749278"/>
                        <a:pt x="3139125" y="1893566"/>
                        <a:pt x="3245523" y="1999965"/>
                      </a:cubicBezTo>
                      <a:lnTo>
                        <a:pt x="3379644" y="2133790"/>
                      </a:lnTo>
                      <a:lnTo>
                        <a:pt x="3245819" y="2267616"/>
                      </a:lnTo>
                      <a:cubicBezTo>
                        <a:pt x="3139066" y="2373778"/>
                        <a:pt x="3079364" y="2518007"/>
                        <a:pt x="3079364" y="2668738"/>
                      </a:cubicBezTo>
                      <a:lnTo>
                        <a:pt x="3079364" y="2890401"/>
                      </a:lnTo>
                      <a:cubicBezTo>
                        <a:pt x="3079364" y="2994435"/>
                        <a:pt x="2994246" y="3079554"/>
                        <a:pt x="2890212" y="3079554"/>
                      </a:cubicBezTo>
                      <a:lnTo>
                        <a:pt x="2701059" y="3079554"/>
                      </a:lnTo>
                      <a:cubicBezTo>
                        <a:pt x="2596434" y="3079554"/>
                        <a:pt x="2511906" y="3164082"/>
                        <a:pt x="2511906" y="3263387"/>
                      </a:cubicBezTo>
                      <a:cubicBezTo>
                        <a:pt x="2511906" y="3362692"/>
                        <a:pt x="2596434" y="3457860"/>
                        <a:pt x="2695739" y="3457860"/>
                      </a:cubicBezTo>
                      <a:lnTo>
                        <a:pt x="2890212" y="3457860"/>
                      </a:lnTo>
                      <a:cubicBezTo>
                        <a:pt x="3203614" y="3457860"/>
                        <a:pt x="3457670" y="3203804"/>
                        <a:pt x="3457670" y="2890401"/>
                      </a:cubicBezTo>
                      <a:lnTo>
                        <a:pt x="3457670" y="2668738"/>
                      </a:lnTo>
                      <a:cubicBezTo>
                        <a:pt x="3457670" y="2618589"/>
                        <a:pt x="3477590" y="2570497"/>
                        <a:pt x="3513050" y="2535031"/>
                      </a:cubicBezTo>
                      <a:lnTo>
                        <a:pt x="3780583" y="2267498"/>
                      </a:lnTo>
                      <a:cubicBezTo>
                        <a:pt x="3854299" y="2193492"/>
                        <a:pt x="3854299" y="2074089"/>
                        <a:pt x="3780411" y="2000201"/>
                      </a:cubicBezTo>
                      <a:lnTo>
                        <a:pt x="3512938" y="1732727"/>
                      </a:lnTo>
                      <a:cubicBezTo>
                        <a:pt x="3477767" y="1696966"/>
                        <a:pt x="3457670" y="1643766"/>
                        <a:pt x="3457670" y="1598843"/>
                      </a:cubicBezTo>
                      <a:lnTo>
                        <a:pt x="3457670" y="1377179"/>
                      </a:lnTo>
                      <a:cubicBezTo>
                        <a:pt x="3457670" y="1063777"/>
                        <a:pt x="3203614" y="809721"/>
                        <a:pt x="2890212" y="809721"/>
                      </a:cubicBezTo>
                      <a:lnTo>
                        <a:pt x="2701059" y="809721"/>
                      </a:lnTo>
                      <a:close/>
                    </a:path>
                  </a:pathLst>
                </a:custGeom>
                <a:solidFill>
                  <a:srgbClr val="0070C0"/>
                </a:solidFill>
                <a:ln w="9525" cap="flat">
                  <a:noFill/>
                  <a:prstDash val="solid"/>
                  <a:miter/>
                </a:ln>
              </p:spPr>
              <p:txBody>
                <a:bodyPr rtlCol="0" anchor="ctr"/>
                <a:lstStyle/>
                <a:p>
                  <a:endParaRPr lang="en-US"/>
                </a:p>
              </p:txBody>
            </p:sp>
          </p:grpSp>
        </p:grpSp>
      </p:grpSp>
      <p:grpSp>
        <p:nvGrpSpPr>
          <p:cNvPr id="18" name="Group 17">
            <a:extLst>
              <a:ext uri="{FF2B5EF4-FFF2-40B4-BE49-F238E27FC236}">
                <a16:creationId xmlns:a16="http://schemas.microsoft.com/office/drawing/2014/main" id="{FBC4C98E-FFF6-AFB5-5F74-1D5097E284E2}"/>
              </a:ext>
            </a:extLst>
          </p:cNvPr>
          <p:cNvGrpSpPr/>
          <p:nvPr/>
        </p:nvGrpSpPr>
        <p:grpSpPr>
          <a:xfrm>
            <a:off x="8822943" y="1991495"/>
            <a:ext cx="2090830" cy="3252556"/>
            <a:chOff x="9289406" y="1802722"/>
            <a:chExt cx="2090830" cy="3252556"/>
          </a:xfrm>
        </p:grpSpPr>
        <p:grpSp>
          <p:nvGrpSpPr>
            <p:cNvPr id="19" name="Group 18">
              <a:extLst>
                <a:ext uri="{FF2B5EF4-FFF2-40B4-BE49-F238E27FC236}">
                  <a16:creationId xmlns:a16="http://schemas.microsoft.com/office/drawing/2014/main" id="{4D194278-4956-81F3-3C40-8C84E8FF82F9}"/>
                </a:ext>
              </a:extLst>
            </p:cNvPr>
            <p:cNvGrpSpPr/>
            <p:nvPr/>
          </p:nvGrpSpPr>
          <p:grpSpPr>
            <a:xfrm>
              <a:off x="9289406" y="1802722"/>
              <a:ext cx="2090830" cy="3252556"/>
              <a:chOff x="5171752" y="1908060"/>
              <a:chExt cx="2090830" cy="3252556"/>
            </a:xfrm>
          </p:grpSpPr>
          <p:sp>
            <p:nvSpPr>
              <p:cNvPr id="24" name="TextBox 23">
                <a:extLst>
                  <a:ext uri="{FF2B5EF4-FFF2-40B4-BE49-F238E27FC236}">
                    <a16:creationId xmlns:a16="http://schemas.microsoft.com/office/drawing/2014/main" id="{C539F6CA-57B3-4916-C4BF-D339F83E4EDB}"/>
                  </a:ext>
                </a:extLst>
              </p:cNvPr>
              <p:cNvSpPr txBox="1"/>
              <p:nvPr/>
            </p:nvSpPr>
            <p:spPr>
              <a:xfrm>
                <a:off x="5171752" y="4452730"/>
                <a:ext cx="2090830" cy="707886"/>
              </a:xfrm>
              <a:prstGeom prst="rect">
                <a:avLst/>
              </a:prstGeom>
              <a:noFill/>
            </p:spPr>
            <p:txBody>
              <a:bodyPr wrap="none" rtlCol="0">
                <a:spAutoFit/>
              </a:bodyPr>
              <a:lstStyle/>
              <a:p>
                <a:pPr algn="ctr"/>
                <a:r>
                  <a:rPr lang="en-US" sz="2000" b="1" dirty="0">
                    <a:solidFill>
                      <a:srgbClr val="0070C0"/>
                    </a:solidFill>
                  </a:rPr>
                  <a:t>Rule Migration</a:t>
                </a:r>
                <a:br>
                  <a:rPr lang="en-US" sz="2000" b="1" dirty="0">
                    <a:solidFill>
                      <a:srgbClr val="0070C0"/>
                    </a:solidFill>
                  </a:rPr>
                </a:br>
                <a:r>
                  <a:rPr lang="en-US" sz="2000" b="1" dirty="0">
                    <a:solidFill>
                      <a:srgbClr val="0070C0"/>
                    </a:solidFill>
                  </a:rPr>
                  <a:t>Across Tenants</a:t>
                </a:r>
              </a:p>
            </p:txBody>
          </p:sp>
          <p:sp>
            <p:nvSpPr>
              <p:cNvPr id="25" name="Oval 24">
                <a:extLst>
                  <a:ext uri="{FF2B5EF4-FFF2-40B4-BE49-F238E27FC236}">
                    <a16:creationId xmlns:a16="http://schemas.microsoft.com/office/drawing/2014/main" id="{57E25AB1-5B58-AAFF-12AB-522AE6BAB51C}"/>
                  </a:ext>
                </a:extLst>
              </p:cNvPr>
              <p:cNvSpPr/>
              <p:nvPr/>
            </p:nvSpPr>
            <p:spPr>
              <a:xfrm>
                <a:off x="5302761" y="1908060"/>
                <a:ext cx="1828800" cy="1828800"/>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0FBBB3C-F694-7144-6F13-D0D5DA525764}"/>
                </a:ext>
              </a:extLst>
            </p:cNvPr>
            <p:cNvGrpSpPr/>
            <p:nvPr/>
          </p:nvGrpSpPr>
          <p:grpSpPr>
            <a:xfrm>
              <a:off x="9768972" y="2473509"/>
              <a:ext cx="1131686" cy="563487"/>
              <a:chOff x="9486419" y="2274334"/>
              <a:chExt cx="1570732" cy="782096"/>
            </a:xfrm>
          </p:grpSpPr>
          <p:pic>
            <p:nvPicPr>
              <p:cNvPr id="21" name="Graphic 20">
                <a:extLst>
                  <a:ext uri="{FF2B5EF4-FFF2-40B4-BE49-F238E27FC236}">
                    <a16:creationId xmlns:a16="http://schemas.microsoft.com/office/drawing/2014/main" id="{4D2270DE-3F8F-5EDD-2AB6-E70C4DCB29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00797" y="2274334"/>
                <a:ext cx="956354" cy="765083"/>
              </a:xfrm>
              <a:prstGeom prst="rect">
                <a:avLst/>
              </a:prstGeom>
            </p:spPr>
          </p:pic>
          <p:pic>
            <p:nvPicPr>
              <p:cNvPr id="22" name="Graphic 21">
                <a:extLst>
                  <a:ext uri="{FF2B5EF4-FFF2-40B4-BE49-F238E27FC236}">
                    <a16:creationId xmlns:a16="http://schemas.microsoft.com/office/drawing/2014/main" id="{515B8DCE-47B1-2A30-635A-D6E4E32F2E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66217" y="2498352"/>
                <a:ext cx="488318" cy="558078"/>
              </a:xfrm>
              <a:prstGeom prst="rect">
                <a:avLst/>
              </a:prstGeom>
            </p:spPr>
          </p:pic>
          <p:pic>
            <p:nvPicPr>
              <p:cNvPr id="23" name="Graphic 22">
                <a:extLst>
                  <a:ext uri="{FF2B5EF4-FFF2-40B4-BE49-F238E27FC236}">
                    <a16:creationId xmlns:a16="http://schemas.microsoft.com/office/drawing/2014/main" id="{E40D82BE-F469-6D33-DEE2-E4238D082E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86419" y="2274335"/>
                <a:ext cx="956354" cy="765083"/>
              </a:xfrm>
              <a:prstGeom prst="rect">
                <a:avLst/>
              </a:prstGeom>
            </p:spPr>
          </p:pic>
        </p:grpSp>
      </p:grpSp>
      <p:grpSp>
        <p:nvGrpSpPr>
          <p:cNvPr id="26" name="Group 25">
            <a:extLst>
              <a:ext uri="{FF2B5EF4-FFF2-40B4-BE49-F238E27FC236}">
                <a16:creationId xmlns:a16="http://schemas.microsoft.com/office/drawing/2014/main" id="{EFA23104-ABF6-2B2E-F9E3-96A0219BF37D}"/>
              </a:ext>
            </a:extLst>
          </p:cNvPr>
          <p:cNvGrpSpPr/>
          <p:nvPr/>
        </p:nvGrpSpPr>
        <p:grpSpPr>
          <a:xfrm>
            <a:off x="5046660" y="1991495"/>
            <a:ext cx="2095445" cy="3252556"/>
            <a:chOff x="5036150" y="1802722"/>
            <a:chExt cx="2095445" cy="3252556"/>
          </a:xfrm>
        </p:grpSpPr>
        <p:grpSp>
          <p:nvGrpSpPr>
            <p:cNvPr id="27" name="Group 26">
              <a:extLst>
                <a:ext uri="{FF2B5EF4-FFF2-40B4-BE49-F238E27FC236}">
                  <a16:creationId xmlns:a16="http://schemas.microsoft.com/office/drawing/2014/main" id="{F941763D-9EAC-D7A7-5AEC-361CC22C465D}"/>
                </a:ext>
              </a:extLst>
            </p:cNvPr>
            <p:cNvGrpSpPr/>
            <p:nvPr/>
          </p:nvGrpSpPr>
          <p:grpSpPr>
            <a:xfrm>
              <a:off x="5036150" y="1802722"/>
              <a:ext cx="2095445" cy="3252556"/>
              <a:chOff x="5169444" y="1908060"/>
              <a:chExt cx="2095445" cy="3252556"/>
            </a:xfrm>
          </p:grpSpPr>
          <p:sp>
            <p:nvSpPr>
              <p:cNvPr id="34" name="TextBox 33">
                <a:extLst>
                  <a:ext uri="{FF2B5EF4-FFF2-40B4-BE49-F238E27FC236}">
                    <a16:creationId xmlns:a16="http://schemas.microsoft.com/office/drawing/2014/main" id="{96C79A73-494E-922A-2A2D-FB3AADAE65C5}"/>
                  </a:ext>
                </a:extLst>
              </p:cNvPr>
              <p:cNvSpPr txBox="1"/>
              <p:nvPr/>
            </p:nvSpPr>
            <p:spPr>
              <a:xfrm>
                <a:off x="5169444" y="4452730"/>
                <a:ext cx="2095445" cy="707886"/>
              </a:xfrm>
              <a:prstGeom prst="rect">
                <a:avLst/>
              </a:prstGeom>
              <a:noFill/>
            </p:spPr>
            <p:txBody>
              <a:bodyPr wrap="none" rtlCol="0">
                <a:spAutoFit/>
              </a:bodyPr>
              <a:lstStyle/>
              <a:p>
                <a:pPr algn="ctr"/>
                <a:r>
                  <a:rPr lang="en-US" sz="2000" b="1" dirty="0">
                    <a:solidFill>
                      <a:srgbClr val="0070C0"/>
                    </a:solidFill>
                  </a:rPr>
                  <a:t>Connector Rule</a:t>
                </a:r>
                <a:br>
                  <a:rPr lang="en-US" sz="2000" b="1" dirty="0">
                    <a:solidFill>
                      <a:srgbClr val="0070C0"/>
                    </a:solidFill>
                  </a:rPr>
                </a:br>
                <a:r>
                  <a:rPr lang="en-US" sz="2000" b="1" dirty="0">
                    <a:solidFill>
                      <a:srgbClr val="0070C0"/>
                    </a:solidFill>
                  </a:rPr>
                  <a:t>Implementation</a:t>
                </a:r>
              </a:p>
            </p:txBody>
          </p:sp>
          <p:sp>
            <p:nvSpPr>
              <p:cNvPr id="35" name="Oval 34">
                <a:extLst>
                  <a:ext uri="{FF2B5EF4-FFF2-40B4-BE49-F238E27FC236}">
                    <a16:creationId xmlns:a16="http://schemas.microsoft.com/office/drawing/2014/main" id="{1E2F4BB0-37EE-E750-D173-63B5359B1B0A}"/>
                  </a:ext>
                </a:extLst>
              </p:cNvPr>
              <p:cNvSpPr/>
              <p:nvPr/>
            </p:nvSpPr>
            <p:spPr>
              <a:xfrm>
                <a:off x="5302761" y="1908060"/>
                <a:ext cx="1828800" cy="1828800"/>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6229B51-B6A0-24DF-C814-D5F663C4C729}"/>
                </a:ext>
              </a:extLst>
            </p:cNvPr>
            <p:cNvGrpSpPr/>
            <p:nvPr/>
          </p:nvGrpSpPr>
          <p:grpSpPr>
            <a:xfrm>
              <a:off x="5654842" y="2144720"/>
              <a:ext cx="882316" cy="1101302"/>
              <a:chOff x="5654842" y="2144720"/>
              <a:chExt cx="882316" cy="1101302"/>
            </a:xfrm>
          </p:grpSpPr>
          <p:sp>
            <p:nvSpPr>
              <p:cNvPr id="29" name="Rounded Rectangle 28">
                <a:extLst>
                  <a:ext uri="{FF2B5EF4-FFF2-40B4-BE49-F238E27FC236}">
                    <a16:creationId xmlns:a16="http://schemas.microsoft.com/office/drawing/2014/main" id="{956E9D5E-FB4E-A072-2A9B-F9F4AD9B52DB}"/>
                  </a:ext>
                </a:extLst>
              </p:cNvPr>
              <p:cNvSpPr/>
              <p:nvPr/>
            </p:nvSpPr>
            <p:spPr>
              <a:xfrm>
                <a:off x="5654842" y="2144720"/>
                <a:ext cx="882316" cy="8521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8044EAA0-9451-3BD6-8612-29CBA5B4D8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7156" y="2369753"/>
                <a:ext cx="397688" cy="530251"/>
              </a:xfrm>
              <a:prstGeom prst="rect">
                <a:avLst/>
              </a:prstGeom>
            </p:spPr>
          </p:pic>
          <p:grpSp>
            <p:nvGrpSpPr>
              <p:cNvPr id="31" name="Group 30">
                <a:extLst>
                  <a:ext uri="{FF2B5EF4-FFF2-40B4-BE49-F238E27FC236}">
                    <a16:creationId xmlns:a16="http://schemas.microsoft.com/office/drawing/2014/main" id="{28184050-6019-133A-83B3-0E7143A9DE3B}"/>
                  </a:ext>
                </a:extLst>
              </p:cNvPr>
              <p:cNvGrpSpPr/>
              <p:nvPr/>
            </p:nvGrpSpPr>
            <p:grpSpPr>
              <a:xfrm>
                <a:off x="5850133" y="2755253"/>
                <a:ext cx="491735" cy="490769"/>
                <a:chOff x="3357257" y="2839206"/>
                <a:chExt cx="491735" cy="490769"/>
              </a:xfrm>
            </p:grpSpPr>
            <p:sp>
              <p:nvSpPr>
                <p:cNvPr id="32" name="Rounded Rectangle 31">
                  <a:extLst>
                    <a:ext uri="{FF2B5EF4-FFF2-40B4-BE49-F238E27FC236}">
                      <a16:creationId xmlns:a16="http://schemas.microsoft.com/office/drawing/2014/main" id="{360C5E50-3347-1F88-B446-E04FDC783792}"/>
                    </a:ext>
                  </a:extLst>
                </p:cNvPr>
                <p:cNvSpPr/>
                <p:nvPr/>
              </p:nvSpPr>
              <p:spPr>
                <a:xfrm>
                  <a:off x="3357257" y="2839206"/>
                  <a:ext cx="491735" cy="4907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8DFFB279-16B5-7C78-BDB2-F7BD7701B7DD}"/>
                    </a:ext>
                  </a:extLst>
                </p:cNvPr>
                <p:cNvSpPr/>
                <p:nvPr/>
              </p:nvSpPr>
              <p:spPr>
                <a:xfrm>
                  <a:off x="3357257" y="2839206"/>
                  <a:ext cx="491735" cy="490769"/>
                </a:xfrm>
                <a:custGeom>
                  <a:avLst/>
                  <a:gdLst>
                    <a:gd name="connsiteX0" fmla="*/ 609600 w 4267200"/>
                    <a:gd name="connsiteY0" fmla="*/ 191 h 4258819"/>
                    <a:gd name="connsiteX1" fmla="*/ 3657600 w 4267200"/>
                    <a:gd name="connsiteY1" fmla="*/ 191 h 4258819"/>
                    <a:gd name="connsiteX2" fmla="*/ 4267200 w 4267200"/>
                    <a:gd name="connsiteY2" fmla="*/ 601218 h 4258819"/>
                    <a:gd name="connsiteX3" fmla="*/ 4267200 w 4267200"/>
                    <a:gd name="connsiteY3" fmla="*/ 3649219 h 4258819"/>
                    <a:gd name="connsiteX4" fmla="*/ 3657600 w 4267200"/>
                    <a:gd name="connsiteY4" fmla="*/ 4258819 h 4258819"/>
                    <a:gd name="connsiteX5" fmla="*/ 609600 w 4267200"/>
                    <a:gd name="connsiteY5" fmla="*/ 4258819 h 4258819"/>
                    <a:gd name="connsiteX6" fmla="*/ 0 w 4267200"/>
                    <a:gd name="connsiteY6" fmla="*/ 3649219 h 4258819"/>
                    <a:gd name="connsiteX7" fmla="*/ 0 w 4267200"/>
                    <a:gd name="connsiteY7" fmla="*/ 601218 h 4258819"/>
                    <a:gd name="connsiteX8" fmla="*/ 609600 w 4267200"/>
                    <a:gd name="connsiteY8" fmla="*/ 191 h 4258819"/>
                    <a:gd name="connsiteX9" fmla="*/ 1376990 w 4267200"/>
                    <a:gd name="connsiteY9" fmla="*/ 809721 h 4258819"/>
                    <a:gd name="connsiteX10" fmla="*/ 809531 w 4267200"/>
                    <a:gd name="connsiteY10" fmla="*/ 1377179 h 4258819"/>
                    <a:gd name="connsiteX11" fmla="*/ 809531 w 4267200"/>
                    <a:gd name="connsiteY11" fmla="*/ 1598843 h 4258819"/>
                    <a:gd name="connsiteX12" fmla="*/ 754151 w 4267200"/>
                    <a:gd name="connsiteY12" fmla="*/ 1732550 h 4258819"/>
                    <a:gd name="connsiteX13" fmla="*/ 486642 w 4267200"/>
                    <a:gd name="connsiteY13" fmla="*/ 2000201 h 4258819"/>
                    <a:gd name="connsiteX14" fmla="*/ 486642 w 4267200"/>
                    <a:gd name="connsiteY14" fmla="*/ 2267675 h 4258819"/>
                    <a:gd name="connsiteX15" fmla="*/ 754175 w 4267200"/>
                    <a:gd name="connsiteY15" fmla="*/ 2535208 h 4258819"/>
                    <a:gd name="connsiteX16" fmla="*/ 809531 w 4267200"/>
                    <a:gd name="connsiteY16" fmla="*/ 2668738 h 4258819"/>
                    <a:gd name="connsiteX17" fmla="*/ 809531 w 4267200"/>
                    <a:gd name="connsiteY17" fmla="*/ 2890401 h 4258819"/>
                    <a:gd name="connsiteX18" fmla="*/ 1376990 w 4267200"/>
                    <a:gd name="connsiteY18" fmla="*/ 3457860 h 4258819"/>
                    <a:gd name="connsiteX19" fmla="*/ 1566142 w 4267200"/>
                    <a:gd name="connsiteY19" fmla="*/ 3457860 h 4258819"/>
                    <a:gd name="connsiteX20" fmla="*/ 1755295 w 4267200"/>
                    <a:gd name="connsiteY20" fmla="*/ 3268707 h 4258819"/>
                    <a:gd name="connsiteX21" fmla="*/ 1566142 w 4267200"/>
                    <a:gd name="connsiteY21" fmla="*/ 3079554 h 4258819"/>
                    <a:gd name="connsiteX22" fmla="*/ 1376990 w 4267200"/>
                    <a:gd name="connsiteY22" fmla="*/ 3079554 h 4258819"/>
                    <a:gd name="connsiteX23" fmla="*/ 1187837 w 4267200"/>
                    <a:gd name="connsiteY23" fmla="*/ 2890401 h 4258819"/>
                    <a:gd name="connsiteX24" fmla="*/ 1187837 w 4267200"/>
                    <a:gd name="connsiteY24" fmla="*/ 2668738 h 4258819"/>
                    <a:gd name="connsiteX25" fmla="*/ 1021678 w 4267200"/>
                    <a:gd name="connsiteY25" fmla="*/ 2267616 h 4258819"/>
                    <a:gd name="connsiteX26" fmla="*/ 887853 w 4267200"/>
                    <a:gd name="connsiteY26" fmla="*/ 2133790 h 4258819"/>
                    <a:gd name="connsiteX27" fmla="*/ 1021619 w 4267200"/>
                    <a:gd name="connsiteY27" fmla="*/ 2000083 h 4258819"/>
                    <a:gd name="connsiteX28" fmla="*/ 1187837 w 4267200"/>
                    <a:gd name="connsiteY28" fmla="*/ 1598843 h 4258819"/>
                    <a:gd name="connsiteX29" fmla="*/ 1187837 w 4267200"/>
                    <a:gd name="connsiteY29" fmla="*/ 1377179 h 4258819"/>
                    <a:gd name="connsiteX30" fmla="*/ 1376990 w 4267200"/>
                    <a:gd name="connsiteY30" fmla="*/ 1188027 h 4258819"/>
                    <a:gd name="connsiteX31" fmla="*/ 1566142 w 4267200"/>
                    <a:gd name="connsiteY31" fmla="*/ 1188027 h 4258819"/>
                    <a:gd name="connsiteX32" fmla="*/ 1755295 w 4267200"/>
                    <a:gd name="connsiteY32" fmla="*/ 998874 h 4258819"/>
                    <a:gd name="connsiteX33" fmla="*/ 1566142 w 4267200"/>
                    <a:gd name="connsiteY33" fmla="*/ 809721 h 4258819"/>
                    <a:gd name="connsiteX34" fmla="*/ 1376990 w 4267200"/>
                    <a:gd name="connsiteY34" fmla="*/ 809721 h 4258819"/>
                    <a:gd name="connsiteX35" fmla="*/ 2701059 w 4267200"/>
                    <a:gd name="connsiteY35" fmla="*/ 809721 h 4258819"/>
                    <a:gd name="connsiteX36" fmla="*/ 2511906 w 4267200"/>
                    <a:gd name="connsiteY36" fmla="*/ 993554 h 4258819"/>
                    <a:gd name="connsiteX37" fmla="*/ 2695739 w 4267200"/>
                    <a:gd name="connsiteY37" fmla="*/ 1188027 h 4258819"/>
                    <a:gd name="connsiteX38" fmla="*/ 2890212 w 4267200"/>
                    <a:gd name="connsiteY38" fmla="*/ 1188027 h 4258819"/>
                    <a:gd name="connsiteX39" fmla="*/ 3079364 w 4267200"/>
                    <a:gd name="connsiteY39" fmla="*/ 1377179 h 4258819"/>
                    <a:gd name="connsiteX40" fmla="*/ 3079364 w 4267200"/>
                    <a:gd name="connsiteY40" fmla="*/ 1598843 h 4258819"/>
                    <a:gd name="connsiteX41" fmla="*/ 3245523 w 4267200"/>
                    <a:gd name="connsiteY41" fmla="*/ 1999965 h 4258819"/>
                    <a:gd name="connsiteX42" fmla="*/ 3379644 w 4267200"/>
                    <a:gd name="connsiteY42" fmla="*/ 2133790 h 4258819"/>
                    <a:gd name="connsiteX43" fmla="*/ 3245819 w 4267200"/>
                    <a:gd name="connsiteY43" fmla="*/ 2267616 h 4258819"/>
                    <a:gd name="connsiteX44" fmla="*/ 3079364 w 4267200"/>
                    <a:gd name="connsiteY44" fmla="*/ 2668738 h 4258819"/>
                    <a:gd name="connsiteX45" fmla="*/ 3079364 w 4267200"/>
                    <a:gd name="connsiteY45" fmla="*/ 2890401 h 4258819"/>
                    <a:gd name="connsiteX46" fmla="*/ 2890212 w 4267200"/>
                    <a:gd name="connsiteY46" fmla="*/ 3079554 h 4258819"/>
                    <a:gd name="connsiteX47" fmla="*/ 2701059 w 4267200"/>
                    <a:gd name="connsiteY47" fmla="*/ 3079554 h 4258819"/>
                    <a:gd name="connsiteX48" fmla="*/ 2511906 w 4267200"/>
                    <a:gd name="connsiteY48" fmla="*/ 3263387 h 4258819"/>
                    <a:gd name="connsiteX49" fmla="*/ 2695739 w 4267200"/>
                    <a:gd name="connsiteY49" fmla="*/ 3457860 h 4258819"/>
                    <a:gd name="connsiteX50" fmla="*/ 2890212 w 4267200"/>
                    <a:gd name="connsiteY50" fmla="*/ 3457860 h 4258819"/>
                    <a:gd name="connsiteX51" fmla="*/ 3457670 w 4267200"/>
                    <a:gd name="connsiteY51" fmla="*/ 2890401 h 4258819"/>
                    <a:gd name="connsiteX52" fmla="*/ 3457670 w 4267200"/>
                    <a:gd name="connsiteY52" fmla="*/ 2668738 h 4258819"/>
                    <a:gd name="connsiteX53" fmla="*/ 3513050 w 4267200"/>
                    <a:gd name="connsiteY53" fmla="*/ 2535031 h 4258819"/>
                    <a:gd name="connsiteX54" fmla="*/ 3780583 w 4267200"/>
                    <a:gd name="connsiteY54" fmla="*/ 2267498 h 4258819"/>
                    <a:gd name="connsiteX55" fmla="*/ 3780411 w 4267200"/>
                    <a:gd name="connsiteY55" fmla="*/ 2000201 h 4258819"/>
                    <a:gd name="connsiteX56" fmla="*/ 3512938 w 4267200"/>
                    <a:gd name="connsiteY56" fmla="*/ 1732727 h 4258819"/>
                    <a:gd name="connsiteX57" fmla="*/ 3457670 w 4267200"/>
                    <a:gd name="connsiteY57" fmla="*/ 1598843 h 4258819"/>
                    <a:gd name="connsiteX58" fmla="*/ 3457670 w 4267200"/>
                    <a:gd name="connsiteY58" fmla="*/ 1377179 h 4258819"/>
                    <a:gd name="connsiteX59" fmla="*/ 2890212 w 4267200"/>
                    <a:gd name="connsiteY59" fmla="*/ 809721 h 4258819"/>
                    <a:gd name="connsiteX60" fmla="*/ 2701059 w 4267200"/>
                    <a:gd name="connsiteY60" fmla="*/ 809721 h 42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67200" h="4258819">
                      <a:moveTo>
                        <a:pt x="609600" y="191"/>
                      </a:moveTo>
                      <a:lnTo>
                        <a:pt x="3657600" y="191"/>
                      </a:lnTo>
                      <a:cubicBezTo>
                        <a:pt x="3993833" y="-8382"/>
                        <a:pt x="4267200" y="273082"/>
                        <a:pt x="4267200" y="601218"/>
                      </a:cubicBezTo>
                      <a:lnTo>
                        <a:pt x="4267200" y="3649219"/>
                      </a:lnTo>
                      <a:cubicBezTo>
                        <a:pt x="4267200" y="3985927"/>
                        <a:pt x="3994309" y="4258819"/>
                        <a:pt x="3657600" y="4258819"/>
                      </a:cubicBezTo>
                      <a:lnTo>
                        <a:pt x="609600" y="4258819"/>
                      </a:lnTo>
                      <a:cubicBezTo>
                        <a:pt x="272891" y="4258819"/>
                        <a:pt x="0" y="3985927"/>
                        <a:pt x="0" y="3649219"/>
                      </a:cubicBezTo>
                      <a:lnTo>
                        <a:pt x="0" y="601218"/>
                      </a:lnTo>
                      <a:cubicBezTo>
                        <a:pt x="0" y="264510"/>
                        <a:pt x="272891" y="191"/>
                        <a:pt x="609600" y="191"/>
                      </a:cubicBezTo>
                      <a:close/>
                      <a:moveTo>
                        <a:pt x="1376990" y="809721"/>
                      </a:moveTo>
                      <a:cubicBezTo>
                        <a:pt x="1058386" y="809721"/>
                        <a:pt x="809531" y="1063777"/>
                        <a:pt x="809531" y="1377179"/>
                      </a:cubicBezTo>
                      <a:lnTo>
                        <a:pt x="809531" y="1598843"/>
                      </a:lnTo>
                      <a:cubicBezTo>
                        <a:pt x="809531" y="1648992"/>
                        <a:pt x="789611" y="1697084"/>
                        <a:pt x="754151" y="1732550"/>
                      </a:cubicBezTo>
                      <a:lnTo>
                        <a:pt x="486642" y="2000201"/>
                      </a:lnTo>
                      <a:cubicBezTo>
                        <a:pt x="412754" y="2074089"/>
                        <a:pt x="412754" y="2193787"/>
                        <a:pt x="486642" y="2267675"/>
                      </a:cubicBezTo>
                      <a:lnTo>
                        <a:pt x="754175" y="2535208"/>
                      </a:lnTo>
                      <a:cubicBezTo>
                        <a:pt x="789611" y="2570615"/>
                        <a:pt x="809531" y="2618494"/>
                        <a:pt x="809531" y="2668738"/>
                      </a:cubicBezTo>
                      <a:lnTo>
                        <a:pt x="809531" y="2890401"/>
                      </a:lnTo>
                      <a:cubicBezTo>
                        <a:pt x="809531" y="3203804"/>
                        <a:pt x="1063587" y="3457860"/>
                        <a:pt x="1376990" y="3457860"/>
                      </a:cubicBezTo>
                      <a:lnTo>
                        <a:pt x="1566142" y="3457860"/>
                      </a:lnTo>
                      <a:cubicBezTo>
                        <a:pt x="1670767" y="3457860"/>
                        <a:pt x="1755295" y="3373332"/>
                        <a:pt x="1755295" y="3268707"/>
                      </a:cubicBezTo>
                      <a:cubicBezTo>
                        <a:pt x="1755295" y="3164082"/>
                        <a:pt x="1670767" y="3079554"/>
                        <a:pt x="1566142" y="3079554"/>
                      </a:cubicBezTo>
                      <a:lnTo>
                        <a:pt x="1376990" y="3079554"/>
                      </a:lnTo>
                      <a:cubicBezTo>
                        <a:pt x="1272956" y="3079554"/>
                        <a:pt x="1187837" y="2994435"/>
                        <a:pt x="1187837" y="2890401"/>
                      </a:cubicBezTo>
                      <a:lnTo>
                        <a:pt x="1187837" y="2668738"/>
                      </a:lnTo>
                      <a:cubicBezTo>
                        <a:pt x="1187837" y="2518302"/>
                        <a:pt x="1128076" y="2374014"/>
                        <a:pt x="1021678" y="2267616"/>
                      </a:cubicBezTo>
                      <a:lnTo>
                        <a:pt x="887853" y="2133790"/>
                      </a:lnTo>
                      <a:lnTo>
                        <a:pt x="1021619" y="2000083"/>
                      </a:lnTo>
                      <a:cubicBezTo>
                        <a:pt x="1128136" y="1893803"/>
                        <a:pt x="1187837" y="1748983"/>
                        <a:pt x="1187837" y="1598843"/>
                      </a:cubicBezTo>
                      <a:lnTo>
                        <a:pt x="1187837" y="1377179"/>
                      </a:lnTo>
                      <a:cubicBezTo>
                        <a:pt x="1187837" y="1273145"/>
                        <a:pt x="1272956" y="1188027"/>
                        <a:pt x="1376990" y="1188027"/>
                      </a:cubicBezTo>
                      <a:lnTo>
                        <a:pt x="1566142" y="1188027"/>
                      </a:lnTo>
                      <a:cubicBezTo>
                        <a:pt x="1670767" y="1188027"/>
                        <a:pt x="1755295" y="1103322"/>
                        <a:pt x="1755295" y="998874"/>
                      </a:cubicBezTo>
                      <a:cubicBezTo>
                        <a:pt x="1755295" y="894426"/>
                        <a:pt x="1670767" y="809721"/>
                        <a:pt x="1566142" y="809721"/>
                      </a:cubicBezTo>
                      <a:lnTo>
                        <a:pt x="1376990" y="809721"/>
                      </a:lnTo>
                      <a:close/>
                      <a:moveTo>
                        <a:pt x="2701059" y="809721"/>
                      </a:moveTo>
                      <a:cubicBezTo>
                        <a:pt x="2596434" y="809721"/>
                        <a:pt x="2511906" y="894426"/>
                        <a:pt x="2511906" y="993554"/>
                      </a:cubicBezTo>
                      <a:cubicBezTo>
                        <a:pt x="2511906" y="1092682"/>
                        <a:pt x="2596434" y="1188027"/>
                        <a:pt x="2695739" y="1188027"/>
                      </a:cubicBezTo>
                      <a:lnTo>
                        <a:pt x="2890212" y="1188027"/>
                      </a:lnTo>
                      <a:cubicBezTo>
                        <a:pt x="2994246" y="1188027"/>
                        <a:pt x="3079364" y="1273145"/>
                        <a:pt x="3079364" y="1377179"/>
                      </a:cubicBezTo>
                      <a:lnTo>
                        <a:pt x="3079364" y="1598843"/>
                      </a:lnTo>
                      <a:cubicBezTo>
                        <a:pt x="3079364" y="1749278"/>
                        <a:pt x="3139125" y="1893566"/>
                        <a:pt x="3245523" y="1999965"/>
                      </a:cubicBezTo>
                      <a:lnTo>
                        <a:pt x="3379644" y="2133790"/>
                      </a:lnTo>
                      <a:lnTo>
                        <a:pt x="3245819" y="2267616"/>
                      </a:lnTo>
                      <a:cubicBezTo>
                        <a:pt x="3139066" y="2373778"/>
                        <a:pt x="3079364" y="2518007"/>
                        <a:pt x="3079364" y="2668738"/>
                      </a:cubicBezTo>
                      <a:lnTo>
                        <a:pt x="3079364" y="2890401"/>
                      </a:lnTo>
                      <a:cubicBezTo>
                        <a:pt x="3079364" y="2994435"/>
                        <a:pt x="2994246" y="3079554"/>
                        <a:pt x="2890212" y="3079554"/>
                      </a:cubicBezTo>
                      <a:lnTo>
                        <a:pt x="2701059" y="3079554"/>
                      </a:lnTo>
                      <a:cubicBezTo>
                        <a:pt x="2596434" y="3079554"/>
                        <a:pt x="2511906" y="3164082"/>
                        <a:pt x="2511906" y="3263387"/>
                      </a:cubicBezTo>
                      <a:cubicBezTo>
                        <a:pt x="2511906" y="3362692"/>
                        <a:pt x="2596434" y="3457860"/>
                        <a:pt x="2695739" y="3457860"/>
                      </a:cubicBezTo>
                      <a:lnTo>
                        <a:pt x="2890212" y="3457860"/>
                      </a:lnTo>
                      <a:cubicBezTo>
                        <a:pt x="3203614" y="3457860"/>
                        <a:pt x="3457670" y="3203804"/>
                        <a:pt x="3457670" y="2890401"/>
                      </a:cubicBezTo>
                      <a:lnTo>
                        <a:pt x="3457670" y="2668738"/>
                      </a:lnTo>
                      <a:cubicBezTo>
                        <a:pt x="3457670" y="2618589"/>
                        <a:pt x="3477590" y="2570497"/>
                        <a:pt x="3513050" y="2535031"/>
                      </a:cubicBezTo>
                      <a:lnTo>
                        <a:pt x="3780583" y="2267498"/>
                      </a:lnTo>
                      <a:cubicBezTo>
                        <a:pt x="3854299" y="2193492"/>
                        <a:pt x="3854299" y="2074089"/>
                        <a:pt x="3780411" y="2000201"/>
                      </a:cubicBezTo>
                      <a:lnTo>
                        <a:pt x="3512938" y="1732727"/>
                      </a:lnTo>
                      <a:cubicBezTo>
                        <a:pt x="3477767" y="1696966"/>
                        <a:pt x="3457670" y="1643766"/>
                        <a:pt x="3457670" y="1598843"/>
                      </a:cubicBezTo>
                      <a:lnTo>
                        <a:pt x="3457670" y="1377179"/>
                      </a:lnTo>
                      <a:cubicBezTo>
                        <a:pt x="3457670" y="1063777"/>
                        <a:pt x="3203614" y="809721"/>
                        <a:pt x="2890212" y="809721"/>
                      </a:cubicBezTo>
                      <a:lnTo>
                        <a:pt x="2701059" y="809721"/>
                      </a:lnTo>
                      <a:close/>
                    </a:path>
                  </a:pathLst>
                </a:custGeom>
                <a:solidFill>
                  <a:srgbClr val="0070C0"/>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99865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900" decel="100000" fill="hold"/>
                                        <p:tgtEl>
                                          <p:spTgt spid="1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847AED-5134-5349-B17B-8C8ADBDB672E}"/>
              </a:ext>
            </a:extLst>
          </p:cNvPr>
          <p:cNvSpPr>
            <a:spLocks noGrp="1"/>
          </p:cNvSpPr>
          <p:nvPr>
            <p:ph type="sldNum" sz="quarter" idx="12"/>
          </p:nvPr>
        </p:nvSpPr>
        <p:spPr/>
        <p:txBody>
          <a:bodyPr/>
          <a:lstStyle/>
          <a:p>
            <a:fld id="{679D2152-1C30-894C-9781-951D3C9748DF}" type="slidenum">
              <a:rPr lang="en-US" smtClean="0"/>
              <a:pPr/>
              <a:t>27</a:t>
            </a:fld>
            <a:endParaRPr lang="en-US"/>
          </a:p>
        </p:txBody>
      </p:sp>
      <p:sp>
        <p:nvSpPr>
          <p:cNvPr id="16" name="Footer Placeholder 15">
            <a:extLst>
              <a:ext uri="{FF2B5EF4-FFF2-40B4-BE49-F238E27FC236}">
                <a16:creationId xmlns:a16="http://schemas.microsoft.com/office/drawing/2014/main" id="{7D26FA38-BB08-1B49-9D5B-30D23294D52B}"/>
              </a:ext>
            </a:extLst>
          </p:cNvPr>
          <p:cNvSpPr>
            <a:spLocks noGrp="1"/>
          </p:cNvSpPr>
          <p:nvPr>
            <p:ph type="ftr" sz="quarter" idx="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7" name="Text Placeholder 6">
            <a:extLst>
              <a:ext uri="{FF2B5EF4-FFF2-40B4-BE49-F238E27FC236}">
                <a16:creationId xmlns:a16="http://schemas.microsoft.com/office/drawing/2014/main" id="{2B66CA99-5D41-1842-A2AB-0988394AC491}"/>
              </a:ext>
            </a:extLst>
          </p:cNvPr>
          <p:cNvSpPr>
            <a:spLocks noGrp="1"/>
          </p:cNvSpPr>
          <p:nvPr>
            <p:ph type="body" idx="1"/>
          </p:nvPr>
        </p:nvSpPr>
        <p:spPr/>
        <p:txBody>
          <a:bodyPr/>
          <a:lstStyle/>
          <a:p>
            <a:r>
              <a:rPr lang="en-US" dirty="0"/>
              <a:t>Sub text</a:t>
            </a:r>
          </a:p>
        </p:txBody>
      </p:sp>
      <p:sp>
        <p:nvSpPr>
          <p:cNvPr id="6" name="Title 5">
            <a:extLst>
              <a:ext uri="{FF2B5EF4-FFF2-40B4-BE49-F238E27FC236}">
                <a16:creationId xmlns:a16="http://schemas.microsoft.com/office/drawing/2014/main" id="{9119CF81-6214-D34F-88A4-A850CD0A1243}"/>
              </a:ext>
            </a:extLst>
          </p:cNvPr>
          <p:cNvSpPr>
            <a:spLocks noGrp="1"/>
          </p:cNvSpPr>
          <p:nvPr>
            <p:ph type="title"/>
          </p:nvPr>
        </p:nvSpPr>
        <p:spPr/>
        <p:txBody>
          <a:bodyPr/>
          <a:lstStyle/>
          <a:p>
            <a:r>
              <a:rPr lang="en-US" dirty="0"/>
              <a:t>Cloud Rule Implementation</a:t>
            </a:r>
          </a:p>
        </p:txBody>
      </p:sp>
    </p:spTree>
    <p:extLst>
      <p:ext uri="{BB962C8B-B14F-4D97-AF65-F5344CB8AC3E}">
        <p14:creationId xmlns:p14="http://schemas.microsoft.com/office/powerpoint/2010/main" val="479788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Cloud Rule Implementation</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28</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
        <p:nvSpPr>
          <p:cNvPr id="7" name="Content Placeholder 6">
            <a:extLst>
              <a:ext uri="{FF2B5EF4-FFF2-40B4-BE49-F238E27FC236}">
                <a16:creationId xmlns:a16="http://schemas.microsoft.com/office/drawing/2014/main" id="{F21D11BB-69B0-91B2-CC69-06E87CC4C860}"/>
              </a:ext>
            </a:extLst>
          </p:cNvPr>
          <p:cNvSpPr>
            <a:spLocks noGrp="1"/>
          </p:cNvSpPr>
          <p:nvPr>
            <p:ph idx="1"/>
          </p:nvPr>
        </p:nvSpPr>
        <p:spPr/>
        <p:txBody>
          <a:bodyPr>
            <a:normAutofit/>
          </a:bodyPr>
          <a:lstStyle/>
          <a:p>
            <a:pPr>
              <a:lnSpc>
                <a:spcPct val="110000"/>
              </a:lnSpc>
            </a:pPr>
            <a:r>
              <a:rPr lang="en-US" dirty="0"/>
              <a:t>Cloud rules are tied to cloud-based feature functionality.</a:t>
            </a:r>
          </a:p>
          <a:p>
            <a:pPr marL="685800" lvl="2">
              <a:lnSpc>
                <a:spcPct val="110000"/>
              </a:lnSpc>
              <a:spcBef>
                <a:spcPts val="1000"/>
              </a:spcBef>
            </a:pPr>
            <a:r>
              <a:rPr lang="en-US" sz="1800" dirty="0"/>
              <a:t>Identity and account attribute calculation</a:t>
            </a:r>
          </a:p>
          <a:p>
            <a:pPr marL="685800" lvl="2">
              <a:lnSpc>
                <a:spcPct val="110000"/>
              </a:lnSpc>
              <a:spcBef>
                <a:spcPts val="1000"/>
              </a:spcBef>
            </a:pPr>
            <a:r>
              <a:rPr lang="en-US" sz="1800" dirty="0"/>
              <a:t>Manager and account correlation processes</a:t>
            </a:r>
          </a:p>
          <a:p>
            <a:pPr marL="685800" lvl="2">
              <a:lnSpc>
                <a:spcPct val="110000"/>
              </a:lnSpc>
              <a:spcBef>
                <a:spcPts val="1000"/>
              </a:spcBef>
            </a:pPr>
            <a:r>
              <a:rPr lang="en-US" sz="1800" dirty="0"/>
              <a:t>Advanced provisioning processes</a:t>
            </a:r>
          </a:p>
          <a:p>
            <a:pPr>
              <a:lnSpc>
                <a:spcPct val="110000"/>
              </a:lnSpc>
            </a:pPr>
            <a:r>
              <a:rPr lang="en-US" sz="2100" dirty="0"/>
              <a:t>Because these execute on the cloud, a code review is necessary </a:t>
            </a:r>
            <a:br>
              <a:rPr lang="en-US" sz="2100" dirty="0"/>
            </a:br>
            <a:r>
              <a:rPr lang="en-US" sz="2100" dirty="0"/>
              <a:t>before installation.</a:t>
            </a:r>
          </a:p>
          <a:p>
            <a:pPr marL="685800" lvl="2">
              <a:lnSpc>
                <a:spcPct val="110000"/>
              </a:lnSpc>
              <a:spcBef>
                <a:spcPts val="1000"/>
              </a:spcBef>
            </a:pPr>
            <a:r>
              <a:rPr lang="en-US" sz="1800" dirty="0"/>
              <a:t>Cloud Rules are required to go through the rule-review process.</a:t>
            </a:r>
          </a:p>
          <a:p>
            <a:pPr marL="685800" lvl="2">
              <a:lnSpc>
                <a:spcPct val="110000"/>
              </a:lnSpc>
              <a:spcBef>
                <a:spcPts val="1000"/>
              </a:spcBef>
            </a:pPr>
            <a:r>
              <a:rPr lang="en-US" sz="1800" dirty="0"/>
              <a:t>Automatic validation and deployment processes are still in place.</a:t>
            </a:r>
          </a:p>
          <a:p>
            <a:r>
              <a:rPr lang="en-US" dirty="0"/>
              <a:t>Use </a:t>
            </a:r>
            <a:r>
              <a:rPr lang="en-US" dirty="0" err="1"/>
              <a:t>IDNRuleUtil</a:t>
            </a:r>
            <a:r>
              <a:rPr lang="en-US" dirty="0"/>
              <a:t> wrapper methods to query IdentityNow data model</a:t>
            </a:r>
          </a:p>
          <a:p>
            <a:endParaRPr lang="en-US" dirty="0"/>
          </a:p>
        </p:txBody>
      </p:sp>
    </p:spTree>
    <p:extLst>
      <p:ext uri="{BB962C8B-B14F-4D97-AF65-F5344CB8AC3E}">
        <p14:creationId xmlns:p14="http://schemas.microsoft.com/office/powerpoint/2010/main" val="1466652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Cloud Rule Implementation</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29</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
        <p:nvSpPr>
          <p:cNvPr id="7" name="Content Placeholder 6">
            <a:extLst>
              <a:ext uri="{FF2B5EF4-FFF2-40B4-BE49-F238E27FC236}">
                <a16:creationId xmlns:a16="http://schemas.microsoft.com/office/drawing/2014/main" id="{F21D11BB-69B0-91B2-CC69-06E87CC4C860}"/>
              </a:ext>
            </a:extLst>
          </p:cNvPr>
          <p:cNvSpPr>
            <a:spLocks noGrp="1"/>
          </p:cNvSpPr>
          <p:nvPr>
            <p:ph idx="1"/>
          </p:nvPr>
        </p:nvSpPr>
        <p:spPr/>
        <p:txBody>
          <a:bodyPr>
            <a:normAutofit/>
          </a:bodyPr>
          <a:lstStyle/>
          <a:p>
            <a:pPr>
              <a:lnSpc>
                <a:spcPct val="110000"/>
              </a:lnSpc>
            </a:pPr>
            <a:r>
              <a:rPr lang="en-US" dirty="0"/>
              <a:t>Supported Cloud Rules</a:t>
            </a:r>
          </a:p>
          <a:p>
            <a:pPr marL="685800" lvl="2">
              <a:lnSpc>
                <a:spcPct val="110000"/>
              </a:lnSpc>
              <a:spcBef>
                <a:spcPts val="1000"/>
              </a:spcBef>
            </a:pPr>
            <a:r>
              <a:rPr lang="en-US" sz="1800" dirty="0"/>
              <a:t>Identity Attribute Rule</a:t>
            </a:r>
          </a:p>
          <a:p>
            <a:pPr marL="685800" lvl="2">
              <a:lnSpc>
                <a:spcPct val="110000"/>
              </a:lnSpc>
              <a:spcBef>
                <a:spcPts val="1000"/>
              </a:spcBef>
            </a:pPr>
            <a:r>
              <a:rPr lang="en-US" sz="1800" dirty="0"/>
              <a:t>Account Attribute Generator Rules</a:t>
            </a:r>
          </a:p>
          <a:p>
            <a:pPr marL="685800" lvl="2">
              <a:lnSpc>
                <a:spcPct val="110000"/>
              </a:lnSpc>
              <a:spcBef>
                <a:spcPts val="1000"/>
              </a:spcBef>
            </a:pPr>
            <a:r>
              <a:rPr lang="en-US" sz="1800" dirty="0"/>
              <a:t>Correlation Rule</a:t>
            </a:r>
          </a:p>
          <a:p>
            <a:pPr marL="685800" lvl="2">
              <a:lnSpc>
                <a:spcPct val="110000"/>
              </a:lnSpc>
              <a:spcBef>
                <a:spcPts val="1000"/>
              </a:spcBef>
            </a:pPr>
            <a:r>
              <a:rPr lang="en-US" sz="1800" dirty="0"/>
              <a:t>Manager Correlation Rule</a:t>
            </a:r>
          </a:p>
          <a:p>
            <a:pPr marL="685800" lvl="2">
              <a:lnSpc>
                <a:spcPct val="110000"/>
              </a:lnSpc>
              <a:spcBef>
                <a:spcPts val="1000"/>
              </a:spcBef>
            </a:pPr>
            <a:r>
              <a:rPr lang="en-US" sz="1800" dirty="0"/>
              <a:t>Before Provisioning Rule</a:t>
            </a:r>
          </a:p>
          <a:p>
            <a:pPr marL="685800" lvl="2">
              <a:lnSpc>
                <a:spcPct val="110000"/>
              </a:lnSpc>
              <a:spcBef>
                <a:spcPts val="1000"/>
              </a:spcBef>
            </a:pPr>
            <a:r>
              <a:rPr lang="en-US" sz="1800" dirty="0"/>
              <a:t>Generic Rule</a:t>
            </a:r>
          </a:p>
          <a:p>
            <a:endParaRPr lang="en-US" dirty="0"/>
          </a:p>
        </p:txBody>
      </p:sp>
    </p:spTree>
    <p:extLst>
      <p:ext uri="{BB962C8B-B14F-4D97-AF65-F5344CB8AC3E}">
        <p14:creationId xmlns:p14="http://schemas.microsoft.com/office/powerpoint/2010/main" val="4236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0383F-2E89-3B4C-A46D-13E9E841653F}"/>
              </a:ext>
            </a:extLst>
          </p:cNvPr>
          <p:cNvSpPr>
            <a:spLocks noGrp="1"/>
          </p:cNvSpPr>
          <p:nvPr>
            <p:ph type="title"/>
          </p:nvPr>
        </p:nvSpPr>
        <p:spPr/>
        <p:txBody>
          <a:bodyPr/>
          <a:lstStyle/>
          <a:p>
            <a:r>
              <a:rPr lang="en-US" dirty="0"/>
              <a:t>What is a transform?</a:t>
            </a:r>
          </a:p>
        </p:txBody>
      </p:sp>
      <p:pic>
        <p:nvPicPr>
          <p:cNvPr id="12" name="Picture 2">
            <a:extLst>
              <a:ext uri="{FF2B5EF4-FFF2-40B4-BE49-F238E27FC236}">
                <a16:creationId xmlns:a16="http://schemas.microsoft.com/office/drawing/2014/main" id="{EEA2CB9A-D6B4-D2A4-233C-7EDFBC6CA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77" y="3735851"/>
            <a:ext cx="11296454" cy="191510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a:extLst>
              <a:ext uri="{FF2B5EF4-FFF2-40B4-BE49-F238E27FC236}">
                <a16:creationId xmlns:a16="http://schemas.microsoft.com/office/drawing/2014/main" id="{4E384883-EBA9-6852-E23F-B3173ED39681}"/>
              </a:ext>
            </a:extLst>
          </p:cNvPr>
          <p:cNvSpPr txBox="1">
            <a:spLocks/>
          </p:cNvSpPr>
          <p:nvPr/>
        </p:nvSpPr>
        <p:spPr>
          <a:xfrm>
            <a:off x="661988" y="1585914"/>
            <a:ext cx="9777412" cy="4098606"/>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sz="2000" dirty="0">
                <a:solidFill>
                  <a:schemeClr val="tx1"/>
                </a:solidFill>
                <a:latin typeface="Arial" panose="020B0604020202020204" pitchFamily="34" charset="0"/>
              </a:rPr>
              <a:t>A function that takes an input and creates an output</a:t>
            </a:r>
          </a:p>
          <a:p>
            <a:pPr lvl="1" indent="-457200">
              <a:spcBef>
                <a:spcPts val="1000"/>
              </a:spcBef>
              <a:buFont typeface="Arial" charset="0"/>
              <a:buChar char="•"/>
            </a:pPr>
            <a:r>
              <a:rPr lang="en-US" sz="2000" dirty="0">
                <a:solidFill>
                  <a:schemeClr val="tx1"/>
                </a:solidFill>
                <a:latin typeface="Arial" panose="020B0604020202020204" pitchFamily="34" charset="0"/>
              </a:rPr>
              <a:t>A method of normalizing account data into identity data</a:t>
            </a:r>
          </a:p>
          <a:p>
            <a:pPr lvl="1" indent="-457200">
              <a:spcBef>
                <a:spcPts val="1000"/>
              </a:spcBef>
              <a:buFont typeface="Arial" charset="0"/>
              <a:buChar char="•"/>
            </a:pPr>
            <a:r>
              <a:rPr lang="en-US" sz="2000" dirty="0">
                <a:solidFill>
                  <a:schemeClr val="tx1"/>
                </a:solidFill>
                <a:latin typeface="Arial" panose="020B0604020202020204" pitchFamily="34" charset="0"/>
              </a:rPr>
              <a:t>A JSON object</a:t>
            </a:r>
          </a:p>
          <a:p>
            <a:pPr lvl="2" indent="-457200">
              <a:spcBef>
                <a:spcPts val="1000"/>
              </a:spcBef>
              <a:buFont typeface="Arial" charset="0"/>
              <a:buChar char="•"/>
            </a:pPr>
            <a:r>
              <a:rPr lang="en-US" sz="1800" dirty="0">
                <a:solidFill>
                  <a:schemeClr val="tx1"/>
                </a:solidFill>
                <a:latin typeface="Arial" panose="020B0604020202020204" pitchFamily="34" charset="0"/>
              </a:rPr>
              <a:t>Uploaded to IdentityNow via REST API</a:t>
            </a:r>
          </a:p>
          <a:p>
            <a:pPr marL="1143000" lvl="1" indent="-457200"/>
            <a:endParaRPr lang="en-US" dirty="0"/>
          </a:p>
        </p:txBody>
      </p:sp>
    </p:spTree>
    <p:extLst>
      <p:ext uri="{BB962C8B-B14F-4D97-AF65-F5344CB8AC3E}">
        <p14:creationId xmlns:p14="http://schemas.microsoft.com/office/powerpoint/2010/main" val="335305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Cloud Rule Review Process</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30</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
        <p:nvSpPr>
          <p:cNvPr id="7" name="Content Placeholder 6">
            <a:extLst>
              <a:ext uri="{FF2B5EF4-FFF2-40B4-BE49-F238E27FC236}">
                <a16:creationId xmlns:a16="http://schemas.microsoft.com/office/drawing/2014/main" id="{F21D11BB-69B0-91B2-CC69-06E87CC4C860}"/>
              </a:ext>
            </a:extLst>
          </p:cNvPr>
          <p:cNvSpPr>
            <a:spLocks noGrp="1"/>
          </p:cNvSpPr>
          <p:nvPr>
            <p:ph idx="1"/>
          </p:nvPr>
        </p:nvSpPr>
        <p:spPr/>
        <p:txBody>
          <a:bodyPr>
            <a:normAutofit/>
          </a:bodyPr>
          <a:lstStyle/>
          <a:p>
            <a:endParaRPr lang="en-US" dirty="0"/>
          </a:p>
        </p:txBody>
      </p:sp>
      <p:cxnSp>
        <p:nvCxnSpPr>
          <p:cNvPr id="3" name="Straight Arrow Connector 2">
            <a:extLst>
              <a:ext uri="{FF2B5EF4-FFF2-40B4-BE49-F238E27FC236}">
                <a16:creationId xmlns:a16="http://schemas.microsoft.com/office/drawing/2014/main" id="{43248E09-83BA-3554-2069-AB288F2A039C}"/>
              </a:ext>
            </a:extLst>
          </p:cNvPr>
          <p:cNvCxnSpPr>
            <a:cxnSpLocks/>
          </p:cNvCxnSpPr>
          <p:nvPr/>
        </p:nvCxnSpPr>
        <p:spPr>
          <a:xfrm flipH="1">
            <a:off x="1523260" y="3839458"/>
            <a:ext cx="2730794"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18A54CA-4267-C6A6-DBFE-5D8571F84F15}"/>
              </a:ext>
            </a:extLst>
          </p:cNvPr>
          <p:cNvCxnSpPr>
            <a:cxnSpLocks/>
          </p:cNvCxnSpPr>
          <p:nvPr/>
        </p:nvCxnSpPr>
        <p:spPr>
          <a:xfrm flipH="1">
            <a:off x="4754817" y="3840977"/>
            <a:ext cx="291703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3F3EBD7-051A-225A-3715-6B832A30F873}"/>
              </a:ext>
            </a:extLst>
          </p:cNvPr>
          <p:cNvGrpSpPr/>
          <p:nvPr/>
        </p:nvGrpSpPr>
        <p:grpSpPr>
          <a:xfrm>
            <a:off x="3789373" y="2817510"/>
            <a:ext cx="1199367" cy="1204828"/>
            <a:chOff x="3891264" y="2733424"/>
            <a:chExt cx="1199367" cy="1204828"/>
          </a:xfrm>
        </p:grpSpPr>
        <p:sp>
          <p:nvSpPr>
            <p:cNvPr id="9" name="TextBox 8">
              <a:extLst>
                <a:ext uri="{FF2B5EF4-FFF2-40B4-BE49-F238E27FC236}">
                  <a16:creationId xmlns:a16="http://schemas.microsoft.com/office/drawing/2014/main" id="{9B3EAB5D-DB1E-25E7-9B31-EAB47B6DB421}"/>
                </a:ext>
              </a:extLst>
            </p:cNvPr>
            <p:cNvSpPr txBox="1"/>
            <p:nvPr/>
          </p:nvSpPr>
          <p:spPr>
            <a:xfrm>
              <a:off x="3891264" y="2733424"/>
              <a:ext cx="1199367" cy="461665"/>
            </a:xfrm>
            <a:prstGeom prst="rect">
              <a:avLst/>
            </a:prstGeom>
            <a:noFill/>
          </p:spPr>
          <p:txBody>
            <a:bodyPr wrap="none" rtlCol="0">
              <a:spAutoFit/>
            </a:bodyPr>
            <a:lstStyle/>
            <a:p>
              <a:pPr algn="ctr"/>
              <a:r>
                <a:rPr lang="en-US" sz="1200" b="1" dirty="0"/>
                <a:t>SailPoint</a:t>
              </a:r>
            </a:p>
            <a:p>
              <a:pPr algn="ctr"/>
              <a:r>
                <a:rPr lang="en-US" sz="1200" dirty="0"/>
                <a:t>Rule Submitter</a:t>
              </a:r>
            </a:p>
          </p:txBody>
        </p:sp>
        <p:grpSp>
          <p:nvGrpSpPr>
            <p:cNvPr id="10" name="Group 9">
              <a:extLst>
                <a:ext uri="{FF2B5EF4-FFF2-40B4-BE49-F238E27FC236}">
                  <a16:creationId xmlns:a16="http://schemas.microsoft.com/office/drawing/2014/main" id="{28894524-7A4A-4B79-F5E1-238010855F17}"/>
                </a:ext>
              </a:extLst>
            </p:cNvPr>
            <p:cNvGrpSpPr/>
            <p:nvPr/>
          </p:nvGrpSpPr>
          <p:grpSpPr>
            <a:xfrm>
              <a:off x="4125188" y="3206732"/>
              <a:ext cx="731520" cy="731520"/>
              <a:chOff x="4009418" y="3195089"/>
              <a:chExt cx="731520" cy="731520"/>
            </a:xfrm>
          </p:grpSpPr>
          <p:sp>
            <p:nvSpPr>
              <p:cNvPr id="11" name="Oval 10">
                <a:extLst>
                  <a:ext uri="{FF2B5EF4-FFF2-40B4-BE49-F238E27FC236}">
                    <a16:creationId xmlns:a16="http://schemas.microsoft.com/office/drawing/2014/main" id="{74BCBAF9-1717-6FCA-2F08-0227DCEFAFC0}"/>
                  </a:ext>
                </a:extLst>
              </p:cNvPr>
              <p:cNvSpPr/>
              <p:nvPr/>
            </p:nvSpPr>
            <p:spPr>
              <a:xfrm>
                <a:off x="4009418" y="3195089"/>
                <a:ext cx="731520" cy="731520"/>
              </a:xfrm>
              <a:prstGeom prst="ellipse">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EFA6934-EB5C-719A-205F-174F72F0C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661" y="3356690"/>
                <a:ext cx="389034" cy="389034"/>
              </a:xfrm>
              <a:prstGeom prst="rect">
                <a:avLst/>
              </a:prstGeom>
            </p:spPr>
          </p:pic>
        </p:grpSp>
      </p:grpSp>
      <p:grpSp>
        <p:nvGrpSpPr>
          <p:cNvPr id="13" name="Group 12">
            <a:extLst>
              <a:ext uri="{FF2B5EF4-FFF2-40B4-BE49-F238E27FC236}">
                <a16:creationId xmlns:a16="http://schemas.microsoft.com/office/drawing/2014/main" id="{682FAFD5-3EF8-EDA5-62CB-E19DF9ACE60E}"/>
              </a:ext>
            </a:extLst>
          </p:cNvPr>
          <p:cNvGrpSpPr/>
          <p:nvPr/>
        </p:nvGrpSpPr>
        <p:grpSpPr>
          <a:xfrm>
            <a:off x="7157987" y="2817510"/>
            <a:ext cx="1180131" cy="1204828"/>
            <a:chOff x="7297391" y="2733424"/>
            <a:chExt cx="1180131" cy="1204828"/>
          </a:xfrm>
        </p:grpSpPr>
        <p:sp>
          <p:nvSpPr>
            <p:cNvPr id="14" name="TextBox 13">
              <a:extLst>
                <a:ext uri="{FF2B5EF4-FFF2-40B4-BE49-F238E27FC236}">
                  <a16:creationId xmlns:a16="http://schemas.microsoft.com/office/drawing/2014/main" id="{594783E5-81E5-668A-2E46-BC25CC17694B}"/>
                </a:ext>
              </a:extLst>
            </p:cNvPr>
            <p:cNvSpPr txBox="1"/>
            <p:nvPr/>
          </p:nvSpPr>
          <p:spPr>
            <a:xfrm>
              <a:off x="7297391" y="2733424"/>
              <a:ext cx="1180131" cy="461665"/>
            </a:xfrm>
            <a:prstGeom prst="rect">
              <a:avLst/>
            </a:prstGeom>
            <a:noFill/>
          </p:spPr>
          <p:txBody>
            <a:bodyPr wrap="none" rtlCol="0">
              <a:spAutoFit/>
            </a:bodyPr>
            <a:lstStyle/>
            <a:p>
              <a:pPr algn="ctr"/>
              <a:r>
                <a:rPr lang="en-US" sz="1200" b="1" dirty="0"/>
                <a:t>SailPoint</a:t>
              </a:r>
            </a:p>
            <a:p>
              <a:pPr algn="ctr"/>
              <a:r>
                <a:rPr lang="en-US" sz="1200" dirty="0"/>
                <a:t>Rule Reviewer</a:t>
              </a:r>
            </a:p>
          </p:txBody>
        </p:sp>
        <p:grpSp>
          <p:nvGrpSpPr>
            <p:cNvPr id="15" name="Group 14">
              <a:extLst>
                <a:ext uri="{FF2B5EF4-FFF2-40B4-BE49-F238E27FC236}">
                  <a16:creationId xmlns:a16="http://schemas.microsoft.com/office/drawing/2014/main" id="{2134E6AE-FA64-91C4-21E0-6BEBB38CFF7F}"/>
                </a:ext>
              </a:extLst>
            </p:cNvPr>
            <p:cNvGrpSpPr/>
            <p:nvPr/>
          </p:nvGrpSpPr>
          <p:grpSpPr>
            <a:xfrm>
              <a:off x="7521697" y="3206732"/>
              <a:ext cx="731520" cy="731520"/>
              <a:chOff x="7183673" y="3195089"/>
              <a:chExt cx="731520" cy="731520"/>
            </a:xfrm>
          </p:grpSpPr>
          <p:sp>
            <p:nvSpPr>
              <p:cNvPr id="16" name="Oval 15">
                <a:extLst>
                  <a:ext uri="{FF2B5EF4-FFF2-40B4-BE49-F238E27FC236}">
                    <a16:creationId xmlns:a16="http://schemas.microsoft.com/office/drawing/2014/main" id="{A84A78E4-DAED-0F8D-3B68-1940551E763D}"/>
                  </a:ext>
                </a:extLst>
              </p:cNvPr>
              <p:cNvSpPr/>
              <p:nvPr/>
            </p:nvSpPr>
            <p:spPr>
              <a:xfrm>
                <a:off x="7183673" y="3195089"/>
                <a:ext cx="731520" cy="731520"/>
              </a:xfrm>
              <a:prstGeom prst="ellipse">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D88F34E-663B-0808-F477-1511000BD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7770" y="3349186"/>
                <a:ext cx="423326" cy="423326"/>
              </a:xfrm>
              <a:prstGeom prst="rect">
                <a:avLst/>
              </a:prstGeom>
            </p:spPr>
          </p:pic>
        </p:grpSp>
      </p:grpSp>
      <p:grpSp>
        <p:nvGrpSpPr>
          <p:cNvPr id="18" name="Group 17">
            <a:extLst>
              <a:ext uri="{FF2B5EF4-FFF2-40B4-BE49-F238E27FC236}">
                <a16:creationId xmlns:a16="http://schemas.microsoft.com/office/drawing/2014/main" id="{D3E69B33-A390-9BE9-112E-766F420D14CB}"/>
              </a:ext>
            </a:extLst>
          </p:cNvPr>
          <p:cNvGrpSpPr/>
          <p:nvPr/>
        </p:nvGrpSpPr>
        <p:grpSpPr>
          <a:xfrm>
            <a:off x="675637" y="2817509"/>
            <a:ext cx="944489" cy="1204829"/>
            <a:chOff x="612576" y="2733423"/>
            <a:chExt cx="944489" cy="1204829"/>
          </a:xfrm>
        </p:grpSpPr>
        <p:sp>
          <p:nvSpPr>
            <p:cNvPr id="19" name="TextBox 18">
              <a:extLst>
                <a:ext uri="{FF2B5EF4-FFF2-40B4-BE49-F238E27FC236}">
                  <a16:creationId xmlns:a16="http://schemas.microsoft.com/office/drawing/2014/main" id="{C05C65A6-6871-6E9A-B2F4-4FA5150D7E01}"/>
                </a:ext>
              </a:extLst>
            </p:cNvPr>
            <p:cNvSpPr txBox="1"/>
            <p:nvPr/>
          </p:nvSpPr>
          <p:spPr>
            <a:xfrm>
              <a:off x="612576" y="2733423"/>
              <a:ext cx="944489" cy="461665"/>
            </a:xfrm>
            <a:prstGeom prst="rect">
              <a:avLst/>
            </a:prstGeom>
            <a:noFill/>
          </p:spPr>
          <p:txBody>
            <a:bodyPr wrap="none" rtlCol="0">
              <a:spAutoFit/>
            </a:bodyPr>
            <a:lstStyle/>
            <a:p>
              <a:pPr algn="ctr"/>
              <a:r>
                <a:rPr lang="en-US" sz="1200" b="1" dirty="0"/>
                <a:t>Customer</a:t>
              </a:r>
              <a:r>
                <a:rPr lang="en-US" sz="1200" dirty="0"/>
                <a:t> </a:t>
              </a:r>
            </a:p>
            <a:p>
              <a:pPr algn="ctr"/>
              <a:r>
                <a:rPr lang="en-US" sz="1200" dirty="0"/>
                <a:t>or </a:t>
              </a:r>
              <a:r>
                <a:rPr lang="en-US" sz="1200" b="1" dirty="0"/>
                <a:t>Partner</a:t>
              </a:r>
              <a:endParaRPr lang="en-US" sz="1200" dirty="0"/>
            </a:p>
          </p:txBody>
        </p:sp>
        <p:grpSp>
          <p:nvGrpSpPr>
            <p:cNvPr id="20" name="Group 19">
              <a:extLst>
                <a:ext uri="{FF2B5EF4-FFF2-40B4-BE49-F238E27FC236}">
                  <a16:creationId xmlns:a16="http://schemas.microsoft.com/office/drawing/2014/main" id="{6E803017-AECF-A8D6-5616-6B7552800D4F}"/>
                </a:ext>
              </a:extLst>
            </p:cNvPr>
            <p:cNvGrpSpPr/>
            <p:nvPr/>
          </p:nvGrpSpPr>
          <p:grpSpPr>
            <a:xfrm>
              <a:off x="728679" y="3206732"/>
              <a:ext cx="731520" cy="731520"/>
              <a:chOff x="4009418" y="3195089"/>
              <a:chExt cx="731520" cy="731520"/>
            </a:xfrm>
          </p:grpSpPr>
          <p:sp>
            <p:nvSpPr>
              <p:cNvPr id="21" name="Oval 20">
                <a:extLst>
                  <a:ext uri="{FF2B5EF4-FFF2-40B4-BE49-F238E27FC236}">
                    <a16:creationId xmlns:a16="http://schemas.microsoft.com/office/drawing/2014/main" id="{07B4EFA9-ABBF-CFB6-FC58-19587455D413}"/>
                  </a:ext>
                </a:extLst>
              </p:cNvPr>
              <p:cNvSpPr/>
              <p:nvPr/>
            </p:nvSpPr>
            <p:spPr>
              <a:xfrm>
                <a:off x="4009418" y="3195089"/>
                <a:ext cx="731520" cy="731520"/>
              </a:xfrm>
              <a:prstGeom prst="ellipse">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24D9BBD-70C5-C703-9D31-C99CFF688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661" y="3356690"/>
                <a:ext cx="389034" cy="389034"/>
              </a:xfrm>
              <a:prstGeom prst="rect">
                <a:avLst/>
              </a:prstGeom>
            </p:spPr>
          </p:pic>
        </p:grpSp>
      </p:grpSp>
      <p:cxnSp>
        <p:nvCxnSpPr>
          <p:cNvPr id="23" name="Straight Arrow Connector 22">
            <a:extLst>
              <a:ext uri="{FF2B5EF4-FFF2-40B4-BE49-F238E27FC236}">
                <a16:creationId xmlns:a16="http://schemas.microsoft.com/office/drawing/2014/main" id="{E11C6E2E-7E6E-F0D4-CABD-B924A72FF5B2}"/>
              </a:ext>
            </a:extLst>
          </p:cNvPr>
          <p:cNvCxnSpPr>
            <a:stCxn id="21" idx="6"/>
            <a:endCxn id="11" idx="2"/>
          </p:cNvCxnSpPr>
          <p:nvPr/>
        </p:nvCxnSpPr>
        <p:spPr>
          <a:xfrm>
            <a:off x="1523260" y="3656578"/>
            <a:ext cx="250003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CAC654-9048-584A-8BAD-9814FCD67E27}"/>
              </a:ext>
            </a:extLst>
          </p:cNvPr>
          <p:cNvCxnSpPr>
            <a:cxnSpLocks/>
            <a:stCxn id="11" idx="6"/>
            <a:endCxn id="16" idx="2"/>
          </p:cNvCxnSpPr>
          <p:nvPr/>
        </p:nvCxnSpPr>
        <p:spPr>
          <a:xfrm>
            <a:off x="4754817" y="3656578"/>
            <a:ext cx="262747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03421ED-D440-5777-46CE-2A59FD938382}"/>
              </a:ext>
            </a:extLst>
          </p:cNvPr>
          <p:cNvCxnSpPr>
            <a:cxnSpLocks/>
            <a:stCxn id="16" idx="6"/>
            <a:endCxn id="30" idx="1"/>
          </p:cNvCxnSpPr>
          <p:nvPr/>
        </p:nvCxnSpPr>
        <p:spPr>
          <a:xfrm>
            <a:off x="8113813" y="3656578"/>
            <a:ext cx="249592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E05AB238-99CC-BBB8-0941-538EE671BFC6}"/>
              </a:ext>
            </a:extLst>
          </p:cNvPr>
          <p:cNvGrpSpPr/>
          <p:nvPr/>
        </p:nvGrpSpPr>
        <p:grpSpPr>
          <a:xfrm>
            <a:off x="8085030" y="3473698"/>
            <a:ext cx="365760" cy="365760"/>
            <a:chOff x="8402855" y="3428998"/>
            <a:chExt cx="365760" cy="365760"/>
          </a:xfrm>
        </p:grpSpPr>
        <p:sp>
          <p:nvSpPr>
            <p:cNvPr id="27" name="Rounded Rectangle 26">
              <a:extLst>
                <a:ext uri="{FF2B5EF4-FFF2-40B4-BE49-F238E27FC236}">
                  <a16:creationId xmlns:a16="http://schemas.microsoft.com/office/drawing/2014/main" id="{F9D59DF4-3B25-F297-F521-F984F645677A}"/>
                </a:ext>
              </a:extLst>
            </p:cNvPr>
            <p:cNvSpPr/>
            <p:nvPr/>
          </p:nvSpPr>
          <p:spPr>
            <a:xfrm>
              <a:off x="8402855" y="3428998"/>
              <a:ext cx="365760" cy="3657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ADE3EE0D-0C46-9952-D78E-9F13471543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47168" y="3453516"/>
              <a:ext cx="277134" cy="316724"/>
            </a:xfrm>
            <a:prstGeom prst="rect">
              <a:avLst/>
            </a:prstGeom>
          </p:spPr>
        </p:pic>
      </p:grpSp>
      <p:grpSp>
        <p:nvGrpSpPr>
          <p:cNvPr id="29" name="Group 28">
            <a:extLst>
              <a:ext uri="{FF2B5EF4-FFF2-40B4-BE49-F238E27FC236}">
                <a16:creationId xmlns:a16="http://schemas.microsoft.com/office/drawing/2014/main" id="{317B4757-3242-5B9D-38B6-253D8118D918}"/>
              </a:ext>
            </a:extLst>
          </p:cNvPr>
          <p:cNvGrpSpPr/>
          <p:nvPr/>
        </p:nvGrpSpPr>
        <p:grpSpPr>
          <a:xfrm>
            <a:off x="10507364" y="2829001"/>
            <a:ext cx="1060931" cy="1170051"/>
            <a:chOff x="10713459" y="2744915"/>
            <a:chExt cx="1060931" cy="1170051"/>
          </a:xfrm>
        </p:grpSpPr>
        <p:pic>
          <p:nvPicPr>
            <p:cNvPr id="30" name="Graphic 29">
              <a:extLst>
                <a:ext uri="{FF2B5EF4-FFF2-40B4-BE49-F238E27FC236}">
                  <a16:creationId xmlns:a16="http://schemas.microsoft.com/office/drawing/2014/main" id="{79088D6A-61D4-3EBC-69C1-D2F15A2ABA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15832" y="3230018"/>
              <a:ext cx="856185" cy="684948"/>
            </a:xfrm>
            <a:prstGeom prst="rect">
              <a:avLst/>
            </a:prstGeom>
          </p:spPr>
        </p:pic>
        <p:sp>
          <p:nvSpPr>
            <p:cNvPr id="31" name="TextBox 30">
              <a:extLst>
                <a:ext uri="{FF2B5EF4-FFF2-40B4-BE49-F238E27FC236}">
                  <a16:creationId xmlns:a16="http://schemas.microsoft.com/office/drawing/2014/main" id="{54A32BB8-F7DD-36CC-0657-2871C618C3C3}"/>
                </a:ext>
              </a:extLst>
            </p:cNvPr>
            <p:cNvSpPr txBox="1"/>
            <p:nvPr/>
          </p:nvSpPr>
          <p:spPr>
            <a:xfrm>
              <a:off x="10713459" y="2744915"/>
              <a:ext cx="1060931" cy="461665"/>
            </a:xfrm>
            <a:prstGeom prst="rect">
              <a:avLst/>
            </a:prstGeom>
            <a:noFill/>
          </p:spPr>
          <p:txBody>
            <a:bodyPr wrap="none" rtlCol="0">
              <a:spAutoFit/>
            </a:bodyPr>
            <a:lstStyle/>
            <a:p>
              <a:pPr algn="ctr"/>
              <a:r>
                <a:rPr lang="en-US" sz="1200" b="1" dirty="0"/>
                <a:t>SailPoint</a:t>
              </a:r>
            </a:p>
            <a:p>
              <a:pPr algn="ctr"/>
              <a:r>
                <a:rPr lang="en-US" sz="1200" dirty="0"/>
                <a:t>SaaS Tenant</a:t>
              </a:r>
            </a:p>
          </p:txBody>
        </p:sp>
      </p:grpSp>
    </p:spTree>
    <p:extLst>
      <p:ext uri="{BB962C8B-B14F-4D97-AF65-F5344CB8AC3E}">
        <p14:creationId xmlns:p14="http://schemas.microsoft.com/office/powerpoint/2010/main" val="402745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1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1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900" decel="100000" fill="hold"/>
                                        <p:tgtEl>
                                          <p:spTgt spid="2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900" decel="100000" fill="hold"/>
                                        <p:tgtEl>
                                          <p:spTgt spid="2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righ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right)">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847AED-5134-5349-B17B-8C8ADBDB672E}"/>
              </a:ext>
            </a:extLst>
          </p:cNvPr>
          <p:cNvSpPr>
            <a:spLocks noGrp="1"/>
          </p:cNvSpPr>
          <p:nvPr>
            <p:ph type="sldNum" sz="quarter" idx="12"/>
          </p:nvPr>
        </p:nvSpPr>
        <p:spPr/>
        <p:txBody>
          <a:bodyPr/>
          <a:lstStyle/>
          <a:p>
            <a:fld id="{679D2152-1C30-894C-9781-951D3C9748DF}" type="slidenum">
              <a:rPr lang="en-US" smtClean="0"/>
              <a:pPr/>
              <a:t>31</a:t>
            </a:fld>
            <a:endParaRPr lang="en-US"/>
          </a:p>
        </p:txBody>
      </p:sp>
      <p:sp>
        <p:nvSpPr>
          <p:cNvPr id="16" name="Footer Placeholder 15">
            <a:extLst>
              <a:ext uri="{FF2B5EF4-FFF2-40B4-BE49-F238E27FC236}">
                <a16:creationId xmlns:a16="http://schemas.microsoft.com/office/drawing/2014/main" id="{7D26FA38-BB08-1B49-9D5B-30D23294D52B}"/>
              </a:ext>
            </a:extLst>
          </p:cNvPr>
          <p:cNvSpPr>
            <a:spLocks noGrp="1"/>
          </p:cNvSpPr>
          <p:nvPr>
            <p:ph type="ftr" sz="quarter" idx="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7" name="Text Placeholder 6">
            <a:extLst>
              <a:ext uri="{FF2B5EF4-FFF2-40B4-BE49-F238E27FC236}">
                <a16:creationId xmlns:a16="http://schemas.microsoft.com/office/drawing/2014/main" id="{2B66CA99-5D41-1842-A2AB-0988394AC491}"/>
              </a:ext>
            </a:extLst>
          </p:cNvPr>
          <p:cNvSpPr>
            <a:spLocks noGrp="1"/>
          </p:cNvSpPr>
          <p:nvPr>
            <p:ph type="body" idx="1"/>
          </p:nvPr>
        </p:nvSpPr>
        <p:spPr/>
        <p:txBody>
          <a:bodyPr/>
          <a:lstStyle/>
          <a:p>
            <a:r>
              <a:rPr lang="en-US" dirty="0"/>
              <a:t>Sub text</a:t>
            </a:r>
          </a:p>
        </p:txBody>
      </p:sp>
      <p:sp>
        <p:nvSpPr>
          <p:cNvPr id="6" name="Title 5">
            <a:extLst>
              <a:ext uri="{FF2B5EF4-FFF2-40B4-BE49-F238E27FC236}">
                <a16:creationId xmlns:a16="http://schemas.microsoft.com/office/drawing/2014/main" id="{9119CF81-6214-D34F-88A4-A850CD0A1243}"/>
              </a:ext>
            </a:extLst>
          </p:cNvPr>
          <p:cNvSpPr>
            <a:spLocks noGrp="1"/>
          </p:cNvSpPr>
          <p:nvPr>
            <p:ph type="title"/>
          </p:nvPr>
        </p:nvSpPr>
        <p:spPr/>
        <p:txBody>
          <a:bodyPr>
            <a:normAutofit fontScale="90000"/>
          </a:bodyPr>
          <a:lstStyle/>
          <a:p>
            <a:r>
              <a:rPr lang="en-US" dirty="0"/>
              <a:t>Connector Rule Implementation</a:t>
            </a:r>
          </a:p>
        </p:txBody>
      </p:sp>
    </p:spTree>
    <p:extLst>
      <p:ext uri="{BB962C8B-B14F-4D97-AF65-F5344CB8AC3E}">
        <p14:creationId xmlns:p14="http://schemas.microsoft.com/office/powerpoint/2010/main" val="293984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Connector Rule Implementation</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32</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
        <p:nvSpPr>
          <p:cNvPr id="7" name="Content Placeholder 6">
            <a:extLst>
              <a:ext uri="{FF2B5EF4-FFF2-40B4-BE49-F238E27FC236}">
                <a16:creationId xmlns:a16="http://schemas.microsoft.com/office/drawing/2014/main" id="{F21D11BB-69B0-91B2-CC69-06E87CC4C860}"/>
              </a:ext>
            </a:extLst>
          </p:cNvPr>
          <p:cNvSpPr>
            <a:spLocks noGrp="1"/>
          </p:cNvSpPr>
          <p:nvPr>
            <p:ph idx="1"/>
          </p:nvPr>
        </p:nvSpPr>
        <p:spPr/>
        <p:txBody>
          <a:bodyPr/>
          <a:lstStyle/>
          <a:p>
            <a:pPr marL="457200" indent="-457200">
              <a:buFont typeface="Arial" panose="020B0604020202020204" pitchFamily="34" charset="0"/>
              <a:buChar char="•"/>
            </a:pPr>
            <a:r>
              <a:rPr lang="en-US" sz="2000" dirty="0"/>
              <a:t>Connector rules are tied to connector-based feature implementation.</a:t>
            </a:r>
          </a:p>
          <a:p>
            <a:pPr marL="914400" lvl="2" indent="-457200">
              <a:spcBef>
                <a:spcPts val="1000"/>
              </a:spcBef>
            </a:pPr>
            <a:r>
              <a:rPr lang="en-US" sz="1800" dirty="0"/>
              <a:t>Altering or fetching additional data during aggregation</a:t>
            </a:r>
          </a:p>
          <a:p>
            <a:pPr marL="914400" lvl="2" indent="-457200">
              <a:spcBef>
                <a:spcPts val="1000"/>
              </a:spcBef>
            </a:pPr>
            <a:r>
              <a:rPr lang="en-US" sz="1800" dirty="0"/>
              <a:t>Performing advanced provisioning</a:t>
            </a:r>
          </a:p>
          <a:p>
            <a:pPr marL="914400" lvl="2" indent="-457200">
              <a:spcBef>
                <a:spcPts val="1000"/>
              </a:spcBef>
            </a:pPr>
            <a:r>
              <a:rPr lang="en-US" sz="1800" dirty="0"/>
              <a:t>Implementation of generic connector functionality</a:t>
            </a:r>
          </a:p>
          <a:p>
            <a:pPr marL="457200" indent="-457200"/>
            <a:r>
              <a:rPr lang="en-US" dirty="0"/>
              <a:t>These execute on the virtual appliance, not the cloud.</a:t>
            </a:r>
          </a:p>
          <a:p>
            <a:pPr marL="914400" lvl="2" indent="-457200">
              <a:spcBef>
                <a:spcPts val="1000"/>
              </a:spcBef>
            </a:pPr>
            <a:r>
              <a:rPr lang="en-US" sz="1800" dirty="0"/>
              <a:t>Connector rules do not require a rule review.</a:t>
            </a:r>
          </a:p>
          <a:p>
            <a:pPr marL="914400" lvl="2" indent="-457200">
              <a:spcBef>
                <a:spcPts val="1000"/>
              </a:spcBef>
            </a:pPr>
            <a:r>
              <a:rPr lang="en-US" sz="1800" dirty="0"/>
              <a:t>Connector rules can be freely edited via APIs</a:t>
            </a:r>
          </a:p>
          <a:p>
            <a:pPr marL="914400" lvl="2" indent="-457200">
              <a:spcBef>
                <a:spcPts val="1000"/>
              </a:spcBef>
            </a:pPr>
            <a:r>
              <a:rPr lang="en-US" sz="1800" dirty="0"/>
              <a:t>Allows for easier iterative implementation</a:t>
            </a:r>
          </a:p>
          <a:p>
            <a:pPr marL="914400" lvl="2" indent="-457200">
              <a:spcBef>
                <a:spcPts val="1000"/>
              </a:spcBef>
            </a:pPr>
            <a:r>
              <a:rPr lang="en-US" sz="1800" dirty="0"/>
              <a:t>Cannot query data model from IdentityNow</a:t>
            </a:r>
          </a:p>
          <a:p>
            <a:endParaRPr lang="en-US" dirty="0"/>
          </a:p>
        </p:txBody>
      </p:sp>
    </p:spTree>
    <p:extLst>
      <p:ext uri="{BB962C8B-B14F-4D97-AF65-F5344CB8AC3E}">
        <p14:creationId xmlns:p14="http://schemas.microsoft.com/office/powerpoint/2010/main" val="1140677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Connector Rule Implementation</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33</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
        <p:nvSpPr>
          <p:cNvPr id="7" name="Content Placeholder 6">
            <a:extLst>
              <a:ext uri="{FF2B5EF4-FFF2-40B4-BE49-F238E27FC236}">
                <a16:creationId xmlns:a16="http://schemas.microsoft.com/office/drawing/2014/main" id="{F21D11BB-69B0-91B2-CC69-06E87CC4C860}"/>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sz="2000" dirty="0"/>
              <a:t>Supported Cloud Rules</a:t>
            </a:r>
          </a:p>
          <a:p>
            <a:pPr marL="914400" lvl="2" indent="-457200">
              <a:spcBef>
                <a:spcPts val="1000"/>
              </a:spcBef>
            </a:pPr>
            <a:r>
              <a:rPr lang="en-US" sz="1900" dirty="0"/>
              <a:t>Build Map Rules (Delimited File)</a:t>
            </a:r>
          </a:p>
          <a:p>
            <a:pPr marL="914400" lvl="2" indent="-457200">
              <a:spcBef>
                <a:spcPts val="1000"/>
              </a:spcBef>
            </a:pPr>
            <a:r>
              <a:rPr lang="en-US" sz="1900" dirty="0"/>
              <a:t>Connector Before Create (Active Directory)</a:t>
            </a:r>
          </a:p>
          <a:p>
            <a:pPr marL="914400" lvl="2" indent="-457200">
              <a:spcBef>
                <a:spcPts val="1000"/>
              </a:spcBef>
            </a:pPr>
            <a:r>
              <a:rPr lang="en-US" sz="1900" dirty="0"/>
              <a:t>Connector Before Modify (Active Directory)</a:t>
            </a:r>
          </a:p>
          <a:p>
            <a:pPr marL="914400" lvl="2" indent="-457200">
              <a:spcBef>
                <a:spcPts val="1000"/>
              </a:spcBef>
            </a:pPr>
            <a:r>
              <a:rPr lang="en-US" sz="1900" dirty="0"/>
              <a:t>Connector Before Delete (Active Directory)</a:t>
            </a:r>
          </a:p>
          <a:p>
            <a:pPr marL="914400" lvl="2" indent="-457200">
              <a:spcBef>
                <a:spcPts val="1000"/>
              </a:spcBef>
            </a:pPr>
            <a:r>
              <a:rPr lang="en-US" sz="1900" dirty="0"/>
              <a:t>Connector After Create (Active Directory)</a:t>
            </a:r>
          </a:p>
          <a:p>
            <a:pPr marL="914400" lvl="2" indent="-457200">
              <a:spcBef>
                <a:spcPts val="1000"/>
              </a:spcBef>
            </a:pPr>
            <a:r>
              <a:rPr lang="en-US" sz="1900" dirty="0"/>
              <a:t>Connector After Modify (Active Directory)</a:t>
            </a:r>
          </a:p>
          <a:p>
            <a:pPr marL="914400" lvl="2" indent="-457200">
              <a:spcBef>
                <a:spcPts val="1000"/>
              </a:spcBef>
            </a:pPr>
            <a:r>
              <a:rPr lang="en-US" sz="1900" dirty="0"/>
              <a:t>Connector After Delete (Active Directory)</a:t>
            </a:r>
          </a:p>
          <a:p>
            <a:pPr marL="914400" lvl="2" indent="-457200">
              <a:spcBef>
                <a:spcPts val="1000"/>
              </a:spcBef>
            </a:pPr>
            <a:r>
              <a:rPr lang="en-US" sz="1900" dirty="0"/>
              <a:t>JDBC Build Map (JDBC)</a:t>
            </a:r>
          </a:p>
          <a:p>
            <a:pPr marL="914400" lvl="2" indent="-457200">
              <a:spcBef>
                <a:spcPts val="1000"/>
              </a:spcBef>
            </a:pPr>
            <a:r>
              <a:rPr lang="en-US" sz="1900" dirty="0"/>
              <a:t>JDBC Provisioning Rules (JDBC)</a:t>
            </a:r>
          </a:p>
          <a:p>
            <a:pPr marL="914400" lvl="2" indent="-457200">
              <a:spcBef>
                <a:spcPts val="1000"/>
              </a:spcBef>
            </a:pPr>
            <a:r>
              <a:rPr lang="en-US" sz="1900" dirty="0"/>
              <a:t>SAP Build Map  (SAP, SAP HR/HCM)</a:t>
            </a:r>
          </a:p>
          <a:p>
            <a:pPr marL="914400" lvl="2" indent="-457200">
              <a:spcBef>
                <a:spcPts val="1000"/>
              </a:spcBef>
            </a:pPr>
            <a:r>
              <a:rPr lang="en-US" sz="1900" dirty="0"/>
              <a:t>Web Services Before Operation Rules (Web Services)</a:t>
            </a:r>
          </a:p>
          <a:p>
            <a:pPr marL="914400" lvl="2" indent="-457200">
              <a:spcBef>
                <a:spcPts val="1000"/>
              </a:spcBef>
            </a:pPr>
            <a:r>
              <a:rPr lang="en-US" sz="1900" dirty="0"/>
              <a:t>Web Services After Operation Rules (Web Services)</a:t>
            </a:r>
          </a:p>
          <a:p>
            <a:endParaRPr lang="en-US" dirty="0"/>
          </a:p>
        </p:txBody>
      </p:sp>
    </p:spTree>
    <p:extLst>
      <p:ext uri="{BB962C8B-B14F-4D97-AF65-F5344CB8AC3E}">
        <p14:creationId xmlns:p14="http://schemas.microsoft.com/office/powerpoint/2010/main" val="3428948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Connector Rule Implementation</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34</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
        <p:nvSpPr>
          <p:cNvPr id="7" name="Content Placeholder 6">
            <a:extLst>
              <a:ext uri="{FF2B5EF4-FFF2-40B4-BE49-F238E27FC236}">
                <a16:creationId xmlns:a16="http://schemas.microsoft.com/office/drawing/2014/main" id="{F21D11BB-69B0-91B2-CC69-06E87CC4C860}"/>
              </a:ext>
            </a:extLst>
          </p:cNvPr>
          <p:cNvSpPr>
            <a:spLocks noGrp="1"/>
          </p:cNvSpPr>
          <p:nvPr>
            <p:ph idx="1"/>
          </p:nvPr>
        </p:nvSpPr>
        <p:spPr/>
        <p:txBody>
          <a:bodyPr>
            <a:normAutofit/>
          </a:bodyPr>
          <a:lstStyle/>
          <a:p>
            <a:pPr marL="457200" indent="-457200">
              <a:buFont typeface="Arial" panose="020B0604020202020204" pitchFamily="34" charset="0"/>
              <a:buChar char="•"/>
            </a:pPr>
            <a:r>
              <a:rPr lang="en-US" sz="2000" dirty="0"/>
              <a:t>Connector Rule APIs</a:t>
            </a:r>
          </a:p>
          <a:p>
            <a:pPr marL="914400" lvl="2" indent="-457200">
              <a:lnSpc>
                <a:spcPct val="110000"/>
              </a:lnSpc>
              <a:spcBef>
                <a:spcPts val="1000"/>
              </a:spcBef>
            </a:pPr>
            <a:r>
              <a:rPr lang="en-US" sz="1800" dirty="0"/>
              <a:t>List Connector Rules	GET  /beta/connector-rules</a:t>
            </a:r>
          </a:p>
          <a:p>
            <a:pPr marL="914400" lvl="2" indent="-457200">
              <a:lnSpc>
                <a:spcPct val="110000"/>
              </a:lnSpc>
              <a:spcBef>
                <a:spcPts val="1000"/>
              </a:spcBef>
            </a:pPr>
            <a:r>
              <a:rPr lang="en-US" sz="1800" dirty="0"/>
              <a:t>Get Connector Rule	GET  /beta/connector-rules/{id}</a:t>
            </a:r>
          </a:p>
          <a:p>
            <a:pPr marL="914400" lvl="2" indent="-457200">
              <a:lnSpc>
                <a:spcPct val="110000"/>
              </a:lnSpc>
              <a:spcBef>
                <a:spcPts val="1000"/>
              </a:spcBef>
            </a:pPr>
            <a:r>
              <a:rPr lang="en-US" sz="1800" dirty="0"/>
              <a:t>Create Connector Rule	POST /beta/connector-rules</a:t>
            </a:r>
          </a:p>
          <a:p>
            <a:pPr marL="914400" lvl="2" indent="-457200">
              <a:lnSpc>
                <a:spcPct val="110000"/>
              </a:lnSpc>
              <a:spcBef>
                <a:spcPts val="1000"/>
              </a:spcBef>
            </a:pPr>
            <a:r>
              <a:rPr lang="en-US" sz="1800" dirty="0"/>
              <a:t>Update Connector Rule	PUT  /beta/connector-rules/{id}</a:t>
            </a:r>
          </a:p>
          <a:p>
            <a:pPr marL="914400" lvl="2" indent="-457200">
              <a:lnSpc>
                <a:spcPct val="110000"/>
              </a:lnSpc>
              <a:spcBef>
                <a:spcPts val="1000"/>
              </a:spcBef>
            </a:pPr>
            <a:r>
              <a:rPr lang="en-US" sz="1800" dirty="0"/>
              <a:t>Delete Connector Rule	DELETE /beta/connector-rules/{id}</a:t>
            </a:r>
          </a:p>
          <a:p>
            <a:pPr marL="0" indent="0">
              <a:buNone/>
            </a:pPr>
            <a:r>
              <a:rPr lang="en-US" sz="1800" dirty="0"/>
              <a:t>Note:  The user must be an ORG_ADMIN to perform this action</a:t>
            </a:r>
          </a:p>
          <a:p>
            <a:pPr marL="0" indent="0">
              <a:buNone/>
            </a:pPr>
            <a:endParaRPr lang="en-US" dirty="0"/>
          </a:p>
        </p:txBody>
      </p:sp>
    </p:spTree>
    <p:extLst>
      <p:ext uri="{BB962C8B-B14F-4D97-AF65-F5344CB8AC3E}">
        <p14:creationId xmlns:p14="http://schemas.microsoft.com/office/powerpoint/2010/main" val="4239955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847AED-5134-5349-B17B-8C8ADBDB672E}"/>
              </a:ext>
            </a:extLst>
          </p:cNvPr>
          <p:cNvSpPr>
            <a:spLocks noGrp="1"/>
          </p:cNvSpPr>
          <p:nvPr>
            <p:ph type="sldNum" sz="quarter" idx="12"/>
          </p:nvPr>
        </p:nvSpPr>
        <p:spPr/>
        <p:txBody>
          <a:bodyPr/>
          <a:lstStyle/>
          <a:p>
            <a:fld id="{679D2152-1C30-894C-9781-951D3C9748DF}" type="slidenum">
              <a:rPr lang="en-US" smtClean="0"/>
              <a:pPr/>
              <a:t>35</a:t>
            </a:fld>
            <a:endParaRPr lang="en-US"/>
          </a:p>
        </p:txBody>
      </p:sp>
      <p:sp>
        <p:nvSpPr>
          <p:cNvPr id="16" name="Footer Placeholder 15">
            <a:extLst>
              <a:ext uri="{FF2B5EF4-FFF2-40B4-BE49-F238E27FC236}">
                <a16:creationId xmlns:a16="http://schemas.microsoft.com/office/drawing/2014/main" id="{7D26FA38-BB08-1B49-9D5B-30D23294D52B}"/>
              </a:ext>
            </a:extLst>
          </p:cNvPr>
          <p:cNvSpPr>
            <a:spLocks noGrp="1"/>
          </p:cNvSpPr>
          <p:nvPr>
            <p:ph type="ftr" sz="quarter" idx="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7" name="Text Placeholder 6">
            <a:extLst>
              <a:ext uri="{FF2B5EF4-FFF2-40B4-BE49-F238E27FC236}">
                <a16:creationId xmlns:a16="http://schemas.microsoft.com/office/drawing/2014/main" id="{2B66CA99-5D41-1842-A2AB-0988394AC491}"/>
              </a:ext>
            </a:extLst>
          </p:cNvPr>
          <p:cNvSpPr>
            <a:spLocks noGrp="1"/>
          </p:cNvSpPr>
          <p:nvPr>
            <p:ph type="body" idx="1"/>
          </p:nvPr>
        </p:nvSpPr>
        <p:spPr/>
        <p:txBody>
          <a:bodyPr/>
          <a:lstStyle/>
          <a:p>
            <a:r>
              <a:rPr lang="en-US" dirty="0"/>
              <a:t>Sub text</a:t>
            </a:r>
          </a:p>
        </p:txBody>
      </p:sp>
      <p:sp>
        <p:nvSpPr>
          <p:cNvPr id="6" name="Title 5">
            <a:extLst>
              <a:ext uri="{FF2B5EF4-FFF2-40B4-BE49-F238E27FC236}">
                <a16:creationId xmlns:a16="http://schemas.microsoft.com/office/drawing/2014/main" id="{9119CF81-6214-D34F-88A4-A850CD0A1243}"/>
              </a:ext>
            </a:extLst>
          </p:cNvPr>
          <p:cNvSpPr>
            <a:spLocks noGrp="1"/>
          </p:cNvSpPr>
          <p:nvPr>
            <p:ph type="title"/>
          </p:nvPr>
        </p:nvSpPr>
        <p:spPr/>
        <p:txBody>
          <a:bodyPr>
            <a:normAutofit/>
          </a:bodyPr>
          <a:lstStyle/>
          <a:p>
            <a:r>
              <a:rPr lang="en-US" dirty="0"/>
              <a:t>Rule Migration</a:t>
            </a:r>
          </a:p>
        </p:txBody>
      </p:sp>
    </p:spTree>
    <p:extLst>
      <p:ext uri="{BB962C8B-B14F-4D97-AF65-F5344CB8AC3E}">
        <p14:creationId xmlns:p14="http://schemas.microsoft.com/office/powerpoint/2010/main" val="1589707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Rule Migration Across Tenants</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36</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
        <p:nvSpPr>
          <p:cNvPr id="7" name="Content Placeholder 6">
            <a:extLst>
              <a:ext uri="{FF2B5EF4-FFF2-40B4-BE49-F238E27FC236}">
                <a16:creationId xmlns:a16="http://schemas.microsoft.com/office/drawing/2014/main" id="{F21D11BB-69B0-91B2-CC69-06E87CC4C860}"/>
              </a:ext>
            </a:extLst>
          </p:cNvPr>
          <p:cNvSpPr>
            <a:spLocks noGrp="1"/>
          </p:cNvSpPr>
          <p:nvPr>
            <p:ph idx="1"/>
          </p:nvPr>
        </p:nvSpPr>
        <p:spPr/>
        <p:txBody>
          <a:bodyPr>
            <a:normAutofit fontScale="85000" lnSpcReduction="20000"/>
          </a:bodyPr>
          <a:lstStyle/>
          <a:p>
            <a:pPr marL="457200" indent="-457200">
              <a:lnSpc>
                <a:spcPct val="110000"/>
              </a:lnSpc>
            </a:pPr>
            <a:r>
              <a:rPr lang="en-US" dirty="0"/>
              <a:t>Needs for migration of configuration from one tenant to another.</a:t>
            </a:r>
          </a:p>
          <a:p>
            <a:pPr marL="914400" lvl="2" indent="-457200">
              <a:lnSpc>
                <a:spcPct val="130000"/>
              </a:lnSpc>
              <a:spcBef>
                <a:spcPts val="1000"/>
              </a:spcBef>
            </a:pPr>
            <a:r>
              <a:rPr lang="en-US" sz="1900" dirty="0"/>
              <a:t>Example:  Move Sandbox to Production on go-live</a:t>
            </a:r>
          </a:p>
          <a:p>
            <a:pPr marL="914400" lvl="2" indent="-457200">
              <a:lnSpc>
                <a:spcPct val="130000"/>
              </a:lnSpc>
              <a:spcBef>
                <a:spcPts val="1000"/>
              </a:spcBef>
            </a:pPr>
            <a:r>
              <a:rPr lang="en-US" sz="1900" dirty="0"/>
              <a:t>Rules are often part of the configurations which need to move</a:t>
            </a:r>
          </a:p>
          <a:p>
            <a:pPr marL="457200" indent="-457200">
              <a:lnSpc>
                <a:spcPct val="120000"/>
              </a:lnSpc>
            </a:pPr>
            <a:r>
              <a:rPr lang="en-US" dirty="0"/>
              <a:t>Assumption: If rules exist in one tenant, they can exist in others.</a:t>
            </a:r>
          </a:p>
          <a:p>
            <a:pPr marL="914400" lvl="2" indent="-457200">
              <a:lnSpc>
                <a:spcPct val="130000"/>
              </a:lnSpc>
              <a:spcBef>
                <a:spcPts val="1000"/>
              </a:spcBef>
            </a:pPr>
            <a:r>
              <a:rPr lang="en-US" sz="1900" dirty="0"/>
              <a:t>Cloud rules have already been installed, and thus previously reviewed</a:t>
            </a:r>
          </a:p>
          <a:p>
            <a:pPr marL="914400" lvl="2" indent="-457200">
              <a:lnSpc>
                <a:spcPct val="130000"/>
              </a:lnSpc>
              <a:spcBef>
                <a:spcPts val="1000"/>
              </a:spcBef>
            </a:pPr>
            <a:r>
              <a:rPr lang="en-US" sz="1900" dirty="0"/>
              <a:t>Connector rules do not need a review</a:t>
            </a:r>
          </a:p>
          <a:p>
            <a:pPr marL="457200" indent="-457200">
              <a:lnSpc>
                <a:spcPct val="130000"/>
              </a:lnSpc>
            </a:pPr>
            <a:r>
              <a:rPr lang="en-US" dirty="0"/>
              <a:t>What if there are changes during migration?</a:t>
            </a:r>
          </a:p>
          <a:p>
            <a:pPr marL="914400" lvl="2" indent="-457200">
              <a:lnSpc>
                <a:spcPct val="130000"/>
              </a:lnSpc>
              <a:spcBef>
                <a:spcPts val="1000"/>
              </a:spcBef>
            </a:pPr>
            <a:r>
              <a:rPr lang="en-US" sz="1900" dirty="0"/>
              <a:t>Cloud rules require a rule-review for any changes</a:t>
            </a:r>
          </a:p>
          <a:p>
            <a:pPr marL="914400" lvl="2" indent="-457200">
              <a:lnSpc>
                <a:spcPct val="130000"/>
              </a:lnSpc>
              <a:spcBef>
                <a:spcPts val="1000"/>
              </a:spcBef>
            </a:pPr>
            <a:r>
              <a:rPr lang="en-US" sz="1900" dirty="0"/>
              <a:t>Connector rules do not require a rule-review; use the APIs</a:t>
            </a:r>
          </a:p>
          <a:p>
            <a:pPr marL="914400" lvl="2" indent="-457200">
              <a:lnSpc>
                <a:spcPct val="130000"/>
              </a:lnSpc>
              <a:spcBef>
                <a:spcPts val="1000"/>
              </a:spcBef>
            </a:pPr>
            <a:r>
              <a:rPr lang="en-US" sz="1900" dirty="0"/>
              <a:t>Best Practice:  Try to make your rules tenant agnostic!</a:t>
            </a:r>
          </a:p>
          <a:p>
            <a:endParaRPr lang="en-US" dirty="0"/>
          </a:p>
        </p:txBody>
      </p:sp>
    </p:spTree>
    <p:extLst>
      <p:ext uri="{BB962C8B-B14F-4D97-AF65-F5344CB8AC3E}">
        <p14:creationId xmlns:p14="http://schemas.microsoft.com/office/powerpoint/2010/main" val="709373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Rule Migration Across Tenants</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37</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
        <p:nvSpPr>
          <p:cNvPr id="7" name="Content Placeholder 6">
            <a:extLst>
              <a:ext uri="{FF2B5EF4-FFF2-40B4-BE49-F238E27FC236}">
                <a16:creationId xmlns:a16="http://schemas.microsoft.com/office/drawing/2014/main" id="{F21D11BB-69B0-91B2-CC69-06E87CC4C860}"/>
              </a:ext>
            </a:extLst>
          </p:cNvPr>
          <p:cNvSpPr>
            <a:spLocks noGrp="1"/>
          </p:cNvSpPr>
          <p:nvPr>
            <p:ph idx="1"/>
          </p:nvPr>
        </p:nvSpPr>
        <p:spPr/>
        <p:txBody>
          <a:bodyPr>
            <a:normAutofit/>
          </a:bodyPr>
          <a:lstStyle/>
          <a:p>
            <a:pPr marL="457200" indent="-457200">
              <a:lnSpc>
                <a:spcPct val="110000"/>
              </a:lnSpc>
            </a:pPr>
            <a:r>
              <a:rPr lang="en-US" dirty="0"/>
              <a:t>How does this work?</a:t>
            </a:r>
          </a:p>
          <a:p>
            <a:pPr marL="914400" lvl="2" indent="-457200">
              <a:lnSpc>
                <a:spcPct val="110000"/>
              </a:lnSpc>
              <a:spcBef>
                <a:spcPts val="1000"/>
              </a:spcBef>
            </a:pPr>
            <a:r>
              <a:rPr lang="en-US" sz="1800" dirty="0"/>
              <a:t>We leverage Configuration Import and Export APIs.</a:t>
            </a:r>
          </a:p>
          <a:p>
            <a:pPr marL="914400" lvl="2" indent="-457200">
              <a:lnSpc>
                <a:spcPct val="110000"/>
              </a:lnSpc>
              <a:spcBef>
                <a:spcPts val="1000"/>
              </a:spcBef>
            </a:pPr>
            <a:r>
              <a:rPr lang="en-US" sz="1800" dirty="0"/>
              <a:t>When rules are exported the are cryptographically signed.</a:t>
            </a:r>
          </a:p>
          <a:p>
            <a:pPr marL="914400" lvl="2" indent="-457200">
              <a:lnSpc>
                <a:spcPct val="110000"/>
              </a:lnSpc>
              <a:spcBef>
                <a:spcPts val="1000"/>
              </a:spcBef>
            </a:pPr>
            <a:r>
              <a:rPr lang="en-US" sz="1800" dirty="0"/>
              <a:t>When rules are imported this signature is checked and validated.</a:t>
            </a:r>
          </a:p>
          <a:p>
            <a:pPr marL="914400" lvl="2" indent="-457200">
              <a:lnSpc>
                <a:spcPct val="110000"/>
              </a:lnSpc>
              <a:spcBef>
                <a:spcPts val="1000"/>
              </a:spcBef>
            </a:pPr>
            <a:r>
              <a:rPr lang="en-US" sz="1800" dirty="0"/>
              <a:t>If changes are introduced, the signature will not validate</a:t>
            </a:r>
          </a:p>
        </p:txBody>
      </p:sp>
      <p:pic>
        <p:nvPicPr>
          <p:cNvPr id="3" name="Graphic 2">
            <a:extLst>
              <a:ext uri="{FF2B5EF4-FFF2-40B4-BE49-F238E27FC236}">
                <a16:creationId xmlns:a16="http://schemas.microsoft.com/office/drawing/2014/main" id="{8DDEA36C-58D4-29B6-B9D9-DFE79F3451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6102" y="4225433"/>
            <a:ext cx="1113481" cy="890785"/>
          </a:xfrm>
          <a:prstGeom prst="rect">
            <a:avLst/>
          </a:prstGeom>
        </p:spPr>
      </p:pic>
      <p:sp>
        <p:nvSpPr>
          <p:cNvPr id="6" name="Bent Arrow 5">
            <a:extLst>
              <a:ext uri="{FF2B5EF4-FFF2-40B4-BE49-F238E27FC236}">
                <a16:creationId xmlns:a16="http://schemas.microsoft.com/office/drawing/2014/main" id="{44A03BC1-BCD0-3828-8858-03B0CA5A9668}"/>
              </a:ext>
            </a:extLst>
          </p:cNvPr>
          <p:cNvSpPr/>
          <p:nvPr/>
        </p:nvSpPr>
        <p:spPr>
          <a:xfrm rot="16200000" flipV="1">
            <a:off x="6167362" y="4586487"/>
            <a:ext cx="651807" cy="1257840"/>
          </a:xfrm>
          <a:prstGeom prst="bentArrow">
            <a:avLst>
              <a:gd name="adj1" fmla="val 29022"/>
              <a:gd name="adj2" fmla="val 33830"/>
              <a:gd name="adj3" fmla="val 28897"/>
              <a:gd name="adj4" fmla="val 37255"/>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a:extLst>
              <a:ext uri="{FF2B5EF4-FFF2-40B4-BE49-F238E27FC236}">
                <a16:creationId xmlns:a16="http://schemas.microsoft.com/office/drawing/2014/main" id="{E2D26758-5657-C33C-7EFF-049A5422BC84}"/>
              </a:ext>
            </a:extLst>
          </p:cNvPr>
          <p:cNvSpPr/>
          <p:nvPr/>
        </p:nvSpPr>
        <p:spPr>
          <a:xfrm>
            <a:off x="4305159" y="5107727"/>
            <a:ext cx="1735667" cy="890785"/>
          </a:xfrm>
          <a:prstGeom prst="roundRect">
            <a:avLst>
              <a:gd name="adj" fmla="val 1271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 Arrow 8">
            <a:extLst>
              <a:ext uri="{FF2B5EF4-FFF2-40B4-BE49-F238E27FC236}">
                <a16:creationId xmlns:a16="http://schemas.microsoft.com/office/drawing/2014/main" id="{5119E441-87FF-06BE-B745-347A589FD6E8}"/>
              </a:ext>
            </a:extLst>
          </p:cNvPr>
          <p:cNvSpPr/>
          <p:nvPr/>
        </p:nvSpPr>
        <p:spPr>
          <a:xfrm flipV="1">
            <a:off x="3224015" y="4889504"/>
            <a:ext cx="1151467" cy="757078"/>
          </a:xfrm>
          <a:prstGeom prst="bentArrow">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Graphic 9">
            <a:extLst>
              <a:ext uri="{FF2B5EF4-FFF2-40B4-BE49-F238E27FC236}">
                <a16:creationId xmlns:a16="http://schemas.microsoft.com/office/drawing/2014/main" id="{D932F470-22A2-CB58-B133-730258EE48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62468" y="4225433"/>
            <a:ext cx="1113481" cy="890785"/>
          </a:xfrm>
          <a:prstGeom prst="rect">
            <a:avLst/>
          </a:prstGeom>
        </p:spPr>
      </p:pic>
      <p:grpSp>
        <p:nvGrpSpPr>
          <p:cNvPr id="11" name="Group 10">
            <a:extLst>
              <a:ext uri="{FF2B5EF4-FFF2-40B4-BE49-F238E27FC236}">
                <a16:creationId xmlns:a16="http://schemas.microsoft.com/office/drawing/2014/main" id="{9EE74671-F7D8-1B0A-D867-B5FB32331BD1}"/>
              </a:ext>
            </a:extLst>
          </p:cNvPr>
          <p:cNvGrpSpPr/>
          <p:nvPr/>
        </p:nvGrpSpPr>
        <p:grpSpPr>
          <a:xfrm>
            <a:off x="4432205" y="5209118"/>
            <a:ext cx="437942" cy="658040"/>
            <a:chOff x="4369144" y="5125036"/>
            <a:chExt cx="437942" cy="658040"/>
          </a:xfrm>
        </p:grpSpPr>
        <p:sp>
          <p:nvSpPr>
            <p:cNvPr id="12" name="Freeform 11">
              <a:extLst>
                <a:ext uri="{FF2B5EF4-FFF2-40B4-BE49-F238E27FC236}">
                  <a16:creationId xmlns:a16="http://schemas.microsoft.com/office/drawing/2014/main" id="{8F383701-75E5-7DCC-8B2A-0C73EACF44EC}"/>
                </a:ext>
              </a:extLst>
            </p:cNvPr>
            <p:cNvSpPr/>
            <p:nvPr/>
          </p:nvSpPr>
          <p:spPr>
            <a:xfrm flipV="1">
              <a:off x="4369144" y="5125036"/>
              <a:ext cx="437942" cy="437082"/>
            </a:xfrm>
            <a:custGeom>
              <a:avLst/>
              <a:gdLst>
                <a:gd name="connsiteX0" fmla="*/ 609600 w 4267200"/>
                <a:gd name="connsiteY0" fmla="*/ 191 h 4258819"/>
                <a:gd name="connsiteX1" fmla="*/ 3657600 w 4267200"/>
                <a:gd name="connsiteY1" fmla="*/ 191 h 4258819"/>
                <a:gd name="connsiteX2" fmla="*/ 4267200 w 4267200"/>
                <a:gd name="connsiteY2" fmla="*/ 601218 h 4258819"/>
                <a:gd name="connsiteX3" fmla="*/ 4267200 w 4267200"/>
                <a:gd name="connsiteY3" fmla="*/ 3649219 h 4258819"/>
                <a:gd name="connsiteX4" fmla="*/ 3657600 w 4267200"/>
                <a:gd name="connsiteY4" fmla="*/ 4258819 h 4258819"/>
                <a:gd name="connsiteX5" fmla="*/ 609600 w 4267200"/>
                <a:gd name="connsiteY5" fmla="*/ 4258819 h 4258819"/>
                <a:gd name="connsiteX6" fmla="*/ 0 w 4267200"/>
                <a:gd name="connsiteY6" fmla="*/ 3649219 h 4258819"/>
                <a:gd name="connsiteX7" fmla="*/ 0 w 4267200"/>
                <a:gd name="connsiteY7" fmla="*/ 601218 h 4258819"/>
                <a:gd name="connsiteX8" fmla="*/ 609600 w 4267200"/>
                <a:gd name="connsiteY8" fmla="*/ 191 h 4258819"/>
                <a:gd name="connsiteX9" fmla="*/ 1376990 w 4267200"/>
                <a:gd name="connsiteY9" fmla="*/ 809721 h 4258819"/>
                <a:gd name="connsiteX10" fmla="*/ 809531 w 4267200"/>
                <a:gd name="connsiteY10" fmla="*/ 1377179 h 4258819"/>
                <a:gd name="connsiteX11" fmla="*/ 809531 w 4267200"/>
                <a:gd name="connsiteY11" fmla="*/ 1598843 h 4258819"/>
                <a:gd name="connsiteX12" fmla="*/ 754151 w 4267200"/>
                <a:gd name="connsiteY12" fmla="*/ 1732550 h 4258819"/>
                <a:gd name="connsiteX13" fmla="*/ 486642 w 4267200"/>
                <a:gd name="connsiteY13" fmla="*/ 2000201 h 4258819"/>
                <a:gd name="connsiteX14" fmla="*/ 486642 w 4267200"/>
                <a:gd name="connsiteY14" fmla="*/ 2267675 h 4258819"/>
                <a:gd name="connsiteX15" fmla="*/ 754175 w 4267200"/>
                <a:gd name="connsiteY15" fmla="*/ 2535208 h 4258819"/>
                <a:gd name="connsiteX16" fmla="*/ 809531 w 4267200"/>
                <a:gd name="connsiteY16" fmla="*/ 2668738 h 4258819"/>
                <a:gd name="connsiteX17" fmla="*/ 809531 w 4267200"/>
                <a:gd name="connsiteY17" fmla="*/ 2890401 h 4258819"/>
                <a:gd name="connsiteX18" fmla="*/ 1376990 w 4267200"/>
                <a:gd name="connsiteY18" fmla="*/ 3457860 h 4258819"/>
                <a:gd name="connsiteX19" fmla="*/ 1566142 w 4267200"/>
                <a:gd name="connsiteY19" fmla="*/ 3457860 h 4258819"/>
                <a:gd name="connsiteX20" fmla="*/ 1755295 w 4267200"/>
                <a:gd name="connsiteY20" fmla="*/ 3268707 h 4258819"/>
                <a:gd name="connsiteX21" fmla="*/ 1566142 w 4267200"/>
                <a:gd name="connsiteY21" fmla="*/ 3079554 h 4258819"/>
                <a:gd name="connsiteX22" fmla="*/ 1376990 w 4267200"/>
                <a:gd name="connsiteY22" fmla="*/ 3079554 h 4258819"/>
                <a:gd name="connsiteX23" fmla="*/ 1187837 w 4267200"/>
                <a:gd name="connsiteY23" fmla="*/ 2890401 h 4258819"/>
                <a:gd name="connsiteX24" fmla="*/ 1187837 w 4267200"/>
                <a:gd name="connsiteY24" fmla="*/ 2668738 h 4258819"/>
                <a:gd name="connsiteX25" fmla="*/ 1021678 w 4267200"/>
                <a:gd name="connsiteY25" fmla="*/ 2267616 h 4258819"/>
                <a:gd name="connsiteX26" fmla="*/ 887853 w 4267200"/>
                <a:gd name="connsiteY26" fmla="*/ 2133790 h 4258819"/>
                <a:gd name="connsiteX27" fmla="*/ 1021619 w 4267200"/>
                <a:gd name="connsiteY27" fmla="*/ 2000083 h 4258819"/>
                <a:gd name="connsiteX28" fmla="*/ 1187837 w 4267200"/>
                <a:gd name="connsiteY28" fmla="*/ 1598843 h 4258819"/>
                <a:gd name="connsiteX29" fmla="*/ 1187837 w 4267200"/>
                <a:gd name="connsiteY29" fmla="*/ 1377179 h 4258819"/>
                <a:gd name="connsiteX30" fmla="*/ 1376990 w 4267200"/>
                <a:gd name="connsiteY30" fmla="*/ 1188027 h 4258819"/>
                <a:gd name="connsiteX31" fmla="*/ 1566142 w 4267200"/>
                <a:gd name="connsiteY31" fmla="*/ 1188027 h 4258819"/>
                <a:gd name="connsiteX32" fmla="*/ 1755295 w 4267200"/>
                <a:gd name="connsiteY32" fmla="*/ 998874 h 4258819"/>
                <a:gd name="connsiteX33" fmla="*/ 1566142 w 4267200"/>
                <a:gd name="connsiteY33" fmla="*/ 809721 h 4258819"/>
                <a:gd name="connsiteX34" fmla="*/ 1376990 w 4267200"/>
                <a:gd name="connsiteY34" fmla="*/ 809721 h 4258819"/>
                <a:gd name="connsiteX35" fmla="*/ 2701059 w 4267200"/>
                <a:gd name="connsiteY35" fmla="*/ 809721 h 4258819"/>
                <a:gd name="connsiteX36" fmla="*/ 2511906 w 4267200"/>
                <a:gd name="connsiteY36" fmla="*/ 993554 h 4258819"/>
                <a:gd name="connsiteX37" fmla="*/ 2695739 w 4267200"/>
                <a:gd name="connsiteY37" fmla="*/ 1188027 h 4258819"/>
                <a:gd name="connsiteX38" fmla="*/ 2890212 w 4267200"/>
                <a:gd name="connsiteY38" fmla="*/ 1188027 h 4258819"/>
                <a:gd name="connsiteX39" fmla="*/ 3079364 w 4267200"/>
                <a:gd name="connsiteY39" fmla="*/ 1377179 h 4258819"/>
                <a:gd name="connsiteX40" fmla="*/ 3079364 w 4267200"/>
                <a:gd name="connsiteY40" fmla="*/ 1598843 h 4258819"/>
                <a:gd name="connsiteX41" fmla="*/ 3245523 w 4267200"/>
                <a:gd name="connsiteY41" fmla="*/ 1999965 h 4258819"/>
                <a:gd name="connsiteX42" fmla="*/ 3379644 w 4267200"/>
                <a:gd name="connsiteY42" fmla="*/ 2133790 h 4258819"/>
                <a:gd name="connsiteX43" fmla="*/ 3245819 w 4267200"/>
                <a:gd name="connsiteY43" fmla="*/ 2267616 h 4258819"/>
                <a:gd name="connsiteX44" fmla="*/ 3079364 w 4267200"/>
                <a:gd name="connsiteY44" fmla="*/ 2668738 h 4258819"/>
                <a:gd name="connsiteX45" fmla="*/ 3079364 w 4267200"/>
                <a:gd name="connsiteY45" fmla="*/ 2890401 h 4258819"/>
                <a:gd name="connsiteX46" fmla="*/ 2890212 w 4267200"/>
                <a:gd name="connsiteY46" fmla="*/ 3079554 h 4258819"/>
                <a:gd name="connsiteX47" fmla="*/ 2701059 w 4267200"/>
                <a:gd name="connsiteY47" fmla="*/ 3079554 h 4258819"/>
                <a:gd name="connsiteX48" fmla="*/ 2511906 w 4267200"/>
                <a:gd name="connsiteY48" fmla="*/ 3263387 h 4258819"/>
                <a:gd name="connsiteX49" fmla="*/ 2695739 w 4267200"/>
                <a:gd name="connsiteY49" fmla="*/ 3457860 h 4258819"/>
                <a:gd name="connsiteX50" fmla="*/ 2890212 w 4267200"/>
                <a:gd name="connsiteY50" fmla="*/ 3457860 h 4258819"/>
                <a:gd name="connsiteX51" fmla="*/ 3457670 w 4267200"/>
                <a:gd name="connsiteY51" fmla="*/ 2890401 h 4258819"/>
                <a:gd name="connsiteX52" fmla="*/ 3457670 w 4267200"/>
                <a:gd name="connsiteY52" fmla="*/ 2668738 h 4258819"/>
                <a:gd name="connsiteX53" fmla="*/ 3513050 w 4267200"/>
                <a:gd name="connsiteY53" fmla="*/ 2535031 h 4258819"/>
                <a:gd name="connsiteX54" fmla="*/ 3780583 w 4267200"/>
                <a:gd name="connsiteY54" fmla="*/ 2267498 h 4258819"/>
                <a:gd name="connsiteX55" fmla="*/ 3780411 w 4267200"/>
                <a:gd name="connsiteY55" fmla="*/ 2000201 h 4258819"/>
                <a:gd name="connsiteX56" fmla="*/ 3512938 w 4267200"/>
                <a:gd name="connsiteY56" fmla="*/ 1732727 h 4258819"/>
                <a:gd name="connsiteX57" fmla="*/ 3457670 w 4267200"/>
                <a:gd name="connsiteY57" fmla="*/ 1598843 h 4258819"/>
                <a:gd name="connsiteX58" fmla="*/ 3457670 w 4267200"/>
                <a:gd name="connsiteY58" fmla="*/ 1377179 h 4258819"/>
                <a:gd name="connsiteX59" fmla="*/ 2890212 w 4267200"/>
                <a:gd name="connsiteY59" fmla="*/ 809721 h 4258819"/>
                <a:gd name="connsiteX60" fmla="*/ 2701059 w 4267200"/>
                <a:gd name="connsiteY60" fmla="*/ 809721 h 42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67200" h="4258819">
                  <a:moveTo>
                    <a:pt x="609600" y="191"/>
                  </a:moveTo>
                  <a:lnTo>
                    <a:pt x="3657600" y="191"/>
                  </a:lnTo>
                  <a:cubicBezTo>
                    <a:pt x="3993833" y="-8382"/>
                    <a:pt x="4267200" y="273082"/>
                    <a:pt x="4267200" y="601218"/>
                  </a:cubicBezTo>
                  <a:lnTo>
                    <a:pt x="4267200" y="3649219"/>
                  </a:lnTo>
                  <a:cubicBezTo>
                    <a:pt x="4267200" y="3985927"/>
                    <a:pt x="3994309" y="4258819"/>
                    <a:pt x="3657600" y="4258819"/>
                  </a:cubicBezTo>
                  <a:lnTo>
                    <a:pt x="609600" y="4258819"/>
                  </a:lnTo>
                  <a:cubicBezTo>
                    <a:pt x="272891" y="4258819"/>
                    <a:pt x="0" y="3985927"/>
                    <a:pt x="0" y="3649219"/>
                  </a:cubicBezTo>
                  <a:lnTo>
                    <a:pt x="0" y="601218"/>
                  </a:lnTo>
                  <a:cubicBezTo>
                    <a:pt x="0" y="264510"/>
                    <a:pt x="272891" y="191"/>
                    <a:pt x="609600" y="191"/>
                  </a:cubicBezTo>
                  <a:close/>
                  <a:moveTo>
                    <a:pt x="1376990" y="809721"/>
                  </a:moveTo>
                  <a:cubicBezTo>
                    <a:pt x="1058386" y="809721"/>
                    <a:pt x="809531" y="1063777"/>
                    <a:pt x="809531" y="1377179"/>
                  </a:cubicBezTo>
                  <a:lnTo>
                    <a:pt x="809531" y="1598843"/>
                  </a:lnTo>
                  <a:cubicBezTo>
                    <a:pt x="809531" y="1648992"/>
                    <a:pt x="789611" y="1697084"/>
                    <a:pt x="754151" y="1732550"/>
                  </a:cubicBezTo>
                  <a:lnTo>
                    <a:pt x="486642" y="2000201"/>
                  </a:lnTo>
                  <a:cubicBezTo>
                    <a:pt x="412754" y="2074089"/>
                    <a:pt x="412754" y="2193787"/>
                    <a:pt x="486642" y="2267675"/>
                  </a:cubicBezTo>
                  <a:lnTo>
                    <a:pt x="754175" y="2535208"/>
                  </a:lnTo>
                  <a:cubicBezTo>
                    <a:pt x="789611" y="2570615"/>
                    <a:pt x="809531" y="2618494"/>
                    <a:pt x="809531" y="2668738"/>
                  </a:cubicBezTo>
                  <a:lnTo>
                    <a:pt x="809531" y="2890401"/>
                  </a:lnTo>
                  <a:cubicBezTo>
                    <a:pt x="809531" y="3203804"/>
                    <a:pt x="1063587" y="3457860"/>
                    <a:pt x="1376990" y="3457860"/>
                  </a:cubicBezTo>
                  <a:lnTo>
                    <a:pt x="1566142" y="3457860"/>
                  </a:lnTo>
                  <a:cubicBezTo>
                    <a:pt x="1670767" y="3457860"/>
                    <a:pt x="1755295" y="3373332"/>
                    <a:pt x="1755295" y="3268707"/>
                  </a:cubicBezTo>
                  <a:cubicBezTo>
                    <a:pt x="1755295" y="3164082"/>
                    <a:pt x="1670767" y="3079554"/>
                    <a:pt x="1566142" y="3079554"/>
                  </a:cubicBezTo>
                  <a:lnTo>
                    <a:pt x="1376990" y="3079554"/>
                  </a:lnTo>
                  <a:cubicBezTo>
                    <a:pt x="1272956" y="3079554"/>
                    <a:pt x="1187837" y="2994435"/>
                    <a:pt x="1187837" y="2890401"/>
                  </a:cubicBezTo>
                  <a:lnTo>
                    <a:pt x="1187837" y="2668738"/>
                  </a:lnTo>
                  <a:cubicBezTo>
                    <a:pt x="1187837" y="2518302"/>
                    <a:pt x="1128076" y="2374014"/>
                    <a:pt x="1021678" y="2267616"/>
                  </a:cubicBezTo>
                  <a:lnTo>
                    <a:pt x="887853" y="2133790"/>
                  </a:lnTo>
                  <a:lnTo>
                    <a:pt x="1021619" y="2000083"/>
                  </a:lnTo>
                  <a:cubicBezTo>
                    <a:pt x="1128136" y="1893803"/>
                    <a:pt x="1187837" y="1748983"/>
                    <a:pt x="1187837" y="1598843"/>
                  </a:cubicBezTo>
                  <a:lnTo>
                    <a:pt x="1187837" y="1377179"/>
                  </a:lnTo>
                  <a:cubicBezTo>
                    <a:pt x="1187837" y="1273145"/>
                    <a:pt x="1272956" y="1188027"/>
                    <a:pt x="1376990" y="1188027"/>
                  </a:cubicBezTo>
                  <a:lnTo>
                    <a:pt x="1566142" y="1188027"/>
                  </a:lnTo>
                  <a:cubicBezTo>
                    <a:pt x="1670767" y="1188027"/>
                    <a:pt x="1755295" y="1103322"/>
                    <a:pt x="1755295" y="998874"/>
                  </a:cubicBezTo>
                  <a:cubicBezTo>
                    <a:pt x="1755295" y="894426"/>
                    <a:pt x="1670767" y="809721"/>
                    <a:pt x="1566142" y="809721"/>
                  </a:cubicBezTo>
                  <a:lnTo>
                    <a:pt x="1376990" y="809721"/>
                  </a:lnTo>
                  <a:close/>
                  <a:moveTo>
                    <a:pt x="2701059" y="809721"/>
                  </a:moveTo>
                  <a:cubicBezTo>
                    <a:pt x="2596434" y="809721"/>
                    <a:pt x="2511906" y="894426"/>
                    <a:pt x="2511906" y="993554"/>
                  </a:cubicBezTo>
                  <a:cubicBezTo>
                    <a:pt x="2511906" y="1092682"/>
                    <a:pt x="2596434" y="1188027"/>
                    <a:pt x="2695739" y="1188027"/>
                  </a:cubicBezTo>
                  <a:lnTo>
                    <a:pt x="2890212" y="1188027"/>
                  </a:lnTo>
                  <a:cubicBezTo>
                    <a:pt x="2994246" y="1188027"/>
                    <a:pt x="3079364" y="1273145"/>
                    <a:pt x="3079364" y="1377179"/>
                  </a:cubicBezTo>
                  <a:lnTo>
                    <a:pt x="3079364" y="1598843"/>
                  </a:lnTo>
                  <a:cubicBezTo>
                    <a:pt x="3079364" y="1749278"/>
                    <a:pt x="3139125" y="1893566"/>
                    <a:pt x="3245523" y="1999965"/>
                  </a:cubicBezTo>
                  <a:lnTo>
                    <a:pt x="3379644" y="2133790"/>
                  </a:lnTo>
                  <a:lnTo>
                    <a:pt x="3245819" y="2267616"/>
                  </a:lnTo>
                  <a:cubicBezTo>
                    <a:pt x="3139066" y="2373778"/>
                    <a:pt x="3079364" y="2518007"/>
                    <a:pt x="3079364" y="2668738"/>
                  </a:cubicBezTo>
                  <a:lnTo>
                    <a:pt x="3079364" y="2890401"/>
                  </a:lnTo>
                  <a:cubicBezTo>
                    <a:pt x="3079364" y="2994435"/>
                    <a:pt x="2994246" y="3079554"/>
                    <a:pt x="2890212" y="3079554"/>
                  </a:cubicBezTo>
                  <a:lnTo>
                    <a:pt x="2701059" y="3079554"/>
                  </a:lnTo>
                  <a:cubicBezTo>
                    <a:pt x="2596434" y="3079554"/>
                    <a:pt x="2511906" y="3164082"/>
                    <a:pt x="2511906" y="3263387"/>
                  </a:cubicBezTo>
                  <a:cubicBezTo>
                    <a:pt x="2511906" y="3362692"/>
                    <a:pt x="2596434" y="3457860"/>
                    <a:pt x="2695739" y="3457860"/>
                  </a:cubicBezTo>
                  <a:lnTo>
                    <a:pt x="2890212" y="3457860"/>
                  </a:lnTo>
                  <a:cubicBezTo>
                    <a:pt x="3203614" y="3457860"/>
                    <a:pt x="3457670" y="3203804"/>
                    <a:pt x="3457670" y="2890401"/>
                  </a:cubicBezTo>
                  <a:lnTo>
                    <a:pt x="3457670" y="2668738"/>
                  </a:lnTo>
                  <a:cubicBezTo>
                    <a:pt x="3457670" y="2618589"/>
                    <a:pt x="3477590" y="2570497"/>
                    <a:pt x="3513050" y="2535031"/>
                  </a:cubicBezTo>
                  <a:lnTo>
                    <a:pt x="3780583" y="2267498"/>
                  </a:lnTo>
                  <a:cubicBezTo>
                    <a:pt x="3854299" y="2193492"/>
                    <a:pt x="3854299" y="2074089"/>
                    <a:pt x="3780411" y="2000201"/>
                  </a:cubicBezTo>
                  <a:lnTo>
                    <a:pt x="3512938" y="1732727"/>
                  </a:lnTo>
                  <a:cubicBezTo>
                    <a:pt x="3477767" y="1696966"/>
                    <a:pt x="3457670" y="1643766"/>
                    <a:pt x="3457670" y="1598843"/>
                  </a:cubicBezTo>
                  <a:lnTo>
                    <a:pt x="3457670" y="1377179"/>
                  </a:lnTo>
                  <a:cubicBezTo>
                    <a:pt x="3457670" y="1063777"/>
                    <a:pt x="3203614" y="809721"/>
                    <a:pt x="2890212" y="809721"/>
                  </a:cubicBezTo>
                  <a:lnTo>
                    <a:pt x="2701059" y="809721"/>
                  </a:lnTo>
                  <a:close/>
                </a:path>
              </a:pathLst>
            </a:custGeom>
            <a:solidFill>
              <a:srgbClr val="002060"/>
            </a:solidFill>
            <a:ln w="9525" cap="flat">
              <a:noFill/>
              <a:prstDash val="solid"/>
              <a:miter/>
            </a:ln>
          </p:spPr>
          <p:txBody>
            <a:bodyPr rtlCol="0" anchor="ctr"/>
            <a:lstStyle/>
            <a:p>
              <a:endParaRPr lang="en-US"/>
            </a:p>
          </p:txBody>
        </p:sp>
        <p:sp>
          <p:nvSpPr>
            <p:cNvPr id="13" name="Rounded Rectangle 12">
              <a:extLst>
                <a:ext uri="{FF2B5EF4-FFF2-40B4-BE49-F238E27FC236}">
                  <a16:creationId xmlns:a16="http://schemas.microsoft.com/office/drawing/2014/main" id="{E79E930B-9722-72B4-396D-BF87EFB90E02}"/>
                </a:ext>
              </a:extLst>
            </p:cNvPr>
            <p:cNvSpPr/>
            <p:nvPr/>
          </p:nvSpPr>
          <p:spPr>
            <a:xfrm>
              <a:off x="4369144" y="5584948"/>
              <a:ext cx="437942" cy="19812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B0F0"/>
                  </a:solidFill>
                </a:rPr>
                <a:t>SIG</a:t>
              </a:r>
            </a:p>
          </p:txBody>
        </p:sp>
      </p:grpSp>
      <p:grpSp>
        <p:nvGrpSpPr>
          <p:cNvPr id="14" name="Group 13">
            <a:extLst>
              <a:ext uri="{FF2B5EF4-FFF2-40B4-BE49-F238E27FC236}">
                <a16:creationId xmlns:a16="http://schemas.microsoft.com/office/drawing/2014/main" id="{C17C5C75-F6A1-EF33-D7B2-093BB3A74D56}"/>
              </a:ext>
            </a:extLst>
          </p:cNvPr>
          <p:cNvGrpSpPr/>
          <p:nvPr/>
        </p:nvGrpSpPr>
        <p:grpSpPr>
          <a:xfrm>
            <a:off x="4954022" y="5209118"/>
            <a:ext cx="437942" cy="658040"/>
            <a:chOff x="4890961" y="5125036"/>
            <a:chExt cx="437942" cy="658040"/>
          </a:xfrm>
        </p:grpSpPr>
        <p:sp>
          <p:nvSpPr>
            <p:cNvPr id="15" name="Freeform 14">
              <a:extLst>
                <a:ext uri="{FF2B5EF4-FFF2-40B4-BE49-F238E27FC236}">
                  <a16:creationId xmlns:a16="http://schemas.microsoft.com/office/drawing/2014/main" id="{EA5D6D3A-3EC0-608A-0C44-B40344BCC482}"/>
                </a:ext>
              </a:extLst>
            </p:cNvPr>
            <p:cNvSpPr/>
            <p:nvPr/>
          </p:nvSpPr>
          <p:spPr>
            <a:xfrm flipV="1">
              <a:off x="4890961" y="5125036"/>
              <a:ext cx="437942" cy="437082"/>
            </a:xfrm>
            <a:custGeom>
              <a:avLst/>
              <a:gdLst>
                <a:gd name="connsiteX0" fmla="*/ 609600 w 4267200"/>
                <a:gd name="connsiteY0" fmla="*/ 191 h 4258819"/>
                <a:gd name="connsiteX1" fmla="*/ 3657600 w 4267200"/>
                <a:gd name="connsiteY1" fmla="*/ 191 h 4258819"/>
                <a:gd name="connsiteX2" fmla="*/ 4267200 w 4267200"/>
                <a:gd name="connsiteY2" fmla="*/ 601218 h 4258819"/>
                <a:gd name="connsiteX3" fmla="*/ 4267200 w 4267200"/>
                <a:gd name="connsiteY3" fmla="*/ 3649219 h 4258819"/>
                <a:gd name="connsiteX4" fmla="*/ 3657600 w 4267200"/>
                <a:gd name="connsiteY4" fmla="*/ 4258819 h 4258819"/>
                <a:gd name="connsiteX5" fmla="*/ 609600 w 4267200"/>
                <a:gd name="connsiteY5" fmla="*/ 4258819 h 4258819"/>
                <a:gd name="connsiteX6" fmla="*/ 0 w 4267200"/>
                <a:gd name="connsiteY6" fmla="*/ 3649219 h 4258819"/>
                <a:gd name="connsiteX7" fmla="*/ 0 w 4267200"/>
                <a:gd name="connsiteY7" fmla="*/ 601218 h 4258819"/>
                <a:gd name="connsiteX8" fmla="*/ 609600 w 4267200"/>
                <a:gd name="connsiteY8" fmla="*/ 191 h 4258819"/>
                <a:gd name="connsiteX9" fmla="*/ 1376990 w 4267200"/>
                <a:gd name="connsiteY9" fmla="*/ 809721 h 4258819"/>
                <a:gd name="connsiteX10" fmla="*/ 809531 w 4267200"/>
                <a:gd name="connsiteY10" fmla="*/ 1377179 h 4258819"/>
                <a:gd name="connsiteX11" fmla="*/ 809531 w 4267200"/>
                <a:gd name="connsiteY11" fmla="*/ 1598843 h 4258819"/>
                <a:gd name="connsiteX12" fmla="*/ 754151 w 4267200"/>
                <a:gd name="connsiteY12" fmla="*/ 1732550 h 4258819"/>
                <a:gd name="connsiteX13" fmla="*/ 486642 w 4267200"/>
                <a:gd name="connsiteY13" fmla="*/ 2000201 h 4258819"/>
                <a:gd name="connsiteX14" fmla="*/ 486642 w 4267200"/>
                <a:gd name="connsiteY14" fmla="*/ 2267675 h 4258819"/>
                <a:gd name="connsiteX15" fmla="*/ 754175 w 4267200"/>
                <a:gd name="connsiteY15" fmla="*/ 2535208 h 4258819"/>
                <a:gd name="connsiteX16" fmla="*/ 809531 w 4267200"/>
                <a:gd name="connsiteY16" fmla="*/ 2668738 h 4258819"/>
                <a:gd name="connsiteX17" fmla="*/ 809531 w 4267200"/>
                <a:gd name="connsiteY17" fmla="*/ 2890401 h 4258819"/>
                <a:gd name="connsiteX18" fmla="*/ 1376990 w 4267200"/>
                <a:gd name="connsiteY18" fmla="*/ 3457860 h 4258819"/>
                <a:gd name="connsiteX19" fmla="*/ 1566142 w 4267200"/>
                <a:gd name="connsiteY19" fmla="*/ 3457860 h 4258819"/>
                <a:gd name="connsiteX20" fmla="*/ 1755295 w 4267200"/>
                <a:gd name="connsiteY20" fmla="*/ 3268707 h 4258819"/>
                <a:gd name="connsiteX21" fmla="*/ 1566142 w 4267200"/>
                <a:gd name="connsiteY21" fmla="*/ 3079554 h 4258819"/>
                <a:gd name="connsiteX22" fmla="*/ 1376990 w 4267200"/>
                <a:gd name="connsiteY22" fmla="*/ 3079554 h 4258819"/>
                <a:gd name="connsiteX23" fmla="*/ 1187837 w 4267200"/>
                <a:gd name="connsiteY23" fmla="*/ 2890401 h 4258819"/>
                <a:gd name="connsiteX24" fmla="*/ 1187837 w 4267200"/>
                <a:gd name="connsiteY24" fmla="*/ 2668738 h 4258819"/>
                <a:gd name="connsiteX25" fmla="*/ 1021678 w 4267200"/>
                <a:gd name="connsiteY25" fmla="*/ 2267616 h 4258819"/>
                <a:gd name="connsiteX26" fmla="*/ 887853 w 4267200"/>
                <a:gd name="connsiteY26" fmla="*/ 2133790 h 4258819"/>
                <a:gd name="connsiteX27" fmla="*/ 1021619 w 4267200"/>
                <a:gd name="connsiteY27" fmla="*/ 2000083 h 4258819"/>
                <a:gd name="connsiteX28" fmla="*/ 1187837 w 4267200"/>
                <a:gd name="connsiteY28" fmla="*/ 1598843 h 4258819"/>
                <a:gd name="connsiteX29" fmla="*/ 1187837 w 4267200"/>
                <a:gd name="connsiteY29" fmla="*/ 1377179 h 4258819"/>
                <a:gd name="connsiteX30" fmla="*/ 1376990 w 4267200"/>
                <a:gd name="connsiteY30" fmla="*/ 1188027 h 4258819"/>
                <a:gd name="connsiteX31" fmla="*/ 1566142 w 4267200"/>
                <a:gd name="connsiteY31" fmla="*/ 1188027 h 4258819"/>
                <a:gd name="connsiteX32" fmla="*/ 1755295 w 4267200"/>
                <a:gd name="connsiteY32" fmla="*/ 998874 h 4258819"/>
                <a:gd name="connsiteX33" fmla="*/ 1566142 w 4267200"/>
                <a:gd name="connsiteY33" fmla="*/ 809721 h 4258819"/>
                <a:gd name="connsiteX34" fmla="*/ 1376990 w 4267200"/>
                <a:gd name="connsiteY34" fmla="*/ 809721 h 4258819"/>
                <a:gd name="connsiteX35" fmla="*/ 2701059 w 4267200"/>
                <a:gd name="connsiteY35" fmla="*/ 809721 h 4258819"/>
                <a:gd name="connsiteX36" fmla="*/ 2511906 w 4267200"/>
                <a:gd name="connsiteY36" fmla="*/ 993554 h 4258819"/>
                <a:gd name="connsiteX37" fmla="*/ 2695739 w 4267200"/>
                <a:gd name="connsiteY37" fmla="*/ 1188027 h 4258819"/>
                <a:gd name="connsiteX38" fmla="*/ 2890212 w 4267200"/>
                <a:gd name="connsiteY38" fmla="*/ 1188027 h 4258819"/>
                <a:gd name="connsiteX39" fmla="*/ 3079364 w 4267200"/>
                <a:gd name="connsiteY39" fmla="*/ 1377179 h 4258819"/>
                <a:gd name="connsiteX40" fmla="*/ 3079364 w 4267200"/>
                <a:gd name="connsiteY40" fmla="*/ 1598843 h 4258819"/>
                <a:gd name="connsiteX41" fmla="*/ 3245523 w 4267200"/>
                <a:gd name="connsiteY41" fmla="*/ 1999965 h 4258819"/>
                <a:gd name="connsiteX42" fmla="*/ 3379644 w 4267200"/>
                <a:gd name="connsiteY42" fmla="*/ 2133790 h 4258819"/>
                <a:gd name="connsiteX43" fmla="*/ 3245819 w 4267200"/>
                <a:gd name="connsiteY43" fmla="*/ 2267616 h 4258819"/>
                <a:gd name="connsiteX44" fmla="*/ 3079364 w 4267200"/>
                <a:gd name="connsiteY44" fmla="*/ 2668738 h 4258819"/>
                <a:gd name="connsiteX45" fmla="*/ 3079364 w 4267200"/>
                <a:gd name="connsiteY45" fmla="*/ 2890401 h 4258819"/>
                <a:gd name="connsiteX46" fmla="*/ 2890212 w 4267200"/>
                <a:gd name="connsiteY46" fmla="*/ 3079554 h 4258819"/>
                <a:gd name="connsiteX47" fmla="*/ 2701059 w 4267200"/>
                <a:gd name="connsiteY47" fmla="*/ 3079554 h 4258819"/>
                <a:gd name="connsiteX48" fmla="*/ 2511906 w 4267200"/>
                <a:gd name="connsiteY48" fmla="*/ 3263387 h 4258819"/>
                <a:gd name="connsiteX49" fmla="*/ 2695739 w 4267200"/>
                <a:gd name="connsiteY49" fmla="*/ 3457860 h 4258819"/>
                <a:gd name="connsiteX50" fmla="*/ 2890212 w 4267200"/>
                <a:gd name="connsiteY50" fmla="*/ 3457860 h 4258819"/>
                <a:gd name="connsiteX51" fmla="*/ 3457670 w 4267200"/>
                <a:gd name="connsiteY51" fmla="*/ 2890401 h 4258819"/>
                <a:gd name="connsiteX52" fmla="*/ 3457670 w 4267200"/>
                <a:gd name="connsiteY52" fmla="*/ 2668738 h 4258819"/>
                <a:gd name="connsiteX53" fmla="*/ 3513050 w 4267200"/>
                <a:gd name="connsiteY53" fmla="*/ 2535031 h 4258819"/>
                <a:gd name="connsiteX54" fmla="*/ 3780583 w 4267200"/>
                <a:gd name="connsiteY54" fmla="*/ 2267498 h 4258819"/>
                <a:gd name="connsiteX55" fmla="*/ 3780411 w 4267200"/>
                <a:gd name="connsiteY55" fmla="*/ 2000201 h 4258819"/>
                <a:gd name="connsiteX56" fmla="*/ 3512938 w 4267200"/>
                <a:gd name="connsiteY56" fmla="*/ 1732727 h 4258819"/>
                <a:gd name="connsiteX57" fmla="*/ 3457670 w 4267200"/>
                <a:gd name="connsiteY57" fmla="*/ 1598843 h 4258819"/>
                <a:gd name="connsiteX58" fmla="*/ 3457670 w 4267200"/>
                <a:gd name="connsiteY58" fmla="*/ 1377179 h 4258819"/>
                <a:gd name="connsiteX59" fmla="*/ 2890212 w 4267200"/>
                <a:gd name="connsiteY59" fmla="*/ 809721 h 4258819"/>
                <a:gd name="connsiteX60" fmla="*/ 2701059 w 4267200"/>
                <a:gd name="connsiteY60" fmla="*/ 809721 h 42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67200" h="4258819">
                  <a:moveTo>
                    <a:pt x="609600" y="191"/>
                  </a:moveTo>
                  <a:lnTo>
                    <a:pt x="3657600" y="191"/>
                  </a:lnTo>
                  <a:cubicBezTo>
                    <a:pt x="3993833" y="-8382"/>
                    <a:pt x="4267200" y="273082"/>
                    <a:pt x="4267200" y="601218"/>
                  </a:cubicBezTo>
                  <a:lnTo>
                    <a:pt x="4267200" y="3649219"/>
                  </a:lnTo>
                  <a:cubicBezTo>
                    <a:pt x="4267200" y="3985927"/>
                    <a:pt x="3994309" y="4258819"/>
                    <a:pt x="3657600" y="4258819"/>
                  </a:cubicBezTo>
                  <a:lnTo>
                    <a:pt x="609600" y="4258819"/>
                  </a:lnTo>
                  <a:cubicBezTo>
                    <a:pt x="272891" y="4258819"/>
                    <a:pt x="0" y="3985927"/>
                    <a:pt x="0" y="3649219"/>
                  </a:cubicBezTo>
                  <a:lnTo>
                    <a:pt x="0" y="601218"/>
                  </a:lnTo>
                  <a:cubicBezTo>
                    <a:pt x="0" y="264510"/>
                    <a:pt x="272891" y="191"/>
                    <a:pt x="609600" y="191"/>
                  </a:cubicBezTo>
                  <a:close/>
                  <a:moveTo>
                    <a:pt x="1376990" y="809721"/>
                  </a:moveTo>
                  <a:cubicBezTo>
                    <a:pt x="1058386" y="809721"/>
                    <a:pt x="809531" y="1063777"/>
                    <a:pt x="809531" y="1377179"/>
                  </a:cubicBezTo>
                  <a:lnTo>
                    <a:pt x="809531" y="1598843"/>
                  </a:lnTo>
                  <a:cubicBezTo>
                    <a:pt x="809531" y="1648992"/>
                    <a:pt x="789611" y="1697084"/>
                    <a:pt x="754151" y="1732550"/>
                  </a:cubicBezTo>
                  <a:lnTo>
                    <a:pt x="486642" y="2000201"/>
                  </a:lnTo>
                  <a:cubicBezTo>
                    <a:pt x="412754" y="2074089"/>
                    <a:pt x="412754" y="2193787"/>
                    <a:pt x="486642" y="2267675"/>
                  </a:cubicBezTo>
                  <a:lnTo>
                    <a:pt x="754175" y="2535208"/>
                  </a:lnTo>
                  <a:cubicBezTo>
                    <a:pt x="789611" y="2570615"/>
                    <a:pt x="809531" y="2618494"/>
                    <a:pt x="809531" y="2668738"/>
                  </a:cubicBezTo>
                  <a:lnTo>
                    <a:pt x="809531" y="2890401"/>
                  </a:lnTo>
                  <a:cubicBezTo>
                    <a:pt x="809531" y="3203804"/>
                    <a:pt x="1063587" y="3457860"/>
                    <a:pt x="1376990" y="3457860"/>
                  </a:cubicBezTo>
                  <a:lnTo>
                    <a:pt x="1566142" y="3457860"/>
                  </a:lnTo>
                  <a:cubicBezTo>
                    <a:pt x="1670767" y="3457860"/>
                    <a:pt x="1755295" y="3373332"/>
                    <a:pt x="1755295" y="3268707"/>
                  </a:cubicBezTo>
                  <a:cubicBezTo>
                    <a:pt x="1755295" y="3164082"/>
                    <a:pt x="1670767" y="3079554"/>
                    <a:pt x="1566142" y="3079554"/>
                  </a:cubicBezTo>
                  <a:lnTo>
                    <a:pt x="1376990" y="3079554"/>
                  </a:lnTo>
                  <a:cubicBezTo>
                    <a:pt x="1272956" y="3079554"/>
                    <a:pt x="1187837" y="2994435"/>
                    <a:pt x="1187837" y="2890401"/>
                  </a:cubicBezTo>
                  <a:lnTo>
                    <a:pt x="1187837" y="2668738"/>
                  </a:lnTo>
                  <a:cubicBezTo>
                    <a:pt x="1187837" y="2518302"/>
                    <a:pt x="1128076" y="2374014"/>
                    <a:pt x="1021678" y="2267616"/>
                  </a:cubicBezTo>
                  <a:lnTo>
                    <a:pt x="887853" y="2133790"/>
                  </a:lnTo>
                  <a:lnTo>
                    <a:pt x="1021619" y="2000083"/>
                  </a:lnTo>
                  <a:cubicBezTo>
                    <a:pt x="1128136" y="1893803"/>
                    <a:pt x="1187837" y="1748983"/>
                    <a:pt x="1187837" y="1598843"/>
                  </a:cubicBezTo>
                  <a:lnTo>
                    <a:pt x="1187837" y="1377179"/>
                  </a:lnTo>
                  <a:cubicBezTo>
                    <a:pt x="1187837" y="1273145"/>
                    <a:pt x="1272956" y="1188027"/>
                    <a:pt x="1376990" y="1188027"/>
                  </a:cubicBezTo>
                  <a:lnTo>
                    <a:pt x="1566142" y="1188027"/>
                  </a:lnTo>
                  <a:cubicBezTo>
                    <a:pt x="1670767" y="1188027"/>
                    <a:pt x="1755295" y="1103322"/>
                    <a:pt x="1755295" y="998874"/>
                  </a:cubicBezTo>
                  <a:cubicBezTo>
                    <a:pt x="1755295" y="894426"/>
                    <a:pt x="1670767" y="809721"/>
                    <a:pt x="1566142" y="809721"/>
                  </a:cubicBezTo>
                  <a:lnTo>
                    <a:pt x="1376990" y="809721"/>
                  </a:lnTo>
                  <a:close/>
                  <a:moveTo>
                    <a:pt x="2701059" y="809721"/>
                  </a:moveTo>
                  <a:cubicBezTo>
                    <a:pt x="2596434" y="809721"/>
                    <a:pt x="2511906" y="894426"/>
                    <a:pt x="2511906" y="993554"/>
                  </a:cubicBezTo>
                  <a:cubicBezTo>
                    <a:pt x="2511906" y="1092682"/>
                    <a:pt x="2596434" y="1188027"/>
                    <a:pt x="2695739" y="1188027"/>
                  </a:cubicBezTo>
                  <a:lnTo>
                    <a:pt x="2890212" y="1188027"/>
                  </a:lnTo>
                  <a:cubicBezTo>
                    <a:pt x="2994246" y="1188027"/>
                    <a:pt x="3079364" y="1273145"/>
                    <a:pt x="3079364" y="1377179"/>
                  </a:cubicBezTo>
                  <a:lnTo>
                    <a:pt x="3079364" y="1598843"/>
                  </a:lnTo>
                  <a:cubicBezTo>
                    <a:pt x="3079364" y="1749278"/>
                    <a:pt x="3139125" y="1893566"/>
                    <a:pt x="3245523" y="1999965"/>
                  </a:cubicBezTo>
                  <a:lnTo>
                    <a:pt x="3379644" y="2133790"/>
                  </a:lnTo>
                  <a:lnTo>
                    <a:pt x="3245819" y="2267616"/>
                  </a:lnTo>
                  <a:cubicBezTo>
                    <a:pt x="3139066" y="2373778"/>
                    <a:pt x="3079364" y="2518007"/>
                    <a:pt x="3079364" y="2668738"/>
                  </a:cubicBezTo>
                  <a:lnTo>
                    <a:pt x="3079364" y="2890401"/>
                  </a:lnTo>
                  <a:cubicBezTo>
                    <a:pt x="3079364" y="2994435"/>
                    <a:pt x="2994246" y="3079554"/>
                    <a:pt x="2890212" y="3079554"/>
                  </a:cubicBezTo>
                  <a:lnTo>
                    <a:pt x="2701059" y="3079554"/>
                  </a:lnTo>
                  <a:cubicBezTo>
                    <a:pt x="2596434" y="3079554"/>
                    <a:pt x="2511906" y="3164082"/>
                    <a:pt x="2511906" y="3263387"/>
                  </a:cubicBezTo>
                  <a:cubicBezTo>
                    <a:pt x="2511906" y="3362692"/>
                    <a:pt x="2596434" y="3457860"/>
                    <a:pt x="2695739" y="3457860"/>
                  </a:cubicBezTo>
                  <a:lnTo>
                    <a:pt x="2890212" y="3457860"/>
                  </a:lnTo>
                  <a:cubicBezTo>
                    <a:pt x="3203614" y="3457860"/>
                    <a:pt x="3457670" y="3203804"/>
                    <a:pt x="3457670" y="2890401"/>
                  </a:cubicBezTo>
                  <a:lnTo>
                    <a:pt x="3457670" y="2668738"/>
                  </a:lnTo>
                  <a:cubicBezTo>
                    <a:pt x="3457670" y="2618589"/>
                    <a:pt x="3477590" y="2570497"/>
                    <a:pt x="3513050" y="2535031"/>
                  </a:cubicBezTo>
                  <a:lnTo>
                    <a:pt x="3780583" y="2267498"/>
                  </a:lnTo>
                  <a:cubicBezTo>
                    <a:pt x="3854299" y="2193492"/>
                    <a:pt x="3854299" y="2074089"/>
                    <a:pt x="3780411" y="2000201"/>
                  </a:cubicBezTo>
                  <a:lnTo>
                    <a:pt x="3512938" y="1732727"/>
                  </a:lnTo>
                  <a:cubicBezTo>
                    <a:pt x="3477767" y="1696966"/>
                    <a:pt x="3457670" y="1643766"/>
                    <a:pt x="3457670" y="1598843"/>
                  </a:cubicBezTo>
                  <a:lnTo>
                    <a:pt x="3457670" y="1377179"/>
                  </a:lnTo>
                  <a:cubicBezTo>
                    <a:pt x="3457670" y="1063777"/>
                    <a:pt x="3203614" y="809721"/>
                    <a:pt x="2890212" y="809721"/>
                  </a:cubicBezTo>
                  <a:lnTo>
                    <a:pt x="2701059" y="809721"/>
                  </a:lnTo>
                  <a:close/>
                </a:path>
              </a:pathLst>
            </a:custGeom>
            <a:solidFill>
              <a:srgbClr val="002060"/>
            </a:solidFill>
            <a:ln w="9525" cap="flat">
              <a:noFill/>
              <a:prstDash val="solid"/>
              <a:miter/>
            </a:ln>
          </p:spPr>
          <p:txBody>
            <a:bodyPr rtlCol="0" anchor="ctr"/>
            <a:lstStyle/>
            <a:p>
              <a:endParaRPr lang="en-US"/>
            </a:p>
          </p:txBody>
        </p:sp>
        <p:sp>
          <p:nvSpPr>
            <p:cNvPr id="16" name="Rounded Rectangle 15">
              <a:extLst>
                <a:ext uri="{FF2B5EF4-FFF2-40B4-BE49-F238E27FC236}">
                  <a16:creationId xmlns:a16="http://schemas.microsoft.com/office/drawing/2014/main" id="{A6284E6D-C0AC-2336-8F9E-96220414B174}"/>
                </a:ext>
              </a:extLst>
            </p:cNvPr>
            <p:cNvSpPr/>
            <p:nvPr/>
          </p:nvSpPr>
          <p:spPr>
            <a:xfrm>
              <a:off x="4890961" y="5584948"/>
              <a:ext cx="437942" cy="19812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B0F0"/>
                  </a:solidFill>
                </a:rPr>
                <a:t>SIG</a:t>
              </a:r>
            </a:p>
          </p:txBody>
        </p:sp>
      </p:grpSp>
      <p:grpSp>
        <p:nvGrpSpPr>
          <p:cNvPr id="17" name="Group 16">
            <a:extLst>
              <a:ext uri="{FF2B5EF4-FFF2-40B4-BE49-F238E27FC236}">
                <a16:creationId xmlns:a16="http://schemas.microsoft.com/office/drawing/2014/main" id="{B8B021FB-72B3-3AA0-34B2-A7446E01BB60}"/>
              </a:ext>
            </a:extLst>
          </p:cNvPr>
          <p:cNvGrpSpPr/>
          <p:nvPr/>
        </p:nvGrpSpPr>
        <p:grpSpPr>
          <a:xfrm>
            <a:off x="5475839" y="5209118"/>
            <a:ext cx="437943" cy="658040"/>
            <a:chOff x="5412778" y="5125036"/>
            <a:chExt cx="437943" cy="658040"/>
          </a:xfrm>
        </p:grpSpPr>
        <p:sp>
          <p:nvSpPr>
            <p:cNvPr id="18" name="Freeform 17">
              <a:extLst>
                <a:ext uri="{FF2B5EF4-FFF2-40B4-BE49-F238E27FC236}">
                  <a16:creationId xmlns:a16="http://schemas.microsoft.com/office/drawing/2014/main" id="{43A44D8E-1ADE-D598-1F78-00AC80858107}"/>
                </a:ext>
              </a:extLst>
            </p:cNvPr>
            <p:cNvSpPr/>
            <p:nvPr/>
          </p:nvSpPr>
          <p:spPr>
            <a:xfrm flipV="1">
              <a:off x="5412779" y="5125036"/>
              <a:ext cx="437942" cy="437082"/>
            </a:xfrm>
            <a:custGeom>
              <a:avLst/>
              <a:gdLst>
                <a:gd name="connsiteX0" fmla="*/ 609600 w 4267200"/>
                <a:gd name="connsiteY0" fmla="*/ 191 h 4258819"/>
                <a:gd name="connsiteX1" fmla="*/ 3657600 w 4267200"/>
                <a:gd name="connsiteY1" fmla="*/ 191 h 4258819"/>
                <a:gd name="connsiteX2" fmla="*/ 4267200 w 4267200"/>
                <a:gd name="connsiteY2" fmla="*/ 601218 h 4258819"/>
                <a:gd name="connsiteX3" fmla="*/ 4267200 w 4267200"/>
                <a:gd name="connsiteY3" fmla="*/ 3649219 h 4258819"/>
                <a:gd name="connsiteX4" fmla="*/ 3657600 w 4267200"/>
                <a:gd name="connsiteY4" fmla="*/ 4258819 h 4258819"/>
                <a:gd name="connsiteX5" fmla="*/ 609600 w 4267200"/>
                <a:gd name="connsiteY5" fmla="*/ 4258819 h 4258819"/>
                <a:gd name="connsiteX6" fmla="*/ 0 w 4267200"/>
                <a:gd name="connsiteY6" fmla="*/ 3649219 h 4258819"/>
                <a:gd name="connsiteX7" fmla="*/ 0 w 4267200"/>
                <a:gd name="connsiteY7" fmla="*/ 601218 h 4258819"/>
                <a:gd name="connsiteX8" fmla="*/ 609600 w 4267200"/>
                <a:gd name="connsiteY8" fmla="*/ 191 h 4258819"/>
                <a:gd name="connsiteX9" fmla="*/ 1376990 w 4267200"/>
                <a:gd name="connsiteY9" fmla="*/ 809721 h 4258819"/>
                <a:gd name="connsiteX10" fmla="*/ 809531 w 4267200"/>
                <a:gd name="connsiteY10" fmla="*/ 1377179 h 4258819"/>
                <a:gd name="connsiteX11" fmla="*/ 809531 w 4267200"/>
                <a:gd name="connsiteY11" fmla="*/ 1598843 h 4258819"/>
                <a:gd name="connsiteX12" fmla="*/ 754151 w 4267200"/>
                <a:gd name="connsiteY12" fmla="*/ 1732550 h 4258819"/>
                <a:gd name="connsiteX13" fmla="*/ 486642 w 4267200"/>
                <a:gd name="connsiteY13" fmla="*/ 2000201 h 4258819"/>
                <a:gd name="connsiteX14" fmla="*/ 486642 w 4267200"/>
                <a:gd name="connsiteY14" fmla="*/ 2267675 h 4258819"/>
                <a:gd name="connsiteX15" fmla="*/ 754175 w 4267200"/>
                <a:gd name="connsiteY15" fmla="*/ 2535208 h 4258819"/>
                <a:gd name="connsiteX16" fmla="*/ 809531 w 4267200"/>
                <a:gd name="connsiteY16" fmla="*/ 2668738 h 4258819"/>
                <a:gd name="connsiteX17" fmla="*/ 809531 w 4267200"/>
                <a:gd name="connsiteY17" fmla="*/ 2890401 h 4258819"/>
                <a:gd name="connsiteX18" fmla="*/ 1376990 w 4267200"/>
                <a:gd name="connsiteY18" fmla="*/ 3457860 h 4258819"/>
                <a:gd name="connsiteX19" fmla="*/ 1566142 w 4267200"/>
                <a:gd name="connsiteY19" fmla="*/ 3457860 h 4258819"/>
                <a:gd name="connsiteX20" fmla="*/ 1755295 w 4267200"/>
                <a:gd name="connsiteY20" fmla="*/ 3268707 h 4258819"/>
                <a:gd name="connsiteX21" fmla="*/ 1566142 w 4267200"/>
                <a:gd name="connsiteY21" fmla="*/ 3079554 h 4258819"/>
                <a:gd name="connsiteX22" fmla="*/ 1376990 w 4267200"/>
                <a:gd name="connsiteY22" fmla="*/ 3079554 h 4258819"/>
                <a:gd name="connsiteX23" fmla="*/ 1187837 w 4267200"/>
                <a:gd name="connsiteY23" fmla="*/ 2890401 h 4258819"/>
                <a:gd name="connsiteX24" fmla="*/ 1187837 w 4267200"/>
                <a:gd name="connsiteY24" fmla="*/ 2668738 h 4258819"/>
                <a:gd name="connsiteX25" fmla="*/ 1021678 w 4267200"/>
                <a:gd name="connsiteY25" fmla="*/ 2267616 h 4258819"/>
                <a:gd name="connsiteX26" fmla="*/ 887853 w 4267200"/>
                <a:gd name="connsiteY26" fmla="*/ 2133790 h 4258819"/>
                <a:gd name="connsiteX27" fmla="*/ 1021619 w 4267200"/>
                <a:gd name="connsiteY27" fmla="*/ 2000083 h 4258819"/>
                <a:gd name="connsiteX28" fmla="*/ 1187837 w 4267200"/>
                <a:gd name="connsiteY28" fmla="*/ 1598843 h 4258819"/>
                <a:gd name="connsiteX29" fmla="*/ 1187837 w 4267200"/>
                <a:gd name="connsiteY29" fmla="*/ 1377179 h 4258819"/>
                <a:gd name="connsiteX30" fmla="*/ 1376990 w 4267200"/>
                <a:gd name="connsiteY30" fmla="*/ 1188027 h 4258819"/>
                <a:gd name="connsiteX31" fmla="*/ 1566142 w 4267200"/>
                <a:gd name="connsiteY31" fmla="*/ 1188027 h 4258819"/>
                <a:gd name="connsiteX32" fmla="*/ 1755295 w 4267200"/>
                <a:gd name="connsiteY32" fmla="*/ 998874 h 4258819"/>
                <a:gd name="connsiteX33" fmla="*/ 1566142 w 4267200"/>
                <a:gd name="connsiteY33" fmla="*/ 809721 h 4258819"/>
                <a:gd name="connsiteX34" fmla="*/ 1376990 w 4267200"/>
                <a:gd name="connsiteY34" fmla="*/ 809721 h 4258819"/>
                <a:gd name="connsiteX35" fmla="*/ 2701059 w 4267200"/>
                <a:gd name="connsiteY35" fmla="*/ 809721 h 4258819"/>
                <a:gd name="connsiteX36" fmla="*/ 2511906 w 4267200"/>
                <a:gd name="connsiteY36" fmla="*/ 993554 h 4258819"/>
                <a:gd name="connsiteX37" fmla="*/ 2695739 w 4267200"/>
                <a:gd name="connsiteY37" fmla="*/ 1188027 h 4258819"/>
                <a:gd name="connsiteX38" fmla="*/ 2890212 w 4267200"/>
                <a:gd name="connsiteY38" fmla="*/ 1188027 h 4258819"/>
                <a:gd name="connsiteX39" fmla="*/ 3079364 w 4267200"/>
                <a:gd name="connsiteY39" fmla="*/ 1377179 h 4258819"/>
                <a:gd name="connsiteX40" fmla="*/ 3079364 w 4267200"/>
                <a:gd name="connsiteY40" fmla="*/ 1598843 h 4258819"/>
                <a:gd name="connsiteX41" fmla="*/ 3245523 w 4267200"/>
                <a:gd name="connsiteY41" fmla="*/ 1999965 h 4258819"/>
                <a:gd name="connsiteX42" fmla="*/ 3379644 w 4267200"/>
                <a:gd name="connsiteY42" fmla="*/ 2133790 h 4258819"/>
                <a:gd name="connsiteX43" fmla="*/ 3245819 w 4267200"/>
                <a:gd name="connsiteY43" fmla="*/ 2267616 h 4258819"/>
                <a:gd name="connsiteX44" fmla="*/ 3079364 w 4267200"/>
                <a:gd name="connsiteY44" fmla="*/ 2668738 h 4258819"/>
                <a:gd name="connsiteX45" fmla="*/ 3079364 w 4267200"/>
                <a:gd name="connsiteY45" fmla="*/ 2890401 h 4258819"/>
                <a:gd name="connsiteX46" fmla="*/ 2890212 w 4267200"/>
                <a:gd name="connsiteY46" fmla="*/ 3079554 h 4258819"/>
                <a:gd name="connsiteX47" fmla="*/ 2701059 w 4267200"/>
                <a:gd name="connsiteY47" fmla="*/ 3079554 h 4258819"/>
                <a:gd name="connsiteX48" fmla="*/ 2511906 w 4267200"/>
                <a:gd name="connsiteY48" fmla="*/ 3263387 h 4258819"/>
                <a:gd name="connsiteX49" fmla="*/ 2695739 w 4267200"/>
                <a:gd name="connsiteY49" fmla="*/ 3457860 h 4258819"/>
                <a:gd name="connsiteX50" fmla="*/ 2890212 w 4267200"/>
                <a:gd name="connsiteY50" fmla="*/ 3457860 h 4258819"/>
                <a:gd name="connsiteX51" fmla="*/ 3457670 w 4267200"/>
                <a:gd name="connsiteY51" fmla="*/ 2890401 h 4258819"/>
                <a:gd name="connsiteX52" fmla="*/ 3457670 w 4267200"/>
                <a:gd name="connsiteY52" fmla="*/ 2668738 h 4258819"/>
                <a:gd name="connsiteX53" fmla="*/ 3513050 w 4267200"/>
                <a:gd name="connsiteY53" fmla="*/ 2535031 h 4258819"/>
                <a:gd name="connsiteX54" fmla="*/ 3780583 w 4267200"/>
                <a:gd name="connsiteY54" fmla="*/ 2267498 h 4258819"/>
                <a:gd name="connsiteX55" fmla="*/ 3780411 w 4267200"/>
                <a:gd name="connsiteY55" fmla="*/ 2000201 h 4258819"/>
                <a:gd name="connsiteX56" fmla="*/ 3512938 w 4267200"/>
                <a:gd name="connsiteY56" fmla="*/ 1732727 h 4258819"/>
                <a:gd name="connsiteX57" fmla="*/ 3457670 w 4267200"/>
                <a:gd name="connsiteY57" fmla="*/ 1598843 h 4258819"/>
                <a:gd name="connsiteX58" fmla="*/ 3457670 w 4267200"/>
                <a:gd name="connsiteY58" fmla="*/ 1377179 h 4258819"/>
                <a:gd name="connsiteX59" fmla="*/ 2890212 w 4267200"/>
                <a:gd name="connsiteY59" fmla="*/ 809721 h 4258819"/>
                <a:gd name="connsiteX60" fmla="*/ 2701059 w 4267200"/>
                <a:gd name="connsiteY60" fmla="*/ 809721 h 42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67200" h="4258819">
                  <a:moveTo>
                    <a:pt x="609600" y="191"/>
                  </a:moveTo>
                  <a:lnTo>
                    <a:pt x="3657600" y="191"/>
                  </a:lnTo>
                  <a:cubicBezTo>
                    <a:pt x="3993833" y="-8382"/>
                    <a:pt x="4267200" y="273082"/>
                    <a:pt x="4267200" y="601218"/>
                  </a:cubicBezTo>
                  <a:lnTo>
                    <a:pt x="4267200" y="3649219"/>
                  </a:lnTo>
                  <a:cubicBezTo>
                    <a:pt x="4267200" y="3985927"/>
                    <a:pt x="3994309" y="4258819"/>
                    <a:pt x="3657600" y="4258819"/>
                  </a:cubicBezTo>
                  <a:lnTo>
                    <a:pt x="609600" y="4258819"/>
                  </a:lnTo>
                  <a:cubicBezTo>
                    <a:pt x="272891" y="4258819"/>
                    <a:pt x="0" y="3985927"/>
                    <a:pt x="0" y="3649219"/>
                  </a:cubicBezTo>
                  <a:lnTo>
                    <a:pt x="0" y="601218"/>
                  </a:lnTo>
                  <a:cubicBezTo>
                    <a:pt x="0" y="264510"/>
                    <a:pt x="272891" y="191"/>
                    <a:pt x="609600" y="191"/>
                  </a:cubicBezTo>
                  <a:close/>
                  <a:moveTo>
                    <a:pt x="1376990" y="809721"/>
                  </a:moveTo>
                  <a:cubicBezTo>
                    <a:pt x="1058386" y="809721"/>
                    <a:pt x="809531" y="1063777"/>
                    <a:pt x="809531" y="1377179"/>
                  </a:cubicBezTo>
                  <a:lnTo>
                    <a:pt x="809531" y="1598843"/>
                  </a:lnTo>
                  <a:cubicBezTo>
                    <a:pt x="809531" y="1648992"/>
                    <a:pt x="789611" y="1697084"/>
                    <a:pt x="754151" y="1732550"/>
                  </a:cubicBezTo>
                  <a:lnTo>
                    <a:pt x="486642" y="2000201"/>
                  </a:lnTo>
                  <a:cubicBezTo>
                    <a:pt x="412754" y="2074089"/>
                    <a:pt x="412754" y="2193787"/>
                    <a:pt x="486642" y="2267675"/>
                  </a:cubicBezTo>
                  <a:lnTo>
                    <a:pt x="754175" y="2535208"/>
                  </a:lnTo>
                  <a:cubicBezTo>
                    <a:pt x="789611" y="2570615"/>
                    <a:pt x="809531" y="2618494"/>
                    <a:pt x="809531" y="2668738"/>
                  </a:cubicBezTo>
                  <a:lnTo>
                    <a:pt x="809531" y="2890401"/>
                  </a:lnTo>
                  <a:cubicBezTo>
                    <a:pt x="809531" y="3203804"/>
                    <a:pt x="1063587" y="3457860"/>
                    <a:pt x="1376990" y="3457860"/>
                  </a:cubicBezTo>
                  <a:lnTo>
                    <a:pt x="1566142" y="3457860"/>
                  </a:lnTo>
                  <a:cubicBezTo>
                    <a:pt x="1670767" y="3457860"/>
                    <a:pt x="1755295" y="3373332"/>
                    <a:pt x="1755295" y="3268707"/>
                  </a:cubicBezTo>
                  <a:cubicBezTo>
                    <a:pt x="1755295" y="3164082"/>
                    <a:pt x="1670767" y="3079554"/>
                    <a:pt x="1566142" y="3079554"/>
                  </a:cubicBezTo>
                  <a:lnTo>
                    <a:pt x="1376990" y="3079554"/>
                  </a:lnTo>
                  <a:cubicBezTo>
                    <a:pt x="1272956" y="3079554"/>
                    <a:pt x="1187837" y="2994435"/>
                    <a:pt x="1187837" y="2890401"/>
                  </a:cubicBezTo>
                  <a:lnTo>
                    <a:pt x="1187837" y="2668738"/>
                  </a:lnTo>
                  <a:cubicBezTo>
                    <a:pt x="1187837" y="2518302"/>
                    <a:pt x="1128076" y="2374014"/>
                    <a:pt x="1021678" y="2267616"/>
                  </a:cubicBezTo>
                  <a:lnTo>
                    <a:pt x="887853" y="2133790"/>
                  </a:lnTo>
                  <a:lnTo>
                    <a:pt x="1021619" y="2000083"/>
                  </a:lnTo>
                  <a:cubicBezTo>
                    <a:pt x="1128136" y="1893803"/>
                    <a:pt x="1187837" y="1748983"/>
                    <a:pt x="1187837" y="1598843"/>
                  </a:cubicBezTo>
                  <a:lnTo>
                    <a:pt x="1187837" y="1377179"/>
                  </a:lnTo>
                  <a:cubicBezTo>
                    <a:pt x="1187837" y="1273145"/>
                    <a:pt x="1272956" y="1188027"/>
                    <a:pt x="1376990" y="1188027"/>
                  </a:cubicBezTo>
                  <a:lnTo>
                    <a:pt x="1566142" y="1188027"/>
                  </a:lnTo>
                  <a:cubicBezTo>
                    <a:pt x="1670767" y="1188027"/>
                    <a:pt x="1755295" y="1103322"/>
                    <a:pt x="1755295" y="998874"/>
                  </a:cubicBezTo>
                  <a:cubicBezTo>
                    <a:pt x="1755295" y="894426"/>
                    <a:pt x="1670767" y="809721"/>
                    <a:pt x="1566142" y="809721"/>
                  </a:cubicBezTo>
                  <a:lnTo>
                    <a:pt x="1376990" y="809721"/>
                  </a:lnTo>
                  <a:close/>
                  <a:moveTo>
                    <a:pt x="2701059" y="809721"/>
                  </a:moveTo>
                  <a:cubicBezTo>
                    <a:pt x="2596434" y="809721"/>
                    <a:pt x="2511906" y="894426"/>
                    <a:pt x="2511906" y="993554"/>
                  </a:cubicBezTo>
                  <a:cubicBezTo>
                    <a:pt x="2511906" y="1092682"/>
                    <a:pt x="2596434" y="1188027"/>
                    <a:pt x="2695739" y="1188027"/>
                  </a:cubicBezTo>
                  <a:lnTo>
                    <a:pt x="2890212" y="1188027"/>
                  </a:lnTo>
                  <a:cubicBezTo>
                    <a:pt x="2994246" y="1188027"/>
                    <a:pt x="3079364" y="1273145"/>
                    <a:pt x="3079364" y="1377179"/>
                  </a:cubicBezTo>
                  <a:lnTo>
                    <a:pt x="3079364" y="1598843"/>
                  </a:lnTo>
                  <a:cubicBezTo>
                    <a:pt x="3079364" y="1749278"/>
                    <a:pt x="3139125" y="1893566"/>
                    <a:pt x="3245523" y="1999965"/>
                  </a:cubicBezTo>
                  <a:lnTo>
                    <a:pt x="3379644" y="2133790"/>
                  </a:lnTo>
                  <a:lnTo>
                    <a:pt x="3245819" y="2267616"/>
                  </a:lnTo>
                  <a:cubicBezTo>
                    <a:pt x="3139066" y="2373778"/>
                    <a:pt x="3079364" y="2518007"/>
                    <a:pt x="3079364" y="2668738"/>
                  </a:cubicBezTo>
                  <a:lnTo>
                    <a:pt x="3079364" y="2890401"/>
                  </a:lnTo>
                  <a:cubicBezTo>
                    <a:pt x="3079364" y="2994435"/>
                    <a:pt x="2994246" y="3079554"/>
                    <a:pt x="2890212" y="3079554"/>
                  </a:cubicBezTo>
                  <a:lnTo>
                    <a:pt x="2701059" y="3079554"/>
                  </a:lnTo>
                  <a:cubicBezTo>
                    <a:pt x="2596434" y="3079554"/>
                    <a:pt x="2511906" y="3164082"/>
                    <a:pt x="2511906" y="3263387"/>
                  </a:cubicBezTo>
                  <a:cubicBezTo>
                    <a:pt x="2511906" y="3362692"/>
                    <a:pt x="2596434" y="3457860"/>
                    <a:pt x="2695739" y="3457860"/>
                  </a:cubicBezTo>
                  <a:lnTo>
                    <a:pt x="2890212" y="3457860"/>
                  </a:lnTo>
                  <a:cubicBezTo>
                    <a:pt x="3203614" y="3457860"/>
                    <a:pt x="3457670" y="3203804"/>
                    <a:pt x="3457670" y="2890401"/>
                  </a:cubicBezTo>
                  <a:lnTo>
                    <a:pt x="3457670" y="2668738"/>
                  </a:lnTo>
                  <a:cubicBezTo>
                    <a:pt x="3457670" y="2618589"/>
                    <a:pt x="3477590" y="2570497"/>
                    <a:pt x="3513050" y="2535031"/>
                  </a:cubicBezTo>
                  <a:lnTo>
                    <a:pt x="3780583" y="2267498"/>
                  </a:lnTo>
                  <a:cubicBezTo>
                    <a:pt x="3854299" y="2193492"/>
                    <a:pt x="3854299" y="2074089"/>
                    <a:pt x="3780411" y="2000201"/>
                  </a:cubicBezTo>
                  <a:lnTo>
                    <a:pt x="3512938" y="1732727"/>
                  </a:lnTo>
                  <a:cubicBezTo>
                    <a:pt x="3477767" y="1696966"/>
                    <a:pt x="3457670" y="1643766"/>
                    <a:pt x="3457670" y="1598843"/>
                  </a:cubicBezTo>
                  <a:lnTo>
                    <a:pt x="3457670" y="1377179"/>
                  </a:lnTo>
                  <a:cubicBezTo>
                    <a:pt x="3457670" y="1063777"/>
                    <a:pt x="3203614" y="809721"/>
                    <a:pt x="2890212" y="809721"/>
                  </a:cubicBezTo>
                  <a:lnTo>
                    <a:pt x="2701059" y="809721"/>
                  </a:lnTo>
                  <a:close/>
                </a:path>
              </a:pathLst>
            </a:custGeom>
            <a:solidFill>
              <a:srgbClr val="002060"/>
            </a:solidFill>
            <a:ln w="9525" cap="flat">
              <a:noFill/>
              <a:prstDash val="solid"/>
              <a:miter/>
            </a:ln>
          </p:spPr>
          <p:txBody>
            <a:bodyPr rtlCol="0" anchor="ctr"/>
            <a:lstStyle/>
            <a:p>
              <a:endParaRPr lang="en-US"/>
            </a:p>
          </p:txBody>
        </p:sp>
        <p:sp>
          <p:nvSpPr>
            <p:cNvPr id="19" name="Rounded Rectangle 18">
              <a:extLst>
                <a:ext uri="{FF2B5EF4-FFF2-40B4-BE49-F238E27FC236}">
                  <a16:creationId xmlns:a16="http://schemas.microsoft.com/office/drawing/2014/main" id="{939BE94E-26CA-CC51-5AD2-070DF21DB418}"/>
                </a:ext>
              </a:extLst>
            </p:cNvPr>
            <p:cNvSpPr/>
            <p:nvPr/>
          </p:nvSpPr>
          <p:spPr>
            <a:xfrm>
              <a:off x="5412778" y="5584948"/>
              <a:ext cx="437942" cy="19812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B0F0"/>
                  </a:solidFill>
                </a:rPr>
                <a:t>SIG</a:t>
              </a:r>
            </a:p>
          </p:txBody>
        </p:sp>
      </p:grpSp>
    </p:spTree>
    <p:extLst>
      <p:ext uri="{BB962C8B-B14F-4D97-AF65-F5344CB8AC3E}">
        <p14:creationId xmlns:p14="http://schemas.microsoft.com/office/powerpoint/2010/main" val="97576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1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1000"/>
                            </p:stCondLst>
                            <p:childTnLst>
                              <p:par>
                                <p:cTn id="27" presetID="37"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900" decel="100000" fill="hold"/>
                                        <p:tgtEl>
                                          <p:spTgt spid="11"/>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2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900" decel="100000" fill="hold"/>
                                        <p:tgtEl>
                                          <p:spTgt spid="1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Rule Migration Across Tenants</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38</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
        <p:nvSpPr>
          <p:cNvPr id="7" name="Content Placeholder 6">
            <a:extLst>
              <a:ext uri="{FF2B5EF4-FFF2-40B4-BE49-F238E27FC236}">
                <a16:creationId xmlns:a16="http://schemas.microsoft.com/office/drawing/2014/main" id="{F21D11BB-69B0-91B2-CC69-06E87CC4C860}"/>
              </a:ext>
            </a:extLst>
          </p:cNvPr>
          <p:cNvSpPr>
            <a:spLocks noGrp="1"/>
          </p:cNvSpPr>
          <p:nvPr>
            <p:ph idx="1"/>
          </p:nvPr>
        </p:nvSpPr>
        <p:spPr/>
        <p:txBody>
          <a:bodyPr>
            <a:normAutofit/>
          </a:bodyPr>
          <a:lstStyle/>
          <a:p>
            <a:pPr marL="457200" indent="-457200">
              <a:lnSpc>
                <a:spcPct val="110000"/>
              </a:lnSpc>
            </a:pPr>
            <a:r>
              <a:rPr lang="en-US" dirty="0"/>
              <a:t>Configuration Import and Export APIs</a:t>
            </a:r>
          </a:p>
          <a:p>
            <a:pPr marL="914400" lvl="2" indent="-457200">
              <a:lnSpc>
                <a:spcPct val="110000"/>
              </a:lnSpc>
              <a:spcBef>
                <a:spcPts val="1000"/>
              </a:spcBef>
            </a:pPr>
            <a:r>
              <a:rPr lang="en-US" sz="1800" dirty="0"/>
              <a:t>Export Config	POST /beta/</a:t>
            </a:r>
            <a:r>
              <a:rPr lang="en-US" sz="1800" dirty="0" err="1"/>
              <a:t>sp</a:t>
            </a:r>
            <a:r>
              <a:rPr lang="en-US" sz="1800" dirty="0"/>
              <a:t>-config/export</a:t>
            </a:r>
          </a:p>
          <a:p>
            <a:pPr marL="914400" lvl="2" indent="-457200">
              <a:lnSpc>
                <a:spcPct val="110000"/>
              </a:lnSpc>
              <a:spcBef>
                <a:spcPts val="1000"/>
              </a:spcBef>
            </a:pPr>
            <a:r>
              <a:rPr lang="en-US" sz="1800" dirty="0"/>
              <a:t>Export Status	GET  /beta/</a:t>
            </a:r>
            <a:r>
              <a:rPr lang="en-US" sz="1800" dirty="0" err="1"/>
              <a:t>sp</a:t>
            </a:r>
            <a:r>
              <a:rPr lang="en-US" sz="1800" dirty="0"/>
              <a:t>-config/export/{id}</a:t>
            </a:r>
          </a:p>
          <a:p>
            <a:pPr marL="914400" lvl="2" indent="-457200">
              <a:lnSpc>
                <a:spcPct val="110000"/>
              </a:lnSpc>
              <a:spcBef>
                <a:spcPts val="1000"/>
              </a:spcBef>
            </a:pPr>
            <a:r>
              <a:rPr lang="en-US" sz="1800" dirty="0"/>
              <a:t>Get Export  	GET  /beta/</a:t>
            </a:r>
            <a:r>
              <a:rPr lang="en-US" sz="1800" dirty="0" err="1"/>
              <a:t>sp</a:t>
            </a:r>
            <a:r>
              <a:rPr lang="en-US" sz="1800" dirty="0"/>
              <a:t>-config/export/{id}/download</a:t>
            </a:r>
          </a:p>
          <a:p>
            <a:pPr marL="914400" lvl="2" indent="-457200">
              <a:lnSpc>
                <a:spcPct val="110000"/>
              </a:lnSpc>
              <a:spcBef>
                <a:spcPts val="1000"/>
              </a:spcBef>
            </a:pPr>
            <a:r>
              <a:rPr lang="en-US" sz="1800" dirty="0"/>
              <a:t>Import Config	POST /beta/</a:t>
            </a:r>
            <a:r>
              <a:rPr lang="en-US" sz="1800" dirty="0" err="1"/>
              <a:t>sp</a:t>
            </a:r>
            <a:r>
              <a:rPr lang="en-US" sz="1800" dirty="0"/>
              <a:t>-config/import</a:t>
            </a:r>
          </a:p>
          <a:p>
            <a:pPr marL="914400" lvl="2" indent="-457200">
              <a:lnSpc>
                <a:spcPct val="110000"/>
              </a:lnSpc>
              <a:spcBef>
                <a:spcPts val="1000"/>
              </a:spcBef>
            </a:pPr>
            <a:r>
              <a:rPr lang="en-US" sz="1800" dirty="0"/>
              <a:t>Import Status	GET  /beta/</a:t>
            </a:r>
            <a:r>
              <a:rPr lang="en-US" sz="1800" dirty="0" err="1"/>
              <a:t>sp</a:t>
            </a:r>
            <a:r>
              <a:rPr lang="en-US" sz="1800" dirty="0"/>
              <a:t>-config/import/{id}</a:t>
            </a:r>
          </a:p>
          <a:p>
            <a:pPr marL="914400" lvl="2" indent="-457200">
              <a:lnSpc>
                <a:spcPct val="110000"/>
              </a:lnSpc>
              <a:spcBef>
                <a:spcPts val="1000"/>
              </a:spcBef>
            </a:pPr>
            <a:r>
              <a:rPr lang="en-US" sz="1800" dirty="0"/>
              <a:t>Get Import	GET  /beta/</a:t>
            </a:r>
            <a:r>
              <a:rPr lang="en-US" sz="1800" dirty="0" err="1"/>
              <a:t>sp</a:t>
            </a:r>
            <a:r>
              <a:rPr lang="en-US" sz="1800" dirty="0"/>
              <a:t>-config/import/{id}/download</a:t>
            </a:r>
          </a:p>
          <a:p>
            <a:pPr marL="0" indent="0">
              <a:lnSpc>
                <a:spcPct val="110000"/>
              </a:lnSpc>
              <a:buNone/>
            </a:pPr>
            <a:r>
              <a:rPr lang="en-US" dirty="0"/>
              <a:t>Note:  The user must be an ORG_ADMIN to perform this action</a:t>
            </a:r>
          </a:p>
        </p:txBody>
      </p:sp>
    </p:spTree>
    <p:extLst>
      <p:ext uri="{BB962C8B-B14F-4D97-AF65-F5344CB8AC3E}">
        <p14:creationId xmlns:p14="http://schemas.microsoft.com/office/powerpoint/2010/main" val="1303595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847AED-5134-5349-B17B-8C8ADBDB672E}"/>
              </a:ext>
            </a:extLst>
          </p:cNvPr>
          <p:cNvSpPr>
            <a:spLocks noGrp="1"/>
          </p:cNvSpPr>
          <p:nvPr>
            <p:ph type="sldNum" sz="quarter" idx="12"/>
          </p:nvPr>
        </p:nvSpPr>
        <p:spPr/>
        <p:txBody>
          <a:bodyPr/>
          <a:lstStyle/>
          <a:p>
            <a:fld id="{679D2152-1C30-894C-9781-951D3C9748DF}" type="slidenum">
              <a:rPr lang="en-US" smtClean="0"/>
              <a:pPr/>
              <a:t>39</a:t>
            </a:fld>
            <a:endParaRPr lang="en-US"/>
          </a:p>
        </p:txBody>
      </p:sp>
      <p:sp>
        <p:nvSpPr>
          <p:cNvPr id="16" name="Footer Placeholder 15">
            <a:extLst>
              <a:ext uri="{FF2B5EF4-FFF2-40B4-BE49-F238E27FC236}">
                <a16:creationId xmlns:a16="http://schemas.microsoft.com/office/drawing/2014/main" id="{7D26FA38-BB08-1B49-9D5B-30D23294D52B}"/>
              </a:ext>
            </a:extLst>
          </p:cNvPr>
          <p:cNvSpPr>
            <a:spLocks noGrp="1"/>
          </p:cNvSpPr>
          <p:nvPr>
            <p:ph type="ftr" sz="quarter" idx="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7" name="Text Placeholder 6">
            <a:extLst>
              <a:ext uri="{FF2B5EF4-FFF2-40B4-BE49-F238E27FC236}">
                <a16:creationId xmlns:a16="http://schemas.microsoft.com/office/drawing/2014/main" id="{2B66CA99-5D41-1842-A2AB-0988394AC491}"/>
              </a:ext>
            </a:extLst>
          </p:cNvPr>
          <p:cNvSpPr>
            <a:spLocks noGrp="1"/>
          </p:cNvSpPr>
          <p:nvPr>
            <p:ph type="body" idx="1"/>
          </p:nvPr>
        </p:nvSpPr>
        <p:spPr/>
        <p:txBody>
          <a:bodyPr/>
          <a:lstStyle/>
          <a:p>
            <a:r>
              <a:rPr lang="en-US" dirty="0"/>
              <a:t>Sub text</a:t>
            </a:r>
          </a:p>
        </p:txBody>
      </p:sp>
      <p:sp>
        <p:nvSpPr>
          <p:cNvPr id="6" name="Title 5">
            <a:extLst>
              <a:ext uri="{FF2B5EF4-FFF2-40B4-BE49-F238E27FC236}">
                <a16:creationId xmlns:a16="http://schemas.microsoft.com/office/drawing/2014/main" id="{9119CF81-6214-D34F-88A4-A850CD0A1243}"/>
              </a:ext>
            </a:extLst>
          </p:cNvPr>
          <p:cNvSpPr>
            <a:spLocks noGrp="1"/>
          </p:cNvSpPr>
          <p:nvPr>
            <p:ph type="title"/>
          </p:nvPr>
        </p:nvSpPr>
        <p:spPr/>
        <p:txBody>
          <a:bodyPr>
            <a:normAutofit/>
          </a:bodyPr>
          <a:lstStyle/>
          <a:p>
            <a:r>
              <a:rPr lang="en-US" dirty="0"/>
              <a:t>Best Practices</a:t>
            </a:r>
          </a:p>
        </p:txBody>
      </p:sp>
    </p:spTree>
    <p:extLst>
      <p:ext uri="{BB962C8B-B14F-4D97-AF65-F5344CB8AC3E}">
        <p14:creationId xmlns:p14="http://schemas.microsoft.com/office/powerpoint/2010/main" val="1954603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0383F-2E89-3B4C-A46D-13E9E841653F}"/>
              </a:ext>
            </a:extLst>
          </p:cNvPr>
          <p:cNvSpPr>
            <a:spLocks noGrp="1"/>
          </p:cNvSpPr>
          <p:nvPr>
            <p:ph type="title"/>
          </p:nvPr>
        </p:nvSpPr>
        <p:spPr/>
        <p:txBody>
          <a:bodyPr/>
          <a:lstStyle/>
          <a:p>
            <a:r>
              <a:rPr lang="en-US" dirty="0"/>
              <a:t>What is a transform?</a:t>
            </a:r>
          </a:p>
        </p:txBody>
      </p:sp>
      <p:sp>
        <p:nvSpPr>
          <p:cNvPr id="13" name="Content Placeholder 3">
            <a:extLst>
              <a:ext uri="{FF2B5EF4-FFF2-40B4-BE49-F238E27FC236}">
                <a16:creationId xmlns:a16="http://schemas.microsoft.com/office/drawing/2014/main" id="{4E384883-EBA9-6852-E23F-B3173ED39681}"/>
              </a:ext>
            </a:extLst>
          </p:cNvPr>
          <p:cNvSpPr txBox="1">
            <a:spLocks/>
          </p:cNvSpPr>
          <p:nvPr/>
        </p:nvSpPr>
        <p:spPr>
          <a:xfrm>
            <a:off x="661988" y="1585914"/>
            <a:ext cx="9777412" cy="4098606"/>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sz="2000" dirty="0">
                <a:solidFill>
                  <a:schemeClr val="tx1"/>
                </a:solidFill>
                <a:latin typeface="Arial" panose="020B0604020202020204" pitchFamily="34" charset="0"/>
              </a:rPr>
              <a:t>The output of a transform is determined by the </a:t>
            </a:r>
            <a:r>
              <a:rPr lang="en-US" sz="2000" b="1" dirty="0">
                <a:solidFill>
                  <a:schemeClr val="tx1"/>
                </a:solidFill>
                <a:latin typeface="Arial" panose="020B0604020202020204" pitchFamily="34" charset="0"/>
              </a:rPr>
              <a:t>type</a:t>
            </a:r>
            <a:r>
              <a:rPr lang="en-US" sz="2000" dirty="0">
                <a:solidFill>
                  <a:schemeClr val="tx1"/>
                </a:solidFill>
                <a:latin typeface="Arial" panose="020B0604020202020204" pitchFamily="34" charset="0"/>
              </a:rPr>
              <a:t> of transform used</a:t>
            </a:r>
          </a:p>
          <a:p>
            <a:pPr lvl="1" indent="-457200">
              <a:spcBef>
                <a:spcPts val="1000"/>
              </a:spcBef>
              <a:buFont typeface="Arial" charset="0"/>
              <a:buChar char="•"/>
            </a:pPr>
            <a:r>
              <a:rPr lang="en-US" sz="2000" dirty="0">
                <a:solidFill>
                  <a:schemeClr val="tx1"/>
                </a:solidFill>
                <a:latin typeface="Arial" panose="020B0604020202020204" pitchFamily="34" charset="0"/>
              </a:rPr>
              <a:t>Example: Transform of type </a:t>
            </a:r>
            <a:r>
              <a:rPr lang="en-US" sz="2000" b="1" dirty="0">
                <a:solidFill>
                  <a:schemeClr val="tx1"/>
                </a:solidFill>
                <a:latin typeface="Arial" panose="020B0604020202020204" pitchFamily="34" charset="0"/>
              </a:rPr>
              <a:t>lower</a:t>
            </a:r>
            <a:endParaRPr lang="en-US" sz="1800" dirty="0">
              <a:solidFill>
                <a:schemeClr val="tx1"/>
              </a:solidFill>
              <a:latin typeface="Arial" panose="020B0604020202020204" pitchFamily="34" charset="0"/>
            </a:endParaRPr>
          </a:p>
          <a:p>
            <a:pPr marL="1143000" lvl="1" indent="-457200"/>
            <a:endParaRPr lang="en-US" dirty="0"/>
          </a:p>
        </p:txBody>
      </p:sp>
      <p:pic>
        <p:nvPicPr>
          <p:cNvPr id="2050" name="Picture 2">
            <a:extLst>
              <a:ext uri="{FF2B5EF4-FFF2-40B4-BE49-F238E27FC236}">
                <a16:creationId xmlns:a16="http://schemas.microsoft.com/office/drawing/2014/main" id="{BD8E75E9-FCA1-0B12-9F6E-6E54AF5C0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8011"/>
            <a:ext cx="121920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932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Overall Best Practices</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40</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
        <p:nvSpPr>
          <p:cNvPr id="7" name="Content Placeholder 6">
            <a:extLst>
              <a:ext uri="{FF2B5EF4-FFF2-40B4-BE49-F238E27FC236}">
                <a16:creationId xmlns:a16="http://schemas.microsoft.com/office/drawing/2014/main" id="{F21D11BB-69B0-91B2-CC69-06E87CC4C860}"/>
              </a:ext>
            </a:extLst>
          </p:cNvPr>
          <p:cNvSpPr>
            <a:spLocks noGrp="1"/>
          </p:cNvSpPr>
          <p:nvPr>
            <p:ph idx="1"/>
          </p:nvPr>
        </p:nvSpPr>
        <p:spPr/>
        <p:txBody>
          <a:bodyPr>
            <a:normAutofit fontScale="92500" lnSpcReduction="20000"/>
          </a:bodyPr>
          <a:lstStyle/>
          <a:p>
            <a:pPr marL="457200" indent="-457200">
              <a:lnSpc>
                <a:spcPct val="110000"/>
              </a:lnSpc>
            </a:pPr>
            <a:r>
              <a:rPr lang="en-US" sz="2100" dirty="0"/>
              <a:t>Same Problem, Multiple Solutions</a:t>
            </a:r>
          </a:p>
          <a:p>
            <a:pPr marL="914400" lvl="2" indent="-457200">
              <a:lnSpc>
                <a:spcPct val="120000"/>
              </a:lnSpc>
              <a:spcBef>
                <a:spcPts val="1000"/>
              </a:spcBef>
            </a:pPr>
            <a:r>
              <a:rPr lang="en-US" sz="1900" dirty="0"/>
              <a:t>There can be multiple ways to solve the same problem, however, choose the solution which makes the most sense to your implementation, that is also easiest to administer and understand.</a:t>
            </a:r>
          </a:p>
          <a:p>
            <a:pPr marL="457200" indent="-457200">
              <a:lnSpc>
                <a:spcPct val="110000"/>
              </a:lnSpc>
            </a:pPr>
            <a:r>
              <a:rPr lang="en-US" sz="2100" dirty="0"/>
              <a:t>Plan for Bad Data</a:t>
            </a:r>
          </a:p>
          <a:p>
            <a:pPr marL="914400" lvl="2" indent="-457200">
              <a:lnSpc>
                <a:spcPct val="120000"/>
              </a:lnSpc>
              <a:spcBef>
                <a:spcPts val="1000"/>
              </a:spcBef>
            </a:pPr>
            <a:r>
              <a:rPr lang="en-US" sz="1900" dirty="0"/>
              <a:t>Data may not always be perfect, so it is best to plan for data failures, and try to make sure transforms or rules still produce workable results, in case data is missing, malformed, or has incorrect values.</a:t>
            </a:r>
          </a:p>
          <a:p>
            <a:pPr marL="457200" indent="-457200">
              <a:lnSpc>
                <a:spcPct val="110000"/>
              </a:lnSpc>
            </a:pPr>
            <a:r>
              <a:rPr lang="en-US" sz="2100" dirty="0"/>
              <a:t>Leverage Examples </a:t>
            </a:r>
          </a:p>
          <a:p>
            <a:pPr marL="914400" lvl="2" indent="-457200">
              <a:lnSpc>
                <a:spcPct val="120000"/>
              </a:lnSpc>
              <a:spcBef>
                <a:spcPts val="1000"/>
              </a:spcBef>
            </a:pPr>
            <a:r>
              <a:rPr lang="en-US" sz="1900" dirty="0"/>
              <a:t>A lot of implementations use similar sets of rules and transforms, and a lot of common solutions can be found in examples. Feel free to share your own examples on the </a:t>
            </a:r>
            <a:r>
              <a:rPr lang="en-US" sz="1900" dirty="0">
                <a:hlinkClick r:id="rId2">
                  <a:extLst>
                    <a:ext uri="{A12FA001-AC4F-418D-AE19-62706E023703}">
                      <ahyp:hlinkClr xmlns:ahyp="http://schemas.microsoft.com/office/drawing/2018/hyperlinkcolor" val="tx"/>
                    </a:ext>
                  </a:extLst>
                </a:hlinkClick>
              </a:rPr>
              <a:t>SailPoint Developer Community</a:t>
            </a:r>
            <a:r>
              <a:rPr lang="en-US" sz="1900" dirty="0"/>
              <a:t>.</a:t>
            </a:r>
          </a:p>
          <a:p>
            <a:pPr marL="457200" indent="-457200">
              <a:lnSpc>
                <a:spcPct val="110000"/>
              </a:lnSpc>
            </a:pPr>
            <a:endParaRPr lang="en-US" dirty="0"/>
          </a:p>
        </p:txBody>
      </p:sp>
    </p:spTree>
    <p:extLst>
      <p:ext uri="{BB962C8B-B14F-4D97-AF65-F5344CB8AC3E}">
        <p14:creationId xmlns:p14="http://schemas.microsoft.com/office/powerpoint/2010/main" val="2249556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Rule Best Practices</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41</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
        <p:nvSpPr>
          <p:cNvPr id="7" name="Content Placeholder 6">
            <a:extLst>
              <a:ext uri="{FF2B5EF4-FFF2-40B4-BE49-F238E27FC236}">
                <a16:creationId xmlns:a16="http://schemas.microsoft.com/office/drawing/2014/main" id="{F21D11BB-69B0-91B2-CC69-06E87CC4C860}"/>
              </a:ext>
            </a:extLst>
          </p:cNvPr>
          <p:cNvSpPr>
            <a:spLocks noGrp="1"/>
          </p:cNvSpPr>
          <p:nvPr>
            <p:ph idx="1"/>
          </p:nvPr>
        </p:nvSpPr>
        <p:spPr/>
        <p:txBody>
          <a:bodyPr>
            <a:normAutofit/>
          </a:bodyPr>
          <a:lstStyle/>
          <a:p>
            <a:pPr>
              <a:lnSpc>
                <a:spcPct val="110000"/>
              </a:lnSpc>
            </a:pPr>
            <a:r>
              <a:rPr lang="en-US" dirty="0"/>
              <a:t>IDE for Rules </a:t>
            </a:r>
          </a:p>
          <a:p>
            <a:pPr marL="685800" lvl="2">
              <a:lnSpc>
                <a:spcPct val="110000"/>
              </a:lnSpc>
              <a:spcBef>
                <a:spcPts val="1000"/>
              </a:spcBef>
            </a:pPr>
            <a:r>
              <a:rPr lang="en-US" sz="1800" dirty="0"/>
              <a:t>We recommend using a good text editor or IDE for rule development.  These can then be ported over to JSON for submission in the REST APIs.</a:t>
            </a:r>
          </a:p>
          <a:p>
            <a:pPr>
              <a:lnSpc>
                <a:spcPct val="110000"/>
              </a:lnSpc>
            </a:pPr>
            <a:r>
              <a:rPr lang="en-US" dirty="0"/>
              <a:t>IdentityNow ≠ IdentityIQ</a:t>
            </a:r>
          </a:p>
          <a:p>
            <a:pPr marL="685800" lvl="2">
              <a:lnSpc>
                <a:spcPct val="110000"/>
              </a:lnSpc>
              <a:spcBef>
                <a:spcPts val="1000"/>
              </a:spcBef>
            </a:pPr>
            <a:r>
              <a:rPr lang="en-US" sz="1800" dirty="0"/>
              <a:t>Don’t assume that rules function the same way or have the same interfaces.</a:t>
            </a:r>
          </a:p>
          <a:p>
            <a:pPr marL="685800" lvl="2">
              <a:lnSpc>
                <a:spcPct val="110000"/>
              </a:lnSpc>
              <a:spcBef>
                <a:spcPts val="1000"/>
              </a:spcBef>
            </a:pPr>
            <a:r>
              <a:rPr lang="en-US" sz="1800" dirty="0"/>
              <a:t>Connector rules largely are very similar between IdentityNow and IdentityIQ.</a:t>
            </a:r>
          </a:p>
          <a:p>
            <a:pPr>
              <a:lnSpc>
                <a:spcPct val="110000"/>
              </a:lnSpc>
            </a:pPr>
            <a:r>
              <a:rPr lang="en-US" dirty="0"/>
              <a:t>Java Doc and JAR</a:t>
            </a:r>
          </a:p>
          <a:p>
            <a:pPr marL="685800" lvl="2">
              <a:lnSpc>
                <a:spcPct val="110000"/>
              </a:lnSpc>
              <a:spcBef>
                <a:spcPts val="1000"/>
              </a:spcBef>
            </a:pPr>
            <a:r>
              <a:rPr lang="en-US" sz="1800" dirty="0"/>
              <a:t>We do not yet have Java Docs or a JAR available for these rules, so leverage examples in the rule guides, seek implementation by other means, or ask Professional Services. </a:t>
            </a:r>
          </a:p>
          <a:p>
            <a:pPr marL="457200" indent="-457200">
              <a:lnSpc>
                <a:spcPct val="110000"/>
              </a:lnSpc>
            </a:pPr>
            <a:endParaRPr lang="en-US" dirty="0"/>
          </a:p>
        </p:txBody>
      </p:sp>
    </p:spTree>
    <p:extLst>
      <p:ext uri="{BB962C8B-B14F-4D97-AF65-F5344CB8AC3E}">
        <p14:creationId xmlns:p14="http://schemas.microsoft.com/office/powerpoint/2010/main" val="2579705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Rule Best Practices</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42</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
        <p:nvSpPr>
          <p:cNvPr id="7" name="Content Placeholder 6">
            <a:extLst>
              <a:ext uri="{FF2B5EF4-FFF2-40B4-BE49-F238E27FC236}">
                <a16:creationId xmlns:a16="http://schemas.microsoft.com/office/drawing/2014/main" id="{F21D11BB-69B0-91B2-CC69-06E87CC4C860}"/>
              </a:ext>
            </a:extLst>
          </p:cNvPr>
          <p:cNvSpPr>
            <a:spLocks noGrp="1"/>
          </p:cNvSpPr>
          <p:nvPr>
            <p:ph idx="1"/>
          </p:nvPr>
        </p:nvSpPr>
        <p:spPr/>
        <p:txBody>
          <a:bodyPr>
            <a:normAutofit fontScale="85000" lnSpcReduction="20000"/>
          </a:bodyPr>
          <a:lstStyle/>
          <a:p>
            <a:pPr>
              <a:lnSpc>
                <a:spcPct val="110000"/>
              </a:lnSpc>
            </a:pPr>
            <a:r>
              <a:rPr lang="en-US" sz="2100" dirty="0"/>
              <a:t>Rules must follow the following naming convention: </a:t>
            </a:r>
            <a:r>
              <a:rPr lang="en-US" sz="2100" dirty="0">
                <a:solidFill>
                  <a:schemeClr val="tx1"/>
                </a:solidFill>
              </a:rPr>
              <a:t>Rule - {type} - {name}.xml</a:t>
            </a:r>
          </a:p>
          <a:p>
            <a:pPr>
              <a:lnSpc>
                <a:spcPct val="110000"/>
              </a:lnSpc>
            </a:pPr>
            <a:r>
              <a:rPr lang="en-US" dirty="0"/>
              <a:t>Must omit commented blocks of unfinished, incomplete, or untested code</a:t>
            </a:r>
          </a:p>
          <a:p>
            <a:pPr>
              <a:lnSpc>
                <a:spcPct val="110000"/>
              </a:lnSpc>
            </a:pPr>
            <a:r>
              <a:rPr lang="en-US" dirty="0"/>
              <a:t>Convert URL-encoded characters</a:t>
            </a:r>
          </a:p>
          <a:p>
            <a:pPr marL="685800" lvl="3">
              <a:lnSpc>
                <a:spcPct val="110000"/>
              </a:lnSpc>
              <a:spcBef>
                <a:spcPts val="1000"/>
              </a:spcBef>
            </a:pPr>
            <a:r>
              <a:rPr lang="en-US" sz="1900" dirty="0"/>
              <a:t>&amp;amp; should be &amp;</a:t>
            </a:r>
          </a:p>
          <a:p>
            <a:pPr marL="685800" lvl="3">
              <a:lnSpc>
                <a:spcPct val="110000"/>
              </a:lnSpc>
              <a:spcBef>
                <a:spcPts val="1000"/>
              </a:spcBef>
            </a:pPr>
            <a:r>
              <a:rPr lang="en-US" sz="1900" dirty="0"/>
              <a:t>&amp;</a:t>
            </a:r>
            <a:r>
              <a:rPr lang="en-US" sz="1900" dirty="0" err="1"/>
              <a:t>lt</a:t>
            </a:r>
            <a:r>
              <a:rPr lang="en-US" sz="1900" dirty="0"/>
              <a:t>; should be &lt;</a:t>
            </a:r>
          </a:p>
          <a:p>
            <a:pPr marL="685800" lvl="3">
              <a:lnSpc>
                <a:spcPct val="110000"/>
              </a:lnSpc>
              <a:spcBef>
                <a:spcPts val="1000"/>
              </a:spcBef>
            </a:pPr>
            <a:r>
              <a:rPr lang="en-US" sz="1900" dirty="0"/>
              <a:t>&amp;</a:t>
            </a:r>
            <a:r>
              <a:rPr lang="en-US" sz="1900" dirty="0" err="1"/>
              <a:t>gt</a:t>
            </a:r>
            <a:r>
              <a:rPr lang="en-US" sz="1900" dirty="0"/>
              <a:t>; should be &gt;</a:t>
            </a:r>
          </a:p>
          <a:p>
            <a:pPr>
              <a:lnSpc>
                <a:spcPct val="110000"/>
              </a:lnSpc>
            </a:pPr>
            <a:r>
              <a:rPr lang="en-US" dirty="0"/>
              <a:t>Maintain a single rule for a given use case in the tenant</a:t>
            </a:r>
          </a:p>
          <a:p>
            <a:pPr>
              <a:lnSpc>
                <a:spcPct val="110000"/>
              </a:lnSpc>
            </a:pPr>
            <a:r>
              <a:rPr lang="en-US" dirty="0"/>
              <a:t>Run “SaaS Rule Validator” against rules before rule review submission</a:t>
            </a:r>
          </a:p>
          <a:p>
            <a:pPr>
              <a:lnSpc>
                <a:spcPct val="110000"/>
              </a:lnSpc>
            </a:pPr>
            <a:r>
              <a:rPr lang="en-US" dirty="0"/>
              <a:t>Use Logging – </a:t>
            </a:r>
            <a:r>
              <a:rPr lang="en-US" dirty="0" err="1"/>
              <a:t>log.info</a:t>
            </a:r>
            <a:r>
              <a:rPr lang="en-US" dirty="0"/>
              <a:t>() , </a:t>
            </a:r>
            <a:r>
              <a:rPr lang="en-US" dirty="0" err="1"/>
              <a:t>log.debug</a:t>
            </a:r>
            <a:r>
              <a:rPr lang="en-US" dirty="0"/>
              <a:t>(), </a:t>
            </a:r>
            <a:r>
              <a:rPr lang="en-US" dirty="0" err="1"/>
              <a:t>log.warn</a:t>
            </a:r>
            <a:r>
              <a:rPr lang="en-US" dirty="0"/>
              <a:t>(), </a:t>
            </a:r>
            <a:r>
              <a:rPr lang="en-US" dirty="0" err="1"/>
              <a:t>log.error</a:t>
            </a:r>
            <a:r>
              <a:rPr lang="en-US" dirty="0"/>
              <a:t>()</a:t>
            </a:r>
          </a:p>
          <a:p>
            <a:pPr>
              <a:lnSpc>
                <a:spcPct val="110000"/>
              </a:lnSpc>
            </a:pPr>
            <a:r>
              <a:rPr lang="en-US" dirty="0"/>
              <a:t>Use Error handling – try { … }, catch { … } and finally { … }</a:t>
            </a:r>
          </a:p>
          <a:p>
            <a:pPr lvl="1">
              <a:lnSpc>
                <a:spcPct val="110000"/>
              </a:lnSpc>
            </a:pPr>
            <a:r>
              <a:rPr lang="en-US" dirty="0"/>
              <a:t>Check for Null Pointers Exceptions</a:t>
            </a:r>
          </a:p>
          <a:p>
            <a:pPr>
              <a:lnSpc>
                <a:spcPct val="110000"/>
              </a:lnSpc>
            </a:pPr>
            <a:endParaRPr lang="en-US" dirty="0"/>
          </a:p>
          <a:p>
            <a:pPr marL="457200" indent="-457200">
              <a:lnSpc>
                <a:spcPct val="110000"/>
              </a:lnSpc>
            </a:pPr>
            <a:endParaRPr lang="en-US" dirty="0"/>
          </a:p>
        </p:txBody>
      </p:sp>
    </p:spTree>
    <p:extLst>
      <p:ext uri="{BB962C8B-B14F-4D97-AF65-F5344CB8AC3E}">
        <p14:creationId xmlns:p14="http://schemas.microsoft.com/office/powerpoint/2010/main" val="4120803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Using Transforms Vs Rules</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43</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
        <p:nvSpPr>
          <p:cNvPr id="7" name="Content Placeholder 6">
            <a:extLst>
              <a:ext uri="{FF2B5EF4-FFF2-40B4-BE49-F238E27FC236}">
                <a16:creationId xmlns:a16="http://schemas.microsoft.com/office/drawing/2014/main" id="{F21D11BB-69B0-91B2-CC69-06E87CC4C860}"/>
              </a:ext>
            </a:extLst>
          </p:cNvPr>
          <p:cNvSpPr>
            <a:spLocks noGrp="1"/>
          </p:cNvSpPr>
          <p:nvPr>
            <p:ph idx="1"/>
          </p:nvPr>
        </p:nvSpPr>
        <p:spPr/>
        <p:txBody>
          <a:bodyPr>
            <a:normAutofit/>
          </a:bodyPr>
          <a:lstStyle/>
          <a:p>
            <a:pPr>
              <a:lnSpc>
                <a:spcPct val="110000"/>
              </a:lnSpc>
            </a:pPr>
            <a:r>
              <a:rPr lang="en-US" sz="2100" dirty="0"/>
              <a:t>There is some overlap in transform and rule functionality.</a:t>
            </a:r>
          </a:p>
          <a:p>
            <a:pPr marL="685800" lvl="2">
              <a:lnSpc>
                <a:spcPct val="110000"/>
              </a:lnSpc>
              <a:spcBef>
                <a:spcPts val="1000"/>
              </a:spcBef>
            </a:pPr>
            <a:r>
              <a:rPr lang="en-US" sz="1800" dirty="0"/>
              <a:t>Both can calculate identity attributes.</a:t>
            </a:r>
          </a:p>
          <a:p>
            <a:pPr marL="685800" lvl="2">
              <a:lnSpc>
                <a:spcPct val="110000"/>
              </a:lnSpc>
              <a:spcBef>
                <a:spcPts val="1000"/>
              </a:spcBef>
            </a:pPr>
            <a:r>
              <a:rPr lang="en-US" sz="1800" dirty="0"/>
              <a:t>Both can generate account attributes at provisioning time.</a:t>
            </a:r>
          </a:p>
          <a:p>
            <a:pPr>
              <a:lnSpc>
                <a:spcPct val="110000"/>
              </a:lnSpc>
            </a:pPr>
            <a:r>
              <a:rPr lang="en-US" sz="2100" dirty="0"/>
              <a:t>Transforms can’t replace all rule functionality.</a:t>
            </a:r>
          </a:p>
          <a:p>
            <a:pPr marL="685800" lvl="2">
              <a:lnSpc>
                <a:spcPct val="110000"/>
              </a:lnSpc>
              <a:spcBef>
                <a:spcPts val="1000"/>
              </a:spcBef>
            </a:pPr>
            <a:r>
              <a:rPr lang="en-US" sz="1800" dirty="0"/>
              <a:t>e.g. connector, manager correlation, before provisioning, etc.</a:t>
            </a:r>
          </a:p>
          <a:p>
            <a:pPr marL="457200" indent="-457200">
              <a:lnSpc>
                <a:spcPct val="110000"/>
              </a:lnSpc>
            </a:pPr>
            <a:endParaRPr lang="en-US" dirty="0"/>
          </a:p>
        </p:txBody>
      </p:sp>
    </p:spTree>
    <p:extLst>
      <p:ext uri="{BB962C8B-B14F-4D97-AF65-F5344CB8AC3E}">
        <p14:creationId xmlns:p14="http://schemas.microsoft.com/office/powerpoint/2010/main" val="1222403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634638" cy="797753"/>
          </a:xfrm>
        </p:spPr>
        <p:txBody>
          <a:bodyPr anchor="ctr">
            <a:normAutofit/>
          </a:bodyPr>
          <a:lstStyle/>
          <a:p>
            <a:r>
              <a:rPr lang="en-US" dirty="0"/>
              <a:t>Using Transforms Vs Rules</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a:xfrm>
            <a:off x="11041038" y="6345555"/>
            <a:ext cx="795361" cy="228600"/>
          </a:xfrm>
        </p:spPr>
        <p:txBody>
          <a:bodyPr anchor="ctr">
            <a:normAutofit/>
          </a:bodyPr>
          <a:lstStyle/>
          <a:p>
            <a:pPr>
              <a:spcAft>
                <a:spcPts val="600"/>
              </a:spcAft>
            </a:pPr>
            <a:fld id="{679D2152-1C30-894C-9781-951D3C9748DF}" type="slidenum">
              <a:rPr lang="en-US" smtClean="0"/>
              <a:pPr>
                <a:spcAft>
                  <a:spcPts val="600"/>
                </a:spcAft>
              </a:pPr>
              <a:t>44</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a:xfrm>
            <a:off x="406400" y="6345555"/>
            <a:ext cx="3878997" cy="228600"/>
          </a:xfrm>
        </p:spPr>
        <p:txBody>
          <a:bodyPr anchor="ctr">
            <a:normAutofit/>
          </a:bodyPr>
          <a:lstStyle/>
          <a:p>
            <a:pPr>
              <a:spcAft>
                <a:spcPts val="600"/>
              </a:spcAft>
            </a:pPr>
            <a:r>
              <a:rPr lang="en-US" altLang="en-US"/>
              <a:t>© 2023 SailPoint Technologies, Inc. All rights reserved.</a:t>
            </a:r>
          </a:p>
        </p:txBody>
      </p:sp>
      <p:sp>
        <p:nvSpPr>
          <p:cNvPr id="7" name="Content Placeholder 6">
            <a:extLst>
              <a:ext uri="{FF2B5EF4-FFF2-40B4-BE49-F238E27FC236}">
                <a16:creationId xmlns:a16="http://schemas.microsoft.com/office/drawing/2014/main" id="{F21D11BB-69B0-91B2-CC69-06E87CC4C860}"/>
              </a:ext>
            </a:extLst>
          </p:cNvPr>
          <p:cNvSpPr>
            <a:spLocks noGrp="1"/>
          </p:cNvSpPr>
          <p:nvPr>
            <p:ph idx="1"/>
          </p:nvPr>
        </p:nvSpPr>
        <p:spPr/>
        <p:txBody>
          <a:bodyPr>
            <a:normAutofit/>
          </a:bodyPr>
          <a:lstStyle/>
          <a:p>
            <a:pPr>
              <a:lnSpc>
                <a:spcPct val="110000"/>
              </a:lnSpc>
            </a:pPr>
            <a:r>
              <a:rPr lang="en-US" sz="2100" dirty="0"/>
              <a:t>Lead with transforms over rules, where possible.</a:t>
            </a:r>
          </a:p>
          <a:p>
            <a:pPr marL="685800" lvl="2">
              <a:lnSpc>
                <a:spcPct val="110000"/>
              </a:lnSpc>
              <a:spcBef>
                <a:spcPts val="1000"/>
              </a:spcBef>
            </a:pPr>
            <a:r>
              <a:rPr lang="en-US" sz="1800" dirty="0"/>
              <a:t>These are easier to edit and administer.</a:t>
            </a:r>
          </a:p>
          <a:p>
            <a:pPr marL="685800" lvl="2">
              <a:lnSpc>
                <a:spcPct val="110000"/>
              </a:lnSpc>
              <a:spcBef>
                <a:spcPts val="1000"/>
              </a:spcBef>
            </a:pPr>
            <a:r>
              <a:rPr lang="en-US" sz="1800" dirty="0"/>
              <a:t>Makes for better customer satisfaction. </a:t>
            </a:r>
          </a:p>
          <a:p>
            <a:pPr marL="685800" lvl="2">
              <a:lnSpc>
                <a:spcPct val="110000"/>
              </a:lnSpc>
              <a:spcBef>
                <a:spcPts val="1000"/>
              </a:spcBef>
            </a:pPr>
            <a:r>
              <a:rPr lang="en-US" sz="1800" dirty="0"/>
              <a:t>Less upgrade and release risk. </a:t>
            </a:r>
          </a:p>
          <a:p>
            <a:pPr marL="457200" indent="-457200">
              <a:lnSpc>
                <a:spcPct val="110000"/>
              </a:lnSpc>
            </a:pPr>
            <a:endParaRPr lang="en-US" dirty="0"/>
          </a:p>
        </p:txBody>
      </p:sp>
      <p:sp>
        <p:nvSpPr>
          <p:cNvPr id="3" name="Rounded Rectangle 2">
            <a:extLst>
              <a:ext uri="{FF2B5EF4-FFF2-40B4-BE49-F238E27FC236}">
                <a16:creationId xmlns:a16="http://schemas.microsoft.com/office/drawing/2014/main" id="{E2F0158A-4344-484D-33F0-D98070EE7D0D}"/>
              </a:ext>
            </a:extLst>
          </p:cNvPr>
          <p:cNvSpPr/>
          <p:nvPr/>
        </p:nvSpPr>
        <p:spPr>
          <a:xfrm>
            <a:off x="4113957" y="4548023"/>
            <a:ext cx="1501543" cy="404261"/>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Identity Attribute Transforms</a:t>
            </a:r>
          </a:p>
        </p:txBody>
      </p:sp>
      <p:sp>
        <p:nvSpPr>
          <p:cNvPr id="6" name="Rounded Rectangle 5">
            <a:extLst>
              <a:ext uri="{FF2B5EF4-FFF2-40B4-BE49-F238E27FC236}">
                <a16:creationId xmlns:a16="http://schemas.microsoft.com/office/drawing/2014/main" id="{E8B02EFC-E380-02AD-16D4-B8CAE73A7F96}"/>
              </a:ext>
            </a:extLst>
          </p:cNvPr>
          <p:cNvSpPr/>
          <p:nvPr/>
        </p:nvSpPr>
        <p:spPr>
          <a:xfrm>
            <a:off x="7277609" y="5058332"/>
            <a:ext cx="1501543" cy="40426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Before Provisioning</a:t>
            </a:r>
          </a:p>
          <a:p>
            <a:pPr algn="ctr"/>
            <a:r>
              <a:rPr lang="en-US" sz="900" dirty="0"/>
              <a:t>Rules</a:t>
            </a:r>
          </a:p>
        </p:txBody>
      </p:sp>
      <p:sp>
        <p:nvSpPr>
          <p:cNvPr id="8" name="Rounded Rectangle 7">
            <a:extLst>
              <a:ext uri="{FF2B5EF4-FFF2-40B4-BE49-F238E27FC236}">
                <a16:creationId xmlns:a16="http://schemas.microsoft.com/office/drawing/2014/main" id="{71E0EE0D-65A6-6378-0489-BCAC39FF362A}"/>
              </a:ext>
            </a:extLst>
          </p:cNvPr>
          <p:cNvSpPr/>
          <p:nvPr/>
        </p:nvSpPr>
        <p:spPr>
          <a:xfrm>
            <a:off x="4113957" y="5058332"/>
            <a:ext cx="1501543" cy="40426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Identity Attribute </a:t>
            </a:r>
            <a:br>
              <a:rPr lang="en-US" sz="900" dirty="0"/>
            </a:br>
            <a:r>
              <a:rPr lang="en-US" sz="900" dirty="0"/>
              <a:t>Rules</a:t>
            </a:r>
          </a:p>
        </p:txBody>
      </p:sp>
      <p:sp>
        <p:nvSpPr>
          <p:cNvPr id="9" name="Rounded Rectangle 8">
            <a:extLst>
              <a:ext uri="{FF2B5EF4-FFF2-40B4-BE49-F238E27FC236}">
                <a16:creationId xmlns:a16="http://schemas.microsoft.com/office/drawing/2014/main" id="{34C2C917-B4B5-4E62-55F3-1BAF514C157E}"/>
              </a:ext>
            </a:extLst>
          </p:cNvPr>
          <p:cNvSpPr/>
          <p:nvPr/>
        </p:nvSpPr>
        <p:spPr>
          <a:xfrm>
            <a:off x="5695783" y="5058332"/>
            <a:ext cx="1501543" cy="40426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Attribute Generator</a:t>
            </a:r>
            <a:br>
              <a:rPr lang="en-US" sz="900" dirty="0"/>
            </a:br>
            <a:r>
              <a:rPr lang="en-US" sz="900" dirty="0"/>
              <a:t>Rules</a:t>
            </a:r>
          </a:p>
        </p:txBody>
      </p:sp>
      <p:sp>
        <p:nvSpPr>
          <p:cNvPr id="10" name="Rounded Rectangle 9">
            <a:extLst>
              <a:ext uri="{FF2B5EF4-FFF2-40B4-BE49-F238E27FC236}">
                <a16:creationId xmlns:a16="http://schemas.microsoft.com/office/drawing/2014/main" id="{9F91883F-08E9-A5BC-1860-3E8F9FD490AB}"/>
              </a:ext>
            </a:extLst>
          </p:cNvPr>
          <p:cNvSpPr/>
          <p:nvPr/>
        </p:nvSpPr>
        <p:spPr>
          <a:xfrm>
            <a:off x="5695783" y="4548022"/>
            <a:ext cx="1501543" cy="404261"/>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Account Attribute Transforms</a:t>
            </a:r>
          </a:p>
        </p:txBody>
      </p:sp>
      <p:sp>
        <p:nvSpPr>
          <p:cNvPr id="11" name="Rounded Rectangle 10">
            <a:extLst>
              <a:ext uri="{FF2B5EF4-FFF2-40B4-BE49-F238E27FC236}">
                <a16:creationId xmlns:a16="http://schemas.microsoft.com/office/drawing/2014/main" id="{A992352A-CC0A-68E5-7807-AFD1C05E16E4}"/>
              </a:ext>
            </a:extLst>
          </p:cNvPr>
          <p:cNvSpPr/>
          <p:nvPr/>
        </p:nvSpPr>
        <p:spPr>
          <a:xfrm>
            <a:off x="950305" y="5060900"/>
            <a:ext cx="1501543" cy="40426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Correlation</a:t>
            </a:r>
            <a:br>
              <a:rPr lang="en-US" sz="900" dirty="0"/>
            </a:br>
            <a:r>
              <a:rPr lang="en-US" sz="900" dirty="0"/>
              <a:t>Rules</a:t>
            </a:r>
          </a:p>
        </p:txBody>
      </p:sp>
      <p:sp>
        <p:nvSpPr>
          <p:cNvPr id="12" name="Rounded Rectangle 11">
            <a:extLst>
              <a:ext uri="{FF2B5EF4-FFF2-40B4-BE49-F238E27FC236}">
                <a16:creationId xmlns:a16="http://schemas.microsoft.com/office/drawing/2014/main" id="{BDBEBACF-14F4-1C48-BA5B-CFE1BC21119F}"/>
              </a:ext>
            </a:extLst>
          </p:cNvPr>
          <p:cNvSpPr/>
          <p:nvPr/>
        </p:nvSpPr>
        <p:spPr>
          <a:xfrm>
            <a:off x="2532131" y="5058332"/>
            <a:ext cx="1501543" cy="40426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Manager Correlation</a:t>
            </a:r>
            <a:br>
              <a:rPr lang="en-US" sz="900" dirty="0"/>
            </a:br>
            <a:r>
              <a:rPr lang="en-US" sz="900" dirty="0"/>
              <a:t>Rules</a:t>
            </a:r>
          </a:p>
        </p:txBody>
      </p:sp>
      <p:sp>
        <p:nvSpPr>
          <p:cNvPr id="13" name="Rounded Rectangle 12">
            <a:extLst>
              <a:ext uri="{FF2B5EF4-FFF2-40B4-BE49-F238E27FC236}">
                <a16:creationId xmlns:a16="http://schemas.microsoft.com/office/drawing/2014/main" id="{F0B871CD-61E8-70BD-4DAD-BFC15E298D35}"/>
              </a:ext>
            </a:extLst>
          </p:cNvPr>
          <p:cNvSpPr/>
          <p:nvPr/>
        </p:nvSpPr>
        <p:spPr>
          <a:xfrm>
            <a:off x="8859435" y="5058332"/>
            <a:ext cx="1501543" cy="40426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Connector</a:t>
            </a:r>
          </a:p>
          <a:p>
            <a:pPr algn="ctr"/>
            <a:r>
              <a:rPr lang="en-US" sz="900" dirty="0"/>
              <a:t>Rules</a:t>
            </a:r>
          </a:p>
        </p:txBody>
      </p:sp>
      <p:sp>
        <p:nvSpPr>
          <p:cNvPr id="14" name="Rounded Rectangle 13">
            <a:extLst>
              <a:ext uri="{FF2B5EF4-FFF2-40B4-BE49-F238E27FC236}">
                <a16:creationId xmlns:a16="http://schemas.microsoft.com/office/drawing/2014/main" id="{1CB4E778-4D51-B3C2-6841-A9074AD30640}"/>
              </a:ext>
            </a:extLst>
          </p:cNvPr>
          <p:cNvSpPr/>
          <p:nvPr/>
        </p:nvSpPr>
        <p:spPr>
          <a:xfrm>
            <a:off x="7279615" y="4548022"/>
            <a:ext cx="1501543" cy="404261"/>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lumMod val="50000"/>
                  </a:schemeClr>
                </a:solidFill>
              </a:rPr>
              <a:t>Workflow</a:t>
            </a:r>
          </a:p>
        </p:txBody>
      </p:sp>
      <p:sp>
        <p:nvSpPr>
          <p:cNvPr id="15" name="Rounded Rectangle 14">
            <a:extLst>
              <a:ext uri="{FF2B5EF4-FFF2-40B4-BE49-F238E27FC236}">
                <a16:creationId xmlns:a16="http://schemas.microsoft.com/office/drawing/2014/main" id="{28F6D0A4-F9A2-7972-8BC2-8EC07702BD05}"/>
              </a:ext>
            </a:extLst>
          </p:cNvPr>
          <p:cNvSpPr/>
          <p:nvPr/>
        </p:nvSpPr>
        <p:spPr>
          <a:xfrm>
            <a:off x="950305" y="4548021"/>
            <a:ext cx="1501543" cy="404261"/>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lumMod val="50000"/>
                  </a:schemeClr>
                </a:solidFill>
              </a:rPr>
              <a:t>Correlation Config</a:t>
            </a:r>
            <a:br>
              <a:rPr lang="en-US" sz="900" dirty="0">
                <a:solidFill>
                  <a:schemeClr val="bg1">
                    <a:lumMod val="50000"/>
                  </a:schemeClr>
                </a:solidFill>
              </a:rPr>
            </a:br>
            <a:r>
              <a:rPr lang="en-US" sz="900" dirty="0">
                <a:solidFill>
                  <a:schemeClr val="bg1">
                    <a:lumMod val="50000"/>
                  </a:schemeClr>
                </a:solidFill>
              </a:rPr>
              <a:t>or Workflow</a:t>
            </a:r>
          </a:p>
        </p:txBody>
      </p:sp>
      <p:sp>
        <p:nvSpPr>
          <p:cNvPr id="16" name="Rounded Rectangle 15">
            <a:extLst>
              <a:ext uri="{FF2B5EF4-FFF2-40B4-BE49-F238E27FC236}">
                <a16:creationId xmlns:a16="http://schemas.microsoft.com/office/drawing/2014/main" id="{D0049E5E-6718-FAD9-0290-E213194F1639}"/>
              </a:ext>
            </a:extLst>
          </p:cNvPr>
          <p:cNvSpPr/>
          <p:nvPr/>
        </p:nvSpPr>
        <p:spPr>
          <a:xfrm>
            <a:off x="2530125" y="4548020"/>
            <a:ext cx="1501543" cy="404261"/>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lumMod val="50000"/>
                  </a:schemeClr>
                </a:solidFill>
              </a:rPr>
              <a:t>Manager Correlation</a:t>
            </a:r>
            <a:br>
              <a:rPr lang="en-US" sz="900" dirty="0">
                <a:solidFill>
                  <a:schemeClr val="bg1">
                    <a:lumMod val="50000"/>
                  </a:schemeClr>
                </a:solidFill>
              </a:rPr>
            </a:br>
            <a:r>
              <a:rPr lang="en-US" sz="900" dirty="0">
                <a:solidFill>
                  <a:schemeClr val="bg1">
                    <a:lumMod val="50000"/>
                  </a:schemeClr>
                </a:solidFill>
              </a:rPr>
              <a:t>Config</a:t>
            </a:r>
          </a:p>
        </p:txBody>
      </p:sp>
      <p:sp>
        <p:nvSpPr>
          <p:cNvPr id="17" name="Rounded Rectangle 16">
            <a:extLst>
              <a:ext uri="{FF2B5EF4-FFF2-40B4-BE49-F238E27FC236}">
                <a16:creationId xmlns:a16="http://schemas.microsoft.com/office/drawing/2014/main" id="{21C07BF5-18B4-B481-AAB8-236F2BBB1A0E}"/>
              </a:ext>
            </a:extLst>
          </p:cNvPr>
          <p:cNvSpPr/>
          <p:nvPr/>
        </p:nvSpPr>
        <p:spPr>
          <a:xfrm>
            <a:off x="8859434" y="4548019"/>
            <a:ext cx="1501543" cy="404261"/>
          </a:xfrm>
          <a:prstGeom prst="roundRect">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endParaRPr>
          </a:p>
        </p:txBody>
      </p:sp>
    </p:spTree>
    <p:extLst>
      <p:ext uri="{BB962C8B-B14F-4D97-AF65-F5344CB8AC3E}">
        <p14:creationId xmlns:p14="http://schemas.microsoft.com/office/powerpoint/2010/main" val="382432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1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1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900" decel="100000" fill="hold"/>
                                        <p:tgtEl>
                                          <p:spTgt spid="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2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900" decel="100000" fill="hold"/>
                                        <p:tgtEl>
                                          <p:spTgt spid="1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900" decel="100000" fill="hold"/>
                                        <p:tgtEl>
                                          <p:spTgt spid="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10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900" decel="100000" fill="hold"/>
                                        <p:tgtEl>
                                          <p:spTgt spid="10"/>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900" decel="100000" fill="hold"/>
                                        <p:tgtEl>
                                          <p:spTgt spid="1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1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900" decel="100000" fill="hold"/>
                                        <p:tgtEl>
                                          <p:spTgt spid="1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7"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ppt_x</p:attrName>
                                        </p:attrNameLst>
                                      </p:cBhvr>
                                      <p:tavLst>
                                        <p:tav tm="0">
                                          <p:val>
                                            <p:strVal val="#ppt_x"/>
                                          </p:val>
                                        </p:tav>
                                        <p:tav tm="100000">
                                          <p:val>
                                            <p:strVal val="#ppt_x"/>
                                          </p:val>
                                        </p:tav>
                                      </p:tavLst>
                                    </p:anim>
                                    <p:anim calcmode="lin" valueType="num">
                                      <p:cBhvr>
                                        <p:cTn id="83" dur="900" decel="100000" fill="hold"/>
                                        <p:tgtEl>
                                          <p:spTgt spid="14"/>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E6B8C-08E5-9D5C-A3DE-2389E8AD30C0}"/>
              </a:ext>
            </a:extLst>
          </p:cNvPr>
          <p:cNvSpPr>
            <a:spLocks noGrp="1"/>
          </p:cNvSpPr>
          <p:nvPr>
            <p:ph type="title"/>
          </p:nvPr>
        </p:nvSpPr>
        <p:spPr/>
        <p:txBody>
          <a:bodyPr/>
          <a:lstStyle/>
          <a:p>
            <a:r>
              <a:rPr lang="en-US" dirty="0"/>
              <a:t>Using Transforms vs. Rules (Summary)</a:t>
            </a:r>
          </a:p>
        </p:txBody>
      </p:sp>
      <p:sp>
        <p:nvSpPr>
          <p:cNvPr id="3" name="Content Placeholder 2">
            <a:extLst>
              <a:ext uri="{FF2B5EF4-FFF2-40B4-BE49-F238E27FC236}">
                <a16:creationId xmlns:a16="http://schemas.microsoft.com/office/drawing/2014/main" id="{3D36A63C-DB30-384D-FC15-04F171835850}"/>
              </a:ext>
            </a:extLst>
          </p:cNvPr>
          <p:cNvSpPr>
            <a:spLocks noGrp="1"/>
          </p:cNvSpPr>
          <p:nvPr>
            <p:ph idx="1"/>
          </p:nvPr>
        </p:nvSpPr>
        <p:spPr/>
        <p:txBody>
          <a:bodyPr/>
          <a:lstStyle/>
          <a:p>
            <a:r>
              <a:rPr lang="en-GB" dirty="0">
                <a:solidFill>
                  <a:srgbClr val="415364"/>
                </a:solidFill>
              </a:rPr>
              <a:t>A IDN Rule can also do this, so why use Transforms?  Some of the pro’s and cons on </a:t>
            </a:r>
            <a:r>
              <a:rPr lang="en-GB" dirty="0" err="1">
                <a:solidFill>
                  <a:srgbClr val="415364"/>
                </a:solidFill>
              </a:rPr>
              <a:t>BeanShell</a:t>
            </a:r>
            <a:r>
              <a:rPr lang="en-GB" dirty="0">
                <a:solidFill>
                  <a:srgbClr val="415364"/>
                </a:solidFill>
              </a:rPr>
              <a:t> vs Transforms:</a:t>
            </a:r>
            <a:br>
              <a:rPr lang="en-GB" dirty="0">
                <a:solidFill>
                  <a:srgbClr val="415364"/>
                </a:solidFill>
              </a:rPr>
            </a:br>
            <a:br>
              <a:rPr lang="en-GB" dirty="0">
                <a:solidFill>
                  <a:srgbClr val="415364"/>
                </a:solidFill>
              </a:rPr>
            </a:br>
            <a:br>
              <a:rPr lang="en-GB" dirty="0">
                <a:solidFill>
                  <a:srgbClr val="415364"/>
                </a:solidFill>
              </a:rPr>
            </a:br>
            <a:br>
              <a:rPr lang="en-GB" dirty="0">
                <a:solidFill>
                  <a:srgbClr val="415364"/>
                </a:solidFill>
              </a:rPr>
            </a:br>
            <a:br>
              <a:rPr lang="en-GB" dirty="0">
                <a:solidFill>
                  <a:srgbClr val="415364"/>
                </a:solidFill>
              </a:rPr>
            </a:br>
            <a:br>
              <a:rPr lang="en-GB" dirty="0">
                <a:solidFill>
                  <a:srgbClr val="415364"/>
                </a:solidFill>
              </a:rPr>
            </a:br>
            <a:br>
              <a:rPr lang="en-GB" dirty="0">
                <a:solidFill>
                  <a:srgbClr val="415364"/>
                </a:solidFill>
              </a:rPr>
            </a:br>
            <a:endParaRPr lang="en-GB" dirty="0">
              <a:solidFill>
                <a:srgbClr val="415364"/>
              </a:solidFill>
            </a:endParaRPr>
          </a:p>
          <a:p>
            <a:endParaRPr lang="en-GB" dirty="0">
              <a:solidFill>
                <a:srgbClr val="415364"/>
              </a:solidFill>
            </a:endParaRPr>
          </a:p>
          <a:p>
            <a:endParaRPr lang="en-GB" dirty="0">
              <a:solidFill>
                <a:srgbClr val="415364"/>
              </a:solidFill>
            </a:endParaRPr>
          </a:p>
          <a:p>
            <a:endParaRPr lang="en-GB" dirty="0">
              <a:solidFill>
                <a:srgbClr val="415364"/>
              </a:solidFill>
            </a:endParaRPr>
          </a:p>
          <a:p>
            <a:endParaRPr lang="en-GB" b="0" i="0" dirty="0">
              <a:solidFill>
                <a:srgbClr val="415364"/>
              </a:solidFill>
              <a:effectLst/>
              <a:latin typeface="Poppins" pitchFamily="2" charset="77"/>
            </a:endParaRPr>
          </a:p>
          <a:p>
            <a:endParaRPr lang="en-US" dirty="0"/>
          </a:p>
        </p:txBody>
      </p:sp>
      <p:sp>
        <p:nvSpPr>
          <p:cNvPr id="4" name="Slide Number Placeholder 3">
            <a:extLst>
              <a:ext uri="{FF2B5EF4-FFF2-40B4-BE49-F238E27FC236}">
                <a16:creationId xmlns:a16="http://schemas.microsoft.com/office/drawing/2014/main" id="{43A9432D-E8FA-F2B9-4774-D9E58D6E691A}"/>
              </a:ext>
            </a:extLst>
          </p:cNvPr>
          <p:cNvSpPr>
            <a:spLocks noGrp="1"/>
          </p:cNvSpPr>
          <p:nvPr>
            <p:ph type="sldNum" sz="quarter" idx="12"/>
          </p:nvPr>
        </p:nvSpPr>
        <p:spPr>
          <a:xfrm>
            <a:off x="11041038" y="6345555"/>
            <a:ext cx="795361" cy="228600"/>
          </a:xfrm>
          <a:prstGeom prst="rect">
            <a:avLst/>
          </a:prstGeom>
        </p:spPr>
        <p:txBody>
          <a:bodyPr vert="horz" lIns="91440" tIns="45720" rIns="91440" bIns="45720" rtlCol="0" anchor="ctr"/>
          <a:lstStyle>
            <a:defPPr>
              <a:defRPr lang="en-US"/>
            </a:defPPr>
            <a:lvl1pPr marL="0" algn="r" defTabSz="914400" rtl="0" eaLnBrk="1" latinLnBrk="0" hangingPunct="1">
              <a:defRPr sz="700" b="1" i="0" kern="1200">
                <a:solidFill>
                  <a:schemeClr val="accent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9D2152-1C30-894C-9781-951D3C9748DF}" type="slidenum">
              <a:rPr lang="en-US" smtClean="0"/>
              <a:pPr/>
              <a:t>45</a:t>
            </a:fld>
            <a:endParaRPr lang="en-US"/>
          </a:p>
        </p:txBody>
      </p:sp>
      <p:sp>
        <p:nvSpPr>
          <p:cNvPr id="5" name="Footer Placeholder 4">
            <a:extLst>
              <a:ext uri="{FF2B5EF4-FFF2-40B4-BE49-F238E27FC236}">
                <a16:creationId xmlns:a16="http://schemas.microsoft.com/office/drawing/2014/main" id="{8222EA77-708D-F92B-7263-3976225A431E}"/>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lumMod val="40000"/>
                    <a:lumOff val="60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graphicFrame>
        <p:nvGraphicFramePr>
          <p:cNvPr id="6" name="Table 6">
            <a:extLst>
              <a:ext uri="{FF2B5EF4-FFF2-40B4-BE49-F238E27FC236}">
                <a16:creationId xmlns:a16="http://schemas.microsoft.com/office/drawing/2014/main" id="{23345134-AB2A-B763-5CC3-81D7F5ECC3ED}"/>
              </a:ext>
            </a:extLst>
          </p:cNvPr>
          <p:cNvGraphicFramePr>
            <a:graphicFrameLocks noGrp="1"/>
          </p:cNvGraphicFramePr>
          <p:nvPr/>
        </p:nvGraphicFramePr>
        <p:xfrm>
          <a:off x="406400" y="2929749"/>
          <a:ext cx="5689600" cy="2956560"/>
        </p:xfrm>
        <a:graphic>
          <a:graphicData uri="http://schemas.openxmlformats.org/drawingml/2006/table">
            <a:tbl>
              <a:tblPr firstRow="1" bandRow="1">
                <a:tableStyleId>{5C22544A-7EE6-4342-B048-85BDC9FD1C3A}</a:tableStyleId>
              </a:tblPr>
              <a:tblGrid>
                <a:gridCol w="2519680">
                  <a:extLst>
                    <a:ext uri="{9D8B030D-6E8A-4147-A177-3AD203B41FA5}">
                      <a16:colId xmlns:a16="http://schemas.microsoft.com/office/drawing/2014/main" val="3920996055"/>
                    </a:ext>
                  </a:extLst>
                </a:gridCol>
                <a:gridCol w="3169920">
                  <a:extLst>
                    <a:ext uri="{9D8B030D-6E8A-4147-A177-3AD203B41FA5}">
                      <a16:colId xmlns:a16="http://schemas.microsoft.com/office/drawing/2014/main" val="2385044159"/>
                    </a:ext>
                  </a:extLst>
                </a:gridCol>
              </a:tblGrid>
              <a:tr h="289520">
                <a:tc>
                  <a:txBody>
                    <a:bodyPr/>
                    <a:lstStyle/>
                    <a:p>
                      <a:r>
                        <a:rPr lang="en-US" dirty="0"/>
                        <a:t>Pro</a:t>
                      </a:r>
                    </a:p>
                  </a:txBody>
                  <a:tcPr/>
                </a:tc>
                <a:tc>
                  <a:txBody>
                    <a:bodyPr/>
                    <a:lstStyle/>
                    <a:p>
                      <a:r>
                        <a:rPr lang="en-US" dirty="0"/>
                        <a:t>Con</a:t>
                      </a:r>
                    </a:p>
                  </a:txBody>
                  <a:tcPr/>
                </a:tc>
                <a:extLst>
                  <a:ext uri="{0D108BD9-81ED-4DB2-BD59-A6C34878D82A}">
                    <a16:rowId xmlns:a16="http://schemas.microsoft.com/office/drawing/2014/main" val="515296"/>
                  </a:ext>
                </a:extLst>
              </a:tr>
              <a:tr h="370840">
                <a:tc>
                  <a:txBody>
                    <a:bodyPr/>
                    <a:lstStyle/>
                    <a:p>
                      <a:r>
                        <a:rPr lang="en-US" sz="1400" dirty="0"/>
                        <a:t>More versatile than Transforms</a:t>
                      </a:r>
                    </a:p>
                  </a:txBody>
                  <a:tcPr/>
                </a:tc>
                <a:tc>
                  <a:txBody>
                    <a:bodyPr/>
                    <a:lstStyle/>
                    <a:p>
                      <a:r>
                        <a:rPr lang="en-US" sz="1400" dirty="0"/>
                        <a:t>More complicated and error prone</a:t>
                      </a:r>
                    </a:p>
                  </a:txBody>
                  <a:tcPr/>
                </a:tc>
                <a:extLst>
                  <a:ext uri="{0D108BD9-81ED-4DB2-BD59-A6C34878D82A}">
                    <a16:rowId xmlns:a16="http://schemas.microsoft.com/office/drawing/2014/main" val="1288339540"/>
                  </a:ext>
                </a:extLst>
              </a:tr>
              <a:tr h="370840">
                <a:tc>
                  <a:txBody>
                    <a:bodyPr/>
                    <a:lstStyle/>
                    <a:p>
                      <a:endParaRPr lang="en-US" sz="1400" dirty="0"/>
                    </a:p>
                  </a:txBody>
                  <a:tcPr/>
                </a:tc>
                <a:tc>
                  <a:txBody>
                    <a:bodyPr/>
                    <a:lstStyle/>
                    <a:p>
                      <a:r>
                        <a:rPr lang="en-US" sz="1400" dirty="0"/>
                        <a:t>Performance may vary depending on implementation</a:t>
                      </a:r>
                    </a:p>
                  </a:txBody>
                  <a:tcPr/>
                </a:tc>
                <a:extLst>
                  <a:ext uri="{0D108BD9-81ED-4DB2-BD59-A6C34878D82A}">
                    <a16:rowId xmlns:a16="http://schemas.microsoft.com/office/drawing/2014/main" val="2062757540"/>
                  </a:ext>
                </a:extLst>
              </a:tr>
              <a:tr h="370840">
                <a:tc>
                  <a:txBody>
                    <a:bodyPr/>
                    <a:lstStyle/>
                    <a:p>
                      <a:endParaRPr lang="en-US" sz="1400" dirty="0"/>
                    </a:p>
                  </a:txBody>
                  <a:tcPr/>
                </a:tc>
                <a:tc>
                  <a:txBody>
                    <a:bodyPr/>
                    <a:lstStyle/>
                    <a:p>
                      <a:r>
                        <a:rPr lang="en-US" sz="1400" dirty="0"/>
                        <a:t>Review required before publishing</a:t>
                      </a:r>
                    </a:p>
                  </a:txBody>
                  <a:tcPr/>
                </a:tc>
                <a:extLst>
                  <a:ext uri="{0D108BD9-81ED-4DB2-BD59-A6C34878D82A}">
                    <a16:rowId xmlns:a16="http://schemas.microsoft.com/office/drawing/2014/main" val="762045128"/>
                  </a:ext>
                </a:extLst>
              </a:tr>
              <a:tr h="370840">
                <a:tc>
                  <a:txBody>
                    <a:bodyPr/>
                    <a:lstStyle/>
                    <a:p>
                      <a:endParaRPr lang="en-US" sz="1400" dirty="0"/>
                    </a:p>
                  </a:txBody>
                  <a:tcPr/>
                </a:tc>
                <a:tc>
                  <a:txBody>
                    <a:bodyPr/>
                    <a:lstStyle/>
                    <a:p>
                      <a:r>
                        <a:rPr lang="en-US" sz="1400" dirty="0"/>
                        <a:t>Longer to build and deploy.</a:t>
                      </a:r>
                    </a:p>
                    <a:p>
                      <a:endParaRPr lang="en-US" sz="1400" dirty="0"/>
                    </a:p>
                  </a:txBody>
                  <a:tcPr/>
                </a:tc>
                <a:extLst>
                  <a:ext uri="{0D108BD9-81ED-4DB2-BD59-A6C34878D82A}">
                    <a16:rowId xmlns:a16="http://schemas.microsoft.com/office/drawing/2014/main" val="2636005436"/>
                  </a:ext>
                </a:extLst>
              </a:tr>
              <a:tr h="370840">
                <a:tc>
                  <a:txBody>
                    <a:bodyPr/>
                    <a:lstStyle/>
                    <a:p>
                      <a:endParaRPr lang="en-US" sz="1400" dirty="0"/>
                    </a:p>
                  </a:txBody>
                  <a:tcPr/>
                </a:tc>
                <a:tc>
                  <a:txBody>
                    <a:bodyPr/>
                    <a:lstStyle/>
                    <a:p>
                      <a:r>
                        <a:rPr lang="en-US" sz="1400" dirty="0"/>
                        <a:t>Java skills required</a:t>
                      </a:r>
                    </a:p>
                    <a:p>
                      <a:endParaRPr lang="en-US" sz="1400" dirty="0"/>
                    </a:p>
                  </a:txBody>
                  <a:tcPr/>
                </a:tc>
                <a:extLst>
                  <a:ext uri="{0D108BD9-81ED-4DB2-BD59-A6C34878D82A}">
                    <a16:rowId xmlns:a16="http://schemas.microsoft.com/office/drawing/2014/main" val="4189447256"/>
                  </a:ext>
                </a:extLst>
              </a:tr>
            </a:tbl>
          </a:graphicData>
        </a:graphic>
      </p:graphicFrame>
      <p:graphicFrame>
        <p:nvGraphicFramePr>
          <p:cNvPr id="7" name="Table 6">
            <a:extLst>
              <a:ext uri="{FF2B5EF4-FFF2-40B4-BE49-F238E27FC236}">
                <a16:creationId xmlns:a16="http://schemas.microsoft.com/office/drawing/2014/main" id="{24B34EE2-E797-A95F-8A95-FDB4982E9889}"/>
              </a:ext>
            </a:extLst>
          </p:cNvPr>
          <p:cNvGraphicFramePr>
            <a:graphicFrameLocks noGrp="1"/>
          </p:cNvGraphicFramePr>
          <p:nvPr>
            <p:extLst>
              <p:ext uri="{D42A27DB-BD31-4B8C-83A1-F6EECF244321}">
                <p14:modId xmlns:p14="http://schemas.microsoft.com/office/powerpoint/2010/main" val="918548564"/>
              </p:ext>
            </p:extLst>
          </p:nvPr>
        </p:nvGraphicFramePr>
        <p:xfrm>
          <a:off x="6108337" y="2929845"/>
          <a:ext cx="5689600" cy="2961640"/>
        </p:xfrm>
        <a:graphic>
          <a:graphicData uri="http://schemas.openxmlformats.org/drawingml/2006/table">
            <a:tbl>
              <a:tblPr firstRow="1" bandRow="1">
                <a:tableStyleId>{46F890A9-2807-4EBB-B81D-B2AA78EC7F39}</a:tableStyleId>
              </a:tblPr>
              <a:tblGrid>
                <a:gridCol w="2591526">
                  <a:extLst>
                    <a:ext uri="{9D8B030D-6E8A-4147-A177-3AD203B41FA5}">
                      <a16:colId xmlns:a16="http://schemas.microsoft.com/office/drawing/2014/main" val="3920996055"/>
                    </a:ext>
                  </a:extLst>
                </a:gridCol>
                <a:gridCol w="3098074">
                  <a:extLst>
                    <a:ext uri="{9D8B030D-6E8A-4147-A177-3AD203B41FA5}">
                      <a16:colId xmlns:a16="http://schemas.microsoft.com/office/drawing/2014/main" val="2385044159"/>
                    </a:ext>
                  </a:extLst>
                </a:gridCol>
              </a:tblGrid>
              <a:tr h="370840">
                <a:tc>
                  <a:txBody>
                    <a:bodyPr/>
                    <a:lstStyle/>
                    <a:p>
                      <a:r>
                        <a:rPr lang="en-US" dirty="0"/>
                        <a:t>Pro</a:t>
                      </a:r>
                    </a:p>
                  </a:txBody>
                  <a:tcPr/>
                </a:tc>
                <a:tc>
                  <a:txBody>
                    <a:bodyPr/>
                    <a:lstStyle/>
                    <a:p>
                      <a:r>
                        <a:rPr lang="en-US" dirty="0"/>
                        <a:t>Con</a:t>
                      </a:r>
                    </a:p>
                  </a:txBody>
                  <a:tcPr/>
                </a:tc>
                <a:extLst>
                  <a:ext uri="{0D108BD9-81ED-4DB2-BD59-A6C34878D82A}">
                    <a16:rowId xmlns:a16="http://schemas.microsoft.com/office/drawing/2014/main" val="515296"/>
                  </a:ext>
                </a:extLst>
              </a:tr>
              <a:tr h="370840">
                <a:tc>
                  <a:txBody>
                    <a:bodyPr/>
                    <a:lstStyle/>
                    <a:p>
                      <a:r>
                        <a:rPr lang="en-US" sz="1400" dirty="0"/>
                        <a:t>Simple to use</a:t>
                      </a:r>
                    </a:p>
                  </a:txBody>
                  <a:tcPr/>
                </a:tc>
                <a:tc>
                  <a:txBody>
                    <a:bodyPr/>
                    <a:lstStyle/>
                    <a:p>
                      <a:r>
                        <a:rPr lang="en-US" sz="1400" dirty="0"/>
                        <a:t>Not as flexible as </a:t>
                      </a:r>
                      <a:r>
                        <a:rPr lang="en-US" sz="1400" dirty="0" err="1"/>
                        <a:t>BeanShell</a:t>
                      </a:r>
                      <a:r>
                        <a:rPr lang="en-US" sz="1400" dirty="0"/>
                        <a:t>, but covers common use-cases.</a:t>
                      </a:r>
                    </a:p>
                  </a:txBody>
                  <a:tcPr/>
                </a:tc>
                <a:extLst>
                  <a:ext uri="{0D108BD9-81ED-4DB2-BD59-A6C34878D82A}">
                    <a16:rowId xmlns:a16="http://schemas.microsoft.com/office/drawing/2014/main" val="1288339540"/>
                  </a:ext>
                </a:extLst>
              </a:tr>
              <a:tr h="370840">
                <a:tc>
                  <a:txBody>
                    <a:bodyPr/>
                    <a:lstStyle/>
                    <a:p>
                      <a:r>
                        <a:rPr lang="en-US" sz="1400" dirty="0"/>
                        <a:t>Consistent performance</a:t>
                      </a:r>
                    </a:p>
                    <a:p>
                      <a:endParaRPr lang="en-US" sz="1400" dirty="0"/>
                    </a:p>
                  </a:txBody>
                  <a:tcPr/>
                </a:tc>
                <a:tc>
                  <a:txBody>
                    <a:bodyPr/>
                    <a:lstStyle/>
                    <a:p>
                      <a:r>
                        <a:rPr lang="en-US" sz="1400" dirty="0"/>
                        <a:t>Transforms are not available at Connector level</a:t>
                      </a:r>
                    </a:p>
                  </a:txBody>
                  <a:tcPr/>
                </a:tc>
                <a:extLst>
                  <a:ext uri="{0D108BD9-81ED-4DB2-BD59-A6C34878D82A}">
                    <a16:rowId xmlns:a16="http://schemas.microsoft.com/office/drawing/2014/main" val="2062757540"/>
                  </a:ext>
                </a:extLst>
              </a:tr>
              <a:tr h="370840">
                <a:tc>
                  <a:txBody>
                    <a:bodyPr/>
                    <a:lstStyle/>
                    <a:p>
                      <a:r>
                        <a:rPr lang="en-US" sz="1400" dirty="0"/>
                        <a:t>No review required</a:t>
                      </a:r>
                    </a:p>
                    <a:p>
                      <a:endParaRPr lang="en-US" sz="1400" dirty="0"/>
                    </a:p>
                  </a:txBody>
                  <a:tcPr/>
                </a:tc>
                <a:tc>
                  <a:txBody>
                    <a:bodyPr/>
                    <a:lstStyle/>
                    <a:p>
                      <a:endParaRPr lang="en-US" sz="1400" dirty="0"/>
                    </a:p>
                  </a:txBody>
                  <a:tcPr/>
                </a:tc>
                <a:extLst>
                  <a:ext uri="{0D108BD9-81ED-4DB2-BD59-A6C34878D82A}">
                    <a16:rowId xmlns:a16="http://schemas.microsoft.com/office/drawing/2014/main" val="7620451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Rapid deployment, simple API call</a:t>
                      </a:r>
                    </a:p>
                  </a:txBody>
                  <a:tcPr/>
                </a:tc>
                <a:tc>
                  <a:txBody>
                    <a:bodyPr/>
                    <a:lstStyle/>
                    <a:p>
                      <a:endParaRPr lang="en-US" sz="1400" dirty="0"/>
                    </a:p>
                  </a:txBody>
                  <a:tcPr/>
                </a:tc>
                <a:extLst>
                  <a:ext uri="{0D108BD9-81ED-4DB2-BD59-A6C34878D82A}">
                    <a16:rowId xmlns:a16="http://schemas.microsoft.com/office/drawing/2014/main" val="26360054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 development skills required</a:t>
                      </a:r>
                    </a:p>
                  </a:txBody>
                  <a:tcPr/>
                </a:tc>
                <a:tc>
                  <a:txBody>
                    <a:bodyPr/>
                    <a:lstStyle/>
                    <a:p>
                      <a:endParaRPr lang="en-US" sz="1400" dirty="0"/>
                    </a:p>
                  </a:txBody>
                  <a:tcPr/>
                </a:tc>
                <a:extLst>
                  <a:ext uri="{0D108BD9-81ED-4DB2-BD59-A6C34878D82A}">
                    <a16:rowId xmlns:a16="http://schemas.microsoft.com/office/drawing/2014/main" val="4189447256"/>
                  </a:ext>
                </a:extLst>
              </a:tr>
            </a:tbl>
          </a:graphicData>
        </a:graphic>
      </p:graphicFrame>
      <p:sp>
        <p:nvSpPr>
          <p:cNvPr id="8" name="TextBox 7">
            <a:extLst>
              <a:ext uri="{FF2B5EF4-FFF2-40B4-BE49-F238E27FC236}">
                <a16:creationId xmlns:a16="http://schemas.microsoft.com/office/drawing/2014/main" id="{277F12FC-0A57-07EC-CDE1-FD3E6F75C22A}"/>
              </a:ext>
            </a:extLst>
          </p:cNvPr>
          <p:cNvSpPr txBox="1"/>
          <p:nvPr/>
        </p:nvSpPr>
        <p:spPr>
          <a:xfrm>
            <a:off x="406400" y="2545769"/>
            <a:ext cx="5614126" cy="369332"/>
          </a:xfrm>
          <a:prstGeom prst="rect">
            <a:avLst/>
          </a:prstGeom>
          <a:noFill/>
        </p:spPr>
        <p:txBody>
          <a:bodyPr wrap="square" rtlCol="0">
            <a:spAutoFit/>
          </a:bodyPr>
          <a:lstStyle/>
          <a:p>
            <a:pPr algn="ctr"/>
            <a:r>
              <a:rPr lang="en-US" b="1" dirty="0" err="1">
                <a:solidFill>
                  <a:schemeClr val="accent6"/>
                </a:solidFill>
              </a:rPr>
              <a:t>BeanShell</a:t>
            </a:r>
            <a:endParaRPr lang="en-US" b="1" dirty="0">
              <a:solidFill>
                <a:schemeClr val="accent6"/>
              </a:solidFill>
            </a:endParaRPr>
          </a:p>
        </p:txBody>
      </p:sp>
      <p:sp>
        <p:nvSpPr>
          <p:cNvPr id="9" name="TextBox 8">
            <a:extLst>
              <a:ext uri="{FF2B5EF4-FFF2-40B4-BE49-F238E27FC236}">
                <a16:creationId xmlns:a16="http://schemas.microsoft.com/office/drawing/2014/main" id="{8AEA0CB7-50C0-4127-9635-104ADEC0AB15}"/>
              </a:ext>
            </a:extLst>
          </p:cNvPr>
          <p:cNvSpPr txBox="1"/>
          <p:nvPr/>
        </p:nvSpPr>
        <p:spPr>
          <a:xfrm>
            <a:off x="6096000" y="2545769"/>
            <a:ext cx="5677263" cy="369332"/>
          </a:xfrm>
          <a:prstGeom prst="rect">
            <a:avLst/>
          </a:prstGeom>
          <a:noFill/>
        </p:spPr>
        <p:txBody>
          <a:bodyPr wrap="square" rtlCol="0">
            <a:spAutoFit/>
          </a:bodyPr>
          <a:lstStyle/>
          <a:p>
            <a:pPr algn="ctr"/>
            <a:r>
              <a:rPr lang="en-US" b="1" dirty="0">
                <a:solidFill>
                  <a:schemeClr val="accent6"/>
                </a:solidFill>
              </a:rPr>
              <a:t>Transforms</a:t>
            </a:r>
          </a:p>
        </p:txBody>
      </p:sp>
    </p:spTree>
    <p:extLst>
      <p:ext uri="{BB962C8B-B14F-4D97-AF65-F5344CB8AC3E}">
        <p14:creationId xmlns:p14="http://schemas.microsoft.com/office/powerpoint/2010/main" val="3820221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2FB3D-DF17-8D27-7E0E-6CA8229B1685}"/>
              </a:ext>
            </a:extLst>
          </p:cNvPr>
          <p:cNvSpPr>
            <a:spLocks noGrp="1"/>
          </p:cNvSpPr>
          <p:nvPr>
            <p:ph type="sldNum" sz="quarter" idx="12"/>
          </p:nvPr>
        </p:nvSpPr>
        <p:spPr/>
        <p:txBody>
          <a:bodyPr/>
          <a:lstStyle/>
          <a:p>
            <a:fld id="{679D2152-1C30-894C-9781-951D3C9748DF}" type="slidenum">
              <a:rPr lang="en-US" smtClean="0"/>
              <a:t>46</a:t>
            </a:fld>
            <a:endParaRPr lang="en-US"/>
          </a:p>
        </p:txBody>
      </p:sp>
      <p:sp>
        <p:nvSpPr>
          <p:cNvPr id="3" name="Footer Placeholder 2">
            <a:extLst>
              <a:ext uri="{FF2B5EF4-FFF2-40B4-BE49-F238E27FC236}">
                <a16:creationId xmlns:a16="http://schemas.microsoft.com/office/drawing/2014/main" id="{825DC99E-286C-678A-1C61-10D88CC0E70B}"/>
              </a:ext>
            </a:extLst>
          </p:cNvPr>
          <p:cNvSpPr>
            <a:spLocks noGrp="1"/>
          </p:cNvSpPr>
          <p:nvPr>
            <p:ph type="ftr" sz="quarter" idx="1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6" name="Graphic 5" descr="SailPoint">
            <a:extLst>
              <a:ext uri="{FF2B5EF4-FFF2-40B4-BE49-F238E27FC236}">
                <a16:creationId xmlns:a16="http://schemas.microsoft.com/office/drawing/2014/main" id="{412E68D0-EED9-3551-5FC0-5C5D56DDD3BF}"/>
              </a:ext>
            </a:extLst>
          </p:cNvPr>
          <p:cNvPicPr>
            <a:picLocks noChangeAspect="1"/>
          </p:cNvPicPr>
          <p:nvPr/>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2835" y="1715262"/>
            <a:ext cx="2686330" cy="953855"/>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67F51C1E-5126-7A85-CB60-69A7FFA65BA8}"/>
              </a:ext>
            </a:extLst>
          </p:cNvPr>
          <p:cNvPicPr>
            <a:picLocks noChangeAspect="1"/>
          </p:cNvPicPr>
          <p:nvPr/>
        </p:nvPicPr>
        <p:blipFill>
          <a:blip r:embed="rId4"/>
          <a:stretch>
            <a:fillRect/>
          </a:stretch>
        </p:blipFill>
        <p:spPr>
          <a:xfrm>
            <a:off x="2901072" y="2496662"/>
            <a:ext cx="2163097" cy="1795225"/>
          </a:xfrm>
          <a:prstGeom prst="rect">
            <a:avLst/>
          </a:prstGeom>
        </p:spPr>
      </p:pic>
      <p:pic>
        <p:nvPicPr>
          <p:cNvPr id="10" name="Picture 9" descr="Chart, histogram&#10;&#10;Description automatically generated">
            <a:extLst>
              <a:ext uri="{FF2B5EF4-FFF2-40B4-BE49-F238E27FC236}">
                <a16:creationId xmlns:a16="http://schemas.microsoft.com/office/drawing/2014/main" id="{AF7FAFF6-650B-2857-ED7D-3B0B35E6F9C0}"/>
              </a:ext>
            </a:extLst>
          </p:cNvPr>
          <p:cNvPicPr>
            <a:picLocks noChangeAspect="1"/>
          </p:cNvPicPr>
          <p:nvPr/>
        </p:nvPicPr>
        <p:blipFill>
          <a:blip r:embed="rId5"/>
          <a:stretch>
            <a:fillRect/>
          </a:stretch>
        </p:blipFill>
        <p:spPr>
          <a:xfrm>
            <a:off x="7139407" y="2496662"/>
            <a:ext cx="2163097" cy="1795225"/>
          </a:xfrm>
          <a:prstGeom prst="rect">
            <a:avLst/>
          </a:prstGeom>
        </p:spPr>
      </p:pic>
      <p:sp>
        <p:nvSpPr>
          <p:cNvPr id="11" name="Title 5">
            <a:extLst>
              <a:ext uri="{FF2B5EF4-FFF2-40B4-BE49-F238E27FC236}">
                <a16:creationId xmlns:a16="http://schemas.microsoft.com/office/drawing/2014/main" id="{ABF4BD4E-E703-E9BC-B809-876288039522}"/>
              </a:ext>
            </a:extLst>
          </p:cNvPr>
          <p:cNvSpPr txBox="1">
            <a:spLocks/>
          </p:cNvSpPr>
          <p:nvPr/>
        </p:nvSpPr>
        <p:spPr>
          <a:xfrm>
            <a:off x="831850" y="2973010"/>
            <a:ext cx="10515600" cy="1014984"/>
          </a:xfrm>
          <a:prstGeom prst="rect">
            <a:avLst/>
          </a:prstGeom>
        </p:spPr>
        <p:txBody>
          <a:bodyPr/>
          <a:lst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a:lstStyle>
          <a:p>
            <a:pPr algn="ctr"/>
            <a:r>
              <a:rPr lang="en-US" sz="5400" dirty="0"/>
              <a:t>Thank you!</a:t>
            </a:r>
          </a:p>
        </p:txBody>
      </p:sp>
    </p:spTree>
    <p:extLst>
      <p:ext uri="{BB962C8B-B14F-4D97-AF65-F5344CB8AC3E}">
        <p14:creationId xmlns:p14="http://schemas.microsoft.com/office/powerpoint/2010/main" val="138197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0383F-2E89-3B4C-A46D-13E9E841653F}"/>
              </a:ext>
            </a:extLst>
          </p:cNvPr>
          <p:cNvSpPr>
            <a:spLocks noGrp="1"/>
          </p:cNvSpPr>
          <p:nvPr>
            <p:ph type="title"/>
          </p:nvPr>
        </p:nvSpPr>
        <p:spPr/>
        <p:txBody>
          <a:bodyPr/>
          <a:lstStyle/>
          <a:p>
            <a:r>
              <a:rPr lang="en-US" dirty="0"/>
              <a:t>What is a transform?</a:t>
            </a:r>
          </a:p>
        </p:txBody>
      </p:sp>
      <p:sp>
        <p:nvSpPr>
          <p:cNvPr id="13" name="Content Placeholder 3">
            <a:extLst>
              <a:ext uri="{FF2B5EF4-FFF2-40B4-BE49-F238E27FC236}">
                <a16:creationId xmlns:a16="http://schemas.microsoft.com/office/drawing/2014/main" id="{4E384883-EBA9-6852-E23F-B3173ED39681}"/>
              </a:ext>
            </a:extLst>
          </p:cNvPr>
          <p:cNvSpPr txBox="1">
            <a:spLocks/>
          </p:cNvSpPr>
          <p:nvPr/>
        </p:nvSpPr>
        <p:spPr>
          <a:xfrm>
            <a:off x="661988" y="1585914"/>
            <a:ext cx="9777412" cy="4098606"/>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sz="2000" dirty="0">
                <a:solidFill>
                  <a:schemeClr val="tx1"/>
                </a:solidFill>
                <a:latin typeface="Arial" panose="020B0604020202020204" pitchFamily="34" charset="0"/>
              </a:rPr>
              <a:t>The output of a transform is determined by the </a:t>
            </a:r>
            <a:r>
              <a:rPr lang="en-US" sz="2000" b="1" dirty="0">
                <a:solidFill>
                  <a:schemeClr val="tx1"/>
                </a:solidFill>
                <a:latin typeface="Arial" panose="020B0604020202020204" pitchFamily="34" charset="0"/>
              </a:rPr>
              <a:t>type</a:t>
            </a:r>
            <a:r>
              <a:rPr lang="en-US" sz="2000" dirty="0">
                <a:solidFill>
                  <a:schemeClr val="tx1"/>
                </a:solidFill>
                <a:latin typeface="Arial" panose="020B0604020202020204" pitchFamily="34" charset="0"/>
              </a:rPr>
              <a:t> of transform used</a:t>
            </a:r>
          </a:p>
          <a:p>
            <a:pPr lvl="1" indent="-457200">
              <a:spcBef>
                <a:spcPts val="1000"/>
              </a:spcBef>
              <a:buFont typeface="Arial" charset="0"/>
              <a:buChar char="•"/>
            </a:pPr>
            <a:r>
              <a:rPr lang="en-US" sz="2000" dirty="0">
                <a:solidFill>
                  <a:schemeClr val="tx1"/>
                </a:solidFill>
                <a:latin typeface="Arial" panose="020B0604020202020204" pitchFamily="34" charset="0"/>
              </a:rPr>
              <a:t>Example: Transform of type </a:t>
            </a:r>
            <a:r>
              <a:rPr lang="en-US" sz="2000" b="1" dirty="0">
                <a:solidFill>
                  <a:schemeClr val="tx1"/>
                </a:solidFill>
                <a:latin typeface="Arial" panose="020B0604020202020204" pitchFamily="34" charset="0"/>
              </a:rPr>
              <a:t>concat</a:t>
            </a:r>
            <a:endParaRPr lang="en-US" sz="1800" dirty="0">
              <a:solidFill>
                <a:schemeClr val="tx1"/>
              </a:solidFill>
              <a:latin typeface="Arial" panose="020B0604020202020204" pitchFamily="34" charset="0"/>
            </a:endParaRPr>
          </a:p>
          <a:p>
            <a:pPr marL="1143000" lvl="1" indent="-457200"/>
            <a:endParaRPr lang="en-US" dirty="0"/>
          </a:p>
        </p:txBody>
      </p:sp>
      <p:pic>
        <p:nvPicPr>
          <p:cNvPr id="5122" name="Picture 2">
            <a:extLst>
              <a:ext uri="{FF2B5EF4-FFF2-40B4-BE49-F238E27FC236}">
                <a16:creationId xmlns:a16="http://schemas.microsoft.com/office/drawing/2014/main" id="{E0D1DAF1-793B-E305-8306-C844DEDBE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65" y="2394269"/>
            <a:ext cx="11008196" cy="399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67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635C-E53C-A864-E3EB-37867FBB596B}"/>
              </a:ext>
            </a:extLst>
          </p:cNvPr>
          <p:cNvSpPr>
            <a:spLocks noGrp="1"/>
          </p:cNvSpPr>
          <p:nvPr>
            <p:ph type="title"/>
          </p:nvPr>
        </p:nvSpPr>
        <p:spPr/>
        <p:txBody>
          <a:bodyPr/>
          <a:lstStyle/>
          <a:p>
            <a:r>
              <a:rPr lang="en-US" dirty="0"/>
              <a:t>Interlude: Types of Transforms</a:t>
            </a:r>
          </a:p>
        </p:txBody>
      </p:sp>
      <p:pic>
        <p:nvPicPr>
          <p:cNvPr id="12290" name="Picture 2">
            <a:extLst>
              <a:ext uri="{FF2B5EF4-FFF2-40B4-BE49-F238E27FC236}">
                <a16:creationId xmlns:a16="http://schemas.microsoft.com/office/drawing/2014/main" id="{08579507-7791-6412-BAC5-1E85BFE5D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757" y="1613949"/>
            <a:ext cx="2657475" cy="412432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0C8CE3DB-FCE2-2610-7E2C-41386C720A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172" y="1858741"/>
            <a:ext cx="20764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0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0383F-2E89-3B4C-A46D-13E9E841653F}"/>
              </a:ext>
            </a:extLst>
          </p:cNvPr>
          <p:cNvSpPr>
            <a:spLocks noGrp="1"/>
          </p:cNvSpPr>
          <p:nvPr>
            <p:ph type="title"/>
          </p:nvPr>
        </p:nvSpPr>
        <p:spPr/>
        <p:txBody>
          <a:bodyPr/>
          <a:lstStyle/>
          <a:p>
            <a:r>
              <a:rPr lang="en-US" dirty="0"/>
              <a:t>What is a nested transform?</a:t>
            </a:r>
          </a:p>
        </p:txBody>
      </p:sp>
      <p:sp>
        <p:nvSpPr>
          <p:cNvPr id="13" name="Content Placeholder 3">
            <a:extLst>
              <a:ext uri="{FF2B5EF4-FFF2-40B4-BE49-F238E27FC236}">
                <a16:creationId xmlns:a16="http://schemas.microsoft.com/office/drawing/2014/main" id="{4E384883-EBA9-6852-E23F-B3173ED39681}"/>
              </a:ext>
            </a:extLst>
          </p:cNvPr>
          <p:cNvSpPr txBox="1">
            <a:spLocks/>
          </p:cNvSpPr>
          <p:nvPr/>
        </p:nvSpPr>
        <p:spPr>
          <a:xfrm>
            <a:off x="661988" y="1585914"/>
            <a:ext cx="9777412" cy="4098606"/>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sz="2000" dirty="0">
                <a:solidFill>
                  <a:schemeClr val="tx1"/>
                </a:solidFill>
                <a:latin typeface="Arial" panose="020B0604020202020204" pitchFamily="34" charset="0"/>
              </a:rPr>
              <a:t>The output of a transform can be used as the input for another transform</a:t>
            </a:r>
          </a:p>
          <a:p>
            <a:pPr lvl="1" indent="-457200">
              <a:spcBef>
                <a:spcPts val="1000"/>
              </a:spcBef>
              <a:buFont typeface="Arial" charset="0"/>
              <a:buChar char="•"/>
            </a:pPr>
            <a:r>
              <a:rPr lang="en-US" sz="2000" dirty="0">
                <a:solidFill>
                  <a:schemeClr val="tx1"/>
                </a:solidFill>
                <a:latin typeface="Arial" panose="020B0604020202020204" pitchFamily="34" charset="0"/>
              </a:rPr>
              <a:t>Example: Transform of type </a:t>
            </a:r>
            <a:r>
              <a:rPr lang="en-US" sz="2000" b="1" dirty="0">
                <a:solidFill>
                  <a:schemeClr val="tx1"/>
                </a:solidFill>
                <a:latin typeface="Arial" panose="020B0604020202020204" pitchFamily="34" charset="0"/>
              </a:rPr>
              <a:t>concat</a:t>
            </a:r>
            <a:r>
              <a:rPr lang="en-US" sz="2000" dirty="0">
                <a:solidFill>
                  <a:schemeClr val="tx1"/>
                </a:solidFill>
                <a:latin typeface="Arial" panose="020B0604020202020204" pitchFamily="34" charset="0"/>
              </a:rPr>
              <a:t> nested in a transform of type </a:t>
            </a:r>
            <a:r>
              <a:rPr lang="en-US" sz="2000" b="1" dirty="0">
                <a:solidFill>
                  <a:schemeClr val="tx1"/>
                </a:solidFill>
                <a:latin typeface="Arial" panose="020B0604020202020204" pitchFamily="34" charset="0"/>
              </a:rPr>
              <a:t>lower</a:t>
            </a:r>
            <a:endParaRPr lang="en-US" sz="1800" dirty="0">
              <a:solidFill>
                <a:schemeClr val="tx1"/>
              </a:solidFill>
              <a:latin typeface="Arial" panose="020B0604020202020204" pitchFamily="34" charset="0"/>
            </a:endParaRPr>
          </a:p>
          <a:p>
            <a:pPr marL="1143000" lvl="1" indent="-457200"/>
            <a:endParaRPr lang="en-US" dirty="0"/>
          </a:p>
        </p:txBody>
      </p:sp>
      <p:pic>
        <p:nvPicPr>
          <p:cNvPr id="6146" name="Picture 2">
            <a:extLst>
              <a:ext uri="{FF2B5EF4-FFF2-40B4-BE49-F238E27FC236}">
                <a16:creationId xmlns:a16="http://schemas.microsoft.com/office/drawing/2014/main" id="{A04351E0-8994-144D-4F1F-9F9903723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3389"/>
            <a:ext cx="12192000" cy="328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20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0383F-2E89-3B4C-A46D-13E9E841653F}"/>
              </a:ext>
            </a:extLst>
          </p:cNvPr>
          <p:cNvSpPr>
            <a:spLocks noGrp="1"/>
          </p:cNvSpPr>
          <p:nvPr>
            <p:ph type="title"/>
          </p:nvPr>
        </p:nvSpPr>
        <p:spPr/>
        <p:txBody>
          <a:bodyPr/>
          <a:lstStyle/>
          <a:p>
            <a:r>
              <a:rPr lang="en-US" dirty="0"/>
              <a:t>Configuring Transform Behavior</a:t>
            </a:r>
          </a:p>
        </p:txBody>
      </p:sp>
      <p:sp>
        <p:nvSpPr>
          <p:cNvPr id="13" name="Content Placeholder 3">
            <a:extLst>
              <a:ext uri="{FF2B5EF4-FFF2-40B4-BE49-F238E27FC236}">
                <a16:creationId xmlns:a16="http://schemas.microsoft.com/office/drawing/2014/main" id="{4E384883-EBA9-6852-E23F-B3173ED39681}"/>
              </a:ext>
            </a:extLst>
          </p:cNvPr>
          <p:cNvSpPr txBox="1">
            <a:spLocks/>
          </p:cNvSpPr>
          <p:nvPr/>
        </p:nvSpPr>
        <p:spPr>
          <a:xfrm>
            <a:off x="661988" y="1585914"/>
            <a:ext cx="10942408" cy="4098606"/>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sz="2000" dirty="0">
                <a:solidFill>
                  <a:schemeClr val="tx1"/>
                </a:solidFill>
                <a:latin typeface="Arial" panose="020B0604020202020204" pitchFamily="34" charset="0"/>
              </a:rPr>
              <a:t>Transforms contain a map of </a:t>
            </a:r>
            <a:r>
              <a:rPr lang="en-US" sz="2000" b="1" dirty="0">
                <a:solidFill>
                  <a:schemeClr val="tx1"/>
                </a:solidFill>
                <a:latin typeface="Arial" panose="020B0604020202020204" pitchFamily="34" charset="0"/>
              </a:rPr>
              <a:t>attributes</a:t>
            </a:r>
            <a:r>
              <a:rPr lang="en-US" sz="2000" dirty="0">
                <a:solidFill>
                  <a:schemeClr val="tx1"/>
                </a:solidFill>
                <a:latin typeface="Arial" panose="020B0604020202020204" pitchFamily="34" charset="0"/>
              </a:rPr>
              <a:t> which determines a transform’s behavior</a:t>
            </a:r>
          </a:p>
          <a:p>
            <a:pPr lvl="1" indent="-457200">
              <a:spcBef>
                <a:spcPts val="1000"/>
              </a:spcBef>
              <a:buFont typeface="Arial" charset="0"/>
              <a:buChar char="•"/>
            </a:pPr>
            <a:r>
              <a:rPr lang="en-US" sz="2000" dirty="0">
                <a:solidFill>
                  <a:schemeClr val="tx1"/>
                </a:solidFill>
                <a:latin typeface="Arial" panose="020B0604020202020204" pitchFamily="34" charset="0"/>
              </a:rPr>
              <a:t>Each type of transform will have different attributes available for configuration</a:t>
            </a:r>
          </a:p>
          <a:p>
            <a:pPr lvl="1" indent="-457200">
              <a:spcBef>
                <a:spcPts val="1000"/>
              </a:spcBef>
              <a:buFont typeface="Arial" charset="0"/>
              <a:buChar char="•"/>
            </a:pPr>
            <a:r>
              <a:rPr lang="en-US" sz="2000" dirty="0">
                <a:solidFill>
                  <a:schemeClr val="tx1"/>
                </a:solidFill>
                <a:latin typeface="Arial" panose="020B0604020202020204" pitchFamily="34" charset="0"/>
              </a:rPr>
              <a:t>Example: </a:t>
            </a:r>
            <a:r>
              <a:rPr lang="en-US" sz="2000" b="1" dirty="0">
                <a:solidFill>
                  <a:schemeClr val="tx1"/>
                </a:solidFill>
                <a:latin typeface="Arial" panose="020B0604020202020204" pitchFamily="34" charset="0"/>
              </a:rPr>
              <a:t>replace</a:t>
            </a:r>
            <a:r>
              <a:rPr lang="en-US" sz="2000" dirty="0">
                <a:solidFill>
                  <a:schemeClr val="tx1"/>
                </a:solidFill>
                <a:latin typeface="Arial" panose="020B0604020202020204" pitchFamily="34" charset="0"/>
              </a:rPr>
              <a:t> transform configured to replace “Bar” with “Baz”</a:t>
            </a:r>
            <a:endParaRPr lang="en-US" sz="1800" dirty="0">
              <a:solidFill>
                <a:schemeClr val="tx1"/>
              </a:solidFill>
              <a:latin typeface="Arial" panose="020B0604020202020204" pitchFamily="34" charset="0"/>
            </a:endParaRPr>
          </a:p>
          <a:p>
            <a:pPr marL="1143000" lvl="1" indent="-457200"/>
            <a:endParaRPr lang="en-US" dirty="0"/>
          </a:p>
        </p:txBody>
      </p:sp>
      <p:pic>
        <p:nvPicPr>
          <p:cNvPr id="7170" name="Picture 2">
            <a:extLst>
              <a:ext uri="{FF2B5EF4-FFF2-40B4-BE49-F238E27FC236}">
                <a16:creationId xmlns:a16="http://schemas.microsoft.com/office/drawing/2014/main" id="{5B7CBA04-AB4C-2A8A-190C-535B44241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04044"/>
            <a:ext cx="12192000"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6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0383F-2E89-3B4C-A46D-13E9E841653F}"/>
              </a:ext>
            </a:extLst>
          </p:cNvPr>
          <p:cNvSpPr>
            <a:spLocks noGrp="1"/>
          </p:cNvSpPr>
          <p:nvPr>
            <p:ph type="title"/>
          </p:nvPr>
        </p:nvSpPr>
        <p:spPr/>
        <p:txBody>
          <a:bodyPr/>
          <a:lstStyle/>
          <a:p>
            <a:r>
              <a:rPr lang="en-US" dirty="0"/>
              <a:t>Syntax of a Transform</a:t>
            </a:r>
          </a:p>
        </p:txBody>
      </p:sp>
      <p:sp>
        <p:nvSpPr>
          <p:cNvPr id="13" name="Content Placeholder 3">
            <a:extLst>
              <a:ext uri="{FF2B5EF4-FFF2-40B4-BE49-F238E27FC236}">
                <a16:creationId xmlns:a16="http://schemas.microsoft.com/office/drawing/2014/main" id="{4E384883-EBA9-6852-E23F-B3173ED39681}"/>
              </a:ext>
            </a:extLst>
          </p:cNvPr>
          <p:cNvSpPr txBox="1">
            <a:spLocks/>
          </p:cNvSpPr>
          <p:nvPr/>
        </p:nvSpPr>
        <p:spPr>
          <a:xfrm>
            <a:off x="661988" y="1585914"/>
            <a:ext cx="10942408" cy="4098606"/>
          </a:xfrm>
          <a:prstGeom prst="rect">
            <a:avLst/>
          </a:prstGeom>
        </p:spPr>
        <p:txBody>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spcBef>
                <a:spcPts val="1000"/>
              </a:spcBef>
              <a:buFont typeface="Arial" charset="0"/>
              <a:buChar char="•"/>
            </a:pPr>
            <a:r>
              <a:rPr lang="en-US" sz="2000" dirty="0">
                <a:solidFill>
                  <a:schemeClr val="tx1"/>
                </a:solidFill>
                <a:latin typeface="Arial" panose="020B0604020202020204" pitchFamily="34" charset="0"/>
              </a:rPr>
              <a:t>There are three main components to consider when creating a transform:</a:t>
            </a:r>
          </a:p>
          <a:p>
            <a:pPr lvl="2" indent="-457200">
              <a:spcBef>
                <a:spcPts val="1000"/>
              </a:spcBef>
              <a:buFont typeface="Arial" charset="0"/>
              <a:buChar char="•"/>
            </a:pPr>
            <a:r>
              <a:rPr lang="en-US" b="1" dirty="0">
                <a:solidFill>
                  <a:schemeClr val="tx1"/>
                </a:solidFill>
                <a:latin typeface="Arial" panose="020B0604020202020204" pitchFamily="34" charset="0"/>
                <a:cs typeface="Arial" panose="020B0604020202020204" pitchFamily="34" charset="0"/>
              </a:rPr>
              <a:t>name –</a:t>
            </a:r>
            <a:r>
              <a:rPr lang="en-US" dirty="0">
                <a:solidFill>
                  <a:schemeClr val="tx1"/>
                </a:solidFill>
                <a:latin typeface="Arial" panose="020B0604020202020204" pitchFamily="34" charset="0"/>
                <a:cs typeface="Arial" panose="020B0604020202020204" pitchFamily="34" charset="0"/>
              </a:rPr>
              <a:t> A readable display name for identifying transforms once they’re uploaded into IdentityNow. </a:t>
            </a:r>
            <a:r>
              <a:rPr lang="en-US" b="1" dirty="0">
                <a:solidFill>
                  <a:schemeClr val="tx1"/>
                </a:solidFill>
                <a:latin typeface="Arial" panose="020B0604020202020204" pitchFamily="34" charset="0"/>
                <a:cs typeface="Arial" panose="020B0604020202020204" pitchFamily="34" charset="0"/>
              </a:rPr>
              <a:t>Only root-level transforms are given a name</a:t>
            </a:r>
            <a:r>
              <a:rPr lang="en-US" dirty="0">
                <a:solidFill>
                  <a:schemeClr val="tx1"/>
                </a:solidFill>
                <a:latin typeface="Arial" panose="020B0604020202020204" pitchFamily="34" charset="0"/>
                <a:cs typeface="Arial" panose="020B0604020202020204" pitchFamily="34" charset="0"/>
              </a:rPr>
              <a:t> – any nested transforms will not have a name</a:t>
            </a:r>
          </a:p>
          <a:p>
            <a:pPr lvl="2" indent="-457200">
              <a:spcBef>
                <a:spcPts val="1000"/>
              </a:spcBef>
              <a:buFont typeface="Arial" charset="0"/>
              <a:buChar char="•"/>
            </a:pPr>
            <a:r>
              <a:rPr lang="en-US" b="1" dirty="0">
                <a:solidFill>
                  <a:schemeClr val="tx1"/>
                </a:solidFill>
                <a:latin typeface="Arial" panose="020B0604020202020204" pitchFamily="34" charset="0"/>
                <a:cs typeface="Arial" panose="020B0604020202020204" pitchFamily="34" charset="0"/>
              </a:rPr>
              <a:t>type – </a:t>
            </a:r>
            <a:r>
              <a:rPr lang="en-US" dirty="0">
                <a:solidFill>
                  <a:schemeClr val="tx1"/>
                </a:solidFill>
                <a:latin typeface="Arial" panose="020B0604020202020204" pitchFamily="34" charset="0"/>
                <a:cs typeface="Arial" panose="020B0604020202020204" pitchFamily="34" charset="0"/>
              </a:rPr>
              <a:t>This specifies the transform type, which ultimately determines the transforms behavior</a:t>
            </a:r>
          </a:p>
          <a:p>
            <a:pPr lvl="2" indent="-457200">
              <a:spcBef>
                <a:spcPts val="1000"/>
              </a:spcBef>
              <a:buFont typeface="Arial" charset="0"/>
              <a:buChar char="•"/>
            </a:pPr>
            <a:r>
              <a:rPr lang="en-US" b="1" dirty="0">
                <a:solidFill>
                  <a:schemeClr val="tx1"/>
                </a:solidFill>
                <a:latin typeface="Arial" panose="020B0604020202020204" pitchFamily="34" charset="0"/>
                <a:cs typeface="Arial" panose="020B0604020202020204" pitchFamily="34" charset="0"/>
              </a:rPr>
              <a:t>attributes</a:t>
            </a:r>
            <a:r>
              <a:rPr lang="en-US" dirty="0">
                <a:solidFill>
                  <a:schemeClr val="tx1"/>
                </a:solidFill>
                <a:latin typeface="Arial" panose="020B0604020202020204" pitchFamily="34" charset="0"/>
                <a:cs typeface="Arial" panose="020B0604020202020204" pitchFamily="34" charset="0"/>
              </a:rPr>
              <a:t> – This specifies any attributes or configurations for controlling how a transform works. As mentioned previously, each type of transform has different sets of attributes available to it</a:t>
            </a:r>
          </a:p>
        </p:txBody>
      </p:sp>
      <p:sp>
        <p:nvSpPr>
          <p:cNvPr id="5" name="TextBox 4">
            <a:extLst>
              <a:ext uri="{FF2B5EF4-FFF2-40B4-BE49-F238E27FC236}">
                <a16:creationId xmlns:a16="http://schemas.microsoft.com/office/drawing/2014/main" id="{6E990DA0-BBCD-E311-BFB2-9AC028EE1391}"/>
              </a:ext>
            </a:extLst>
          </p:cNvPr>
          <p:cNvSpPr txBox="1"/>
          <p:nvPr/>
        </p:nvSpPr>
        <p:spPr>
          <a:xfrm>
            <a:off x="3788139" y="3888709"/>
            <a:ext cx="4615721" cy="2031325"/>
          </a:xfrm>
          <a:prstGeom prst="rect">
            <a:avLst/>
          </a:prstGeom>
          <a:solidFill>
            <a:schemeClr val="tx2"/>
          </a:solidFill>
        </p:spPr>
        <p:txBody>
          <a:bodyPr wrap="square">
            <a:spAutoFit/>
          </a:bodyPr>
          <a:lstStyle/>
          <a:p>
            <a:r>
              <a:rPr lang="en-US" b="0" dirty="0">
                <a:solidFill>
                  <a:srgbClr val="D4D4D4"/>
                </a:solidFill>
                <a:effectLst/>
                <a:latin typeface="Consolas" panose="020B0609020204030204" pitchFamily="49" charset="0"/>
              </a:rPr>
              <a:t>{</a:t>
            </a:r>
          </a:p>
          <a:p>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"name"</a:t>
            </a:r>
            <a:r>
              <a:rPr lang="en-US" b="0" dirty="0">
                <a:solidFill>
                  <a:srgbClr val="D4D4D4"/>
                </a:solidFill>
                <a:effectLst/>
                <a:latin typeface="Consolas" panose="020B0609020204030204" pitchFamily="49" charset="0"/>
              </a:rPr>
              <a:t>: </a:t>
            </a:r>
            <a:r>
              <a:rPr lang="en-US" b="0" dirty="0">
                <a:solidFill>
                  <a:srgbClr val="CE9178"/>
                </a:solidFill>
                <a:effectLst/>
                <a:latin typeface="Consolas" panose="020B0609020204030204" pitchFamily="49" charset="0"/>
              </a:rPr>
              <a:t>"Lowercase Department"</a:t>
            </a:r>
            <a:r>
              <a:rPr lang="en-US" b="0" dirty="0">
                <a:solidFill>
                  <a:srgbClr val="D4D4D4"/>
                </a:solidFill>
                <a:effectLst/>
                <a:latin typeface="Consolas" panose="020B0609020204030204" pitchFamily="49" charset="0"/>
              </a:rPr>
              <a:t>,</a:t>
            </a:r>
          </a:p>
          <a:p>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"type"</a:t>
            </a:r>
            <a:r>
              <a:rPr lang="en-US" b="0" dirty="0">
                <a:solidFill>
                  <a:srgbClr val="D4D4D4"/>
                </a:solidFill>
                <a:effectLst/>
                <a:latin typeface="Consolas" panose="020B0609020204030204" pitchFamily="49" charset="0"/>
              </a:rPr>
              <a:t>: </a:t>
            </a:r>
            <a:r>
              <a:rPr lang="en-US" b="0" dirty="0">
                <a:solidFill>
                  <a:srgbClr val="CE9178"/>
                </a:solidFill>
                <a:effectLst/>
                <a:latin typeface="Consolas" panose="020B0609020204030204" pitchFamily="49" charset="0"/>
              </a:rPr>
              <a:t>"lower"</a:t>
            </a:r>
            <a:r>
              <a:rPr lang="en-US" b="0" dirty="0">
                <a:solidFill>
                  <a:srgbClr val="D4D4D4"/>
                </a:solidFill>
                <a:effectLst/>
                <a:latin typeface="Consolas" panose="020B0609020204030204" pitchFamily="49" charset="0"/>
              </a:rPr>
              <a:t>,</a:t>
            </a:r>
          </a:p>
          <a:p>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"attributes"</a:t>
            </a:r>
            <a:r>
              <a:rPr lang="en-US" b="0" dirty="0">
                <a:solidFill>
                  <a:srgbClr val="D4D4D4"/>
                </a:solidFill>
                <a:effectLst/>
                <a:latin typeface="Consolas" panose="020B0609020204030204" pitchFamily="49" charset="0"/>
              </a:rPr>
              <a:t>: {</a:t>
            </a:r>
          </a:p>
          <a:p>
            <a:r>
              <a:rPr lang="en-US" b="0" dirty="0">
                <a:solidFill>
                  <a:srgbClr val="D4D4D4"/>
                </a:solidFill>
                <a:effectLst/>
                <a:latin typeface="Consolas" panose="020B0609020204030204" pitchFamily="49" charset="0"/>
              </a:rPr>
              <a:t>        </a:t>
            </a:r>
            <a:r>
              <a:rPr lang="en-US" b="0" dirty="0">
                <a:solidFill>
                  <a:srgbClr val="F44747"/>
                </a:solidFill>
                <a:effectLst/>
                <a:latin typeface="Consolas" panose="020B0609020204030204" pitchFamily="49" charset="0"/>
              </a:rPr>
              <a:t>...</a:t>
            </a:r>
            <a:endParaRPr lang="en-US" b="0" dirty="0">
              <a:solidFill>
                <a:srgbClr val="D4D4D4"/>
              </a:solidFill>
              <a:effectLst/>
              <a:latin typeface="Consolas" panose="020B0609020204030204" pitchFamily="49" charset="0"/>
            </a:endParaRPr>
          </a:p>
          <a:p>
            <a:r>
              <a:rPr lang="en-US" b="0" dirty="0">
                <a:solidFill>
                  <a:srgbClr val="D4D4D4"/>
                </a:solidFill>
                <a:effectLst/>
                <a:latin typeface="Consolas" panose="020B0609020204030204" pitchFamily="49" charset="0"/>
              </a:rPr>
              <a:t>    }</a:t>
            </a:r>
          </a:p>
          <a:p>
            <a:r>
              <a:rPr lang="en-US" b="0" dirty="0">
                <a:solidFill>
                  <a:srgbClr val="D4D4D4"/>
                </a:solidFill>
                <a:effectLst/>
                <a:latin typeface="Consolas" panose="020B0609020204030204" pitchFamily="49" charset="0"/>
              </a:rPr>
              <a:t>}</a:t>
            </a:r>
          </a:p>
        </p:txBody>
      </p:sp>
    </p:spTree>
    <p:extLst>
      <p:ext uri="{BB962C8B-B14F-4D97-AF65-F5344CB8AC3E}">
        <p14:creationId xmlns:p14="http://schemas.microsoft.com/office/powerpoint/2010/main" val="1033198273"/>
      </p:ext>
    </p:extLst>
  </p:cSld>
  <p:clrMapOvr>
    <a:masterClrMapping/>
  </p:clrMapOvr>
</p:sld>
</file>

<file path=ppt/theme/theme1.xml><?xml version="1.0" encoding="utf-8"?>
<a:theme xmlns:a="http://schemas.openxmlformats.org/drawingml/2006/main" name="Office Theme">
  <a:themeElements>
    <a:clrScheme name="SailPoint Brand Refresh 2022">
      <a:dk1>
        <a:srgbClr val="0033A1"/>
      </a:dk1>
      <a:lt1>
        <a:srgbClr val="FFFFFF"/>
      </a:lt1>
      <a:dk2>
        <a:srgbClr val="415364"/>
      </a:dk2>
      <a:lt2>
        <a:srgbClr val="DAE1E9"/>
      </a:lt2>
      <a:accent1>
        <a:srgbClr val="0033A1"/>
      </a:accent1>
      <a:accent2>
        <a:srgbClr val="0071CE"/>
      </a:accent2>
      <a:accent3>
        <a:srgbClr val="CC27B0"/>
      </a:accent3>
      <a:accent4>
        <a:srgbClr val="54C0E8"/>
      </a:accent4>
      <a:accent5>
        <a:srgbClr val="93D500"/>
      </a:accent5>
      <a:accent6>
        <a:srgbClr val="415364"/>
      </a:accent6>
      <a:hlink>
        <a:srgbClr val="0563C1"/>
      </a:hlink>
      <a:folHlink>
        <a:srgbClr val="0071CE"/>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smtClean="0">
            <a:latin typeface="Poppins" pitchFamily="2" charset="77"/>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solidFill>
              <a:schemeClr val="accent6"/>
            </a:solidFill>
          </a:defRPr>
        </a:defPPr>
      </a:lstStyle>
    </a:txDef>
  </a:objectDefaults>
  <a:extraClrSchemeLst/>
  <a:extLst>
    <a:ext uri="{05A4C25C-085E-4340-85A3-A5531E510DB2}">
      <thm15:themeFamily xmlns:thm15="http://schemas.microsoft.com/office/thememl/2012/main" name="SailPoint-BrandRefresh-DeckTemplate-20230101" id="{26A88923-18C0-B943-A3DC-832467591790}" vid="{824338BD-429C-7848-B2D3-2CB2216404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TotalTime>
  <Words>7532</Words>
  <Application>Microsoft Macintosh PowerPoint</Application>
  <PresentationFormat>Widescreen</PresentationFormat>
  <Paragraphs>537</Paragraphs>
  <Slides>46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Calibri</vt:lpstr>
      <vt:lpstr>Poppins SemiBold</vt:lpstr>
      <vt:lpstr>Consolas</vt:lpstr>
      <vt:lpstr>Arial</vt:lpstr>
      <vt:lpstr>Poppins</vt:lpstr>
      <vt:lpstr>Office Theme</vt:lpstr>
      <vt:lpstr>IdentityNow Transforms and Rules</vt:lpstr>
      <vt:lpstr>Transforms</vt:lpstr>
      <vt:lpstr>What is a transform?</vt:lpstr>
      <vt:lpstr>What is a transform?</vt:lpstr>
      <vt:lpstr>What is a transform?</vt:lpstr>
      <vt:lpstr>Interlude: Types of Transforms</vt:lpstr>
      <vt:lpstr>What is a nested transform?</vt:lpstr>
      <vt:lpstr>Configuring Transform Behavior</vt:lpstr>
      <vt:lpstr>Syntax of a Transform</vt:lpstr>
      <vt:lpstr>Implicit vs. Explicit Inputs</vt:lpstr>
      <vt:lpstr>Implicit vs. Explicit Inputs</vt:lpstr>
      <vt:lpstr>Implicit vs. Explicit Inputs</vt:lpstr>
      <vt:lpstr>Velocity Template Engine</vt:lpstr>
      <vt:lpstr>Transform Usage</vt:lpstr>
      <vt:lpstr>Transform Usage – Identities</vt:lpstr>
      <vt:lpstr>Transform Usage – Accounts</vt:lpstr>
      <vt:lpstr>Advanced Topic: Dynamic Values in Transforms </vt:lpstr>
      <vt:lpstr>Advanced Topic: Dynamic Values in Transforms </vt:lpstr>
      <vt:lpstr>Testing</vt:lpstr>
      <vt:lpstr>Development</vt:lpstr>
      <vt:lpstr>Summary &amp; Best Practices - Transforms</vt:lpstr>
      <vt:lpstr>Summary &amp; Best Practices - Transforms</vt:lpstr>
      <vt:lpstr>Rules</vt:lpstr>
      <vt:lpstr>Rules</vt:lpstr>
      <vt:lpstr>Rule Execution</vt:lpstr>
      <vt:lpstr>Rule Implementation</vt:lpstr>
      <vt:lpstr>Cloud Rule Implementation</vt:lpstr>
      <vt:lpstr>Cloud Rule Implementation</vt:lpstr>
      <vt:lpstr>Cloud Rule Implementation</vt:lpstr>
      <vt:lpstr>Cloud Rule Review Process</vt:lpstr>
      <vt:lpstr>Connector Rule Implementation</vt:lpstr>
      <vt:lpstr>Connector Rule Implementation</vt:lpstr>
      <vt:lpstr>Connector Rule Implementation</vt:lpstr>
      <vt:lpstr>Connector Rule Implementation</vt:lpstr>
      <vt:lpstr>Rule Migration</vt:lpstr>
      <vt:lpstr>Rule Migration Across Tenants</vt:lpstr>
      <vt:lpstr>Rule Migration Across Tenants</vt:lpstr>
      <vt:lpstr>Rule Migration Across Tenants</vt:lpstr>
      <vt:lpstr>Best Practices</vt:lpstr>
      <vt:lpstr>Overall Best Practices</vt:lpstr>
      <vt:lpstr>Rule Best Practices</vt:lpstr>
      <vt:lpstr>Rule Best Practices</vt:lpstr>
      <vt:lpstr>Using Transforms Vs Rules</vt:lpstr>
      <vt:lpstr>Using Transforms Vs Rules</vt:lpstr>
      <vt:lpstr>Using Transforms vs. Rules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Cover Slide Title Text</dc:title>
  <dc:creator>Amanda Mohs</dc:creator>
  <cp:lastModifiedBy>Christian Cairney</cp:lastModifiedBy>
  <cp:revision>55</cp:revision>
  <dcterms:created xsi:type="dcterms:W3CDTF">2023-02-02T21:47:43Z</dcterms:created>
  <dcterms:modified xsi:type="dcterms:W3CDTF">2023-02-24T16:09:58Z</dcterms:modified>
</cp:coreProperties>
</file>