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99" r:id="rId2"/>
    <p:sldId id="279" r:id="rId3"/>
    <p:sldId id="307" r:id="rId4"/>
    <p:sldId id="303" r:id="rId5"/>
    <p:sldId id="304" r:id="rId6"/>
    <p:sldId id="305" r:id="rId7"/>
    <p:sldId id="315" r:id="rId8"/>
    <p:sldId id="306" r:id="rId9"/>
    <p:sldId id="280" r:id="rId10"/>
    <p:sldId id="311" r:id="rId11"/>
    <p:sldId id="312" r:id="rId12"/>
    <p:sldId id="313" r:id="rId13"/>
    <p:sldId id="309" r:id="rId14"/>
    <p:sldId id="321" r:id="rId15"/>
    <p:sldId id="308" r:id="rId16"/>
    <p:sldId id="316" r:id="rId17"/>
    <p:sldId id="317" r:id="rId18"/>
    <p:sldId id="318" r:id="rId19"/>
    <p:sldId id="325" r:id="rId20"/>
    <p:sldId id="323" r:id="rId21"/>
    <p:sldId id="322" r:id="rId22"/>
    <p:sldId id="324" r:id="rId23"/>
    <p:sldId id="327" r:id="rId24"/>
    <p:sldId id="328" r:id="rId25"/>
    <p:sldId id="329" r:id="rId26"/>
    <p:sldId id="330" r:id="rId27"/>
    <p:sldId id="331" r:id="rId28"/>
    <p:sldId id="332" r:id="rId29"/>
    <p:sldId id="333" r:id="rId30"/>
    <p:sldId id="336" r:id="rId31"/>
    <p:sldId id="334" r:id="rId32"/>
    <p:sldId id="337" r:id="rId33"/>
    <p:sldId id="338" r:id="rId34"/>
    <p:sldId id="310" r:id="rId35"/>
    <p:sldId id="296" r:id="rId36"/>
  </p:sldIdLst>
  <p:sldSz cx="12192000" cy="6858000"/>
  <p:notesSz cx="6858000" cy="9144000"/>
  <p:embeddedFontLst>
    <p:embeddedFont>
      <p:font typeface="ＭＳ Ｐゴシック" panose="020B0600070205080204" pitchFamily="34" charset="-128"/>
      <p:regular r:id="rId39"/>
    </p:embeddedFont>
    <p:embeddedFont>
      <p:font typeface="Poppins" panose="00000500000000000000" pitchFamily="2" charset="0"/>
      <p:regular r:id="rId40"/>
      <p:bold r:id="rId41"/>
      <p:italic r:id="rId42"/>
      <p:boldItalic r:id="rId43"/>
    </p:embeddedFont>
    <p:embeddedFont>
      <p:font typeface="Poppins SemiBold" panose="00000700000000000000" pitchFamily="2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1CE"/>
    <a:srgbClr val="CC27B0"/>
    <a:srgbClr val="93D500"/>
    <a:srgbClr val="DAE1E9"/>
    <a:srgbClr val="415364"/>
    <a:srgbClr val="54C0E8"/>
    <a:srgbClr val="FEAE0E"/>
    <a:srgbClr val="0033A1"/>
    <a:srgbClr val="012068"/>
    <a:srgbClr val="5B66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78177" autoAdjust="0"/>
  </p:normalViewPr>
  <p:slideViewPr>
    <p:cSldViewPr snapToGrid="0" snapToObjects="1">
      <p:cViewPr varScale="1">
        <p:scale>
          <a:sx n="87" d="100"/>
          <a:sy n="87" d="100"/>
        </p:scale>
        <p:origin x="1434" y="90"/>
      </p:cViewPr>
      <p:guideLst/>
    </p:cSldViewPr>
  </p:slideViewPr>
  <p:outlineViewPr>
    <p:cViewPr>
      <p:scale>
        <a:sx n="33" d="100"/>
        <a:sy n="33" d="100"/>
      </p:scale>
      <p:origin x="0" y="-34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2" d="100"/>
          <a:sy n="92" d="100"/>
        </p:scale>
        <p:origin x="3784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6576F3D-F7CA-8F48-BB6D-A84A1A1F00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6829F4-7E59-B74C-925A-DE36CB4AEA1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7CF1F4-0991-B84C-861D-B7370011C2A1}" type="datetimeFigureOut">
              <a:rPr lang="en-US" smtClean="0">
                <a:latin typeface="Poppins" pitchFamily="2" charset="77"/>
                <a:cs typeface="Poppins" pitchFamily="2" charset="77"/>
              </a:rPr>
              <a:t>2/9/2024</a:t>
            </a:fld>
            <a:endParaRPr lang="en-US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F8E14B-56F1-E847-8D25-81CE45DBEC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D6A38F-CFEE-D940-814D-75B3AE80F5C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744C0E-60FE-554E-B446-8FC7FA553C40}" type="slidenum">
              <a:rPr lang="en-US" smtClean="0">
                <a:latin typeface="Poppins" pitchFamily="2" charset="77"/>
                <a:cs typeface="Poppins" pitchFamily="2" charset="77"/>
              </a:rPr>
              <a:t>‹Nr.›</a:t>
            </a:fld>
            <a:endParaRPr lang="en-US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368512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Poppins" pitchFamily="2" charset="77"/>
                <a:cs typeface="Poppins" pitchFamily="2" charset="77"/>
              </a:defRPr>
            </a:lvl1pPr>
          </a:lstStyle>
          <a:p>
            <a:fld id="{BE072110-F8D0-154E-BEDF-E5762DEB8768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Poppins" pitchFamily="2" charset="77"/>
                <a:cs typeface="Poppins" pitchFamily="2" charset="77"/>
              </a:defRPr>
            </a:lvl1pPr>
          </a:lstStyle>
          <a:p>
            <a:fld id="{E90EEE40-52B4-CA4C-9ED3-F79CB806389C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63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Poppins" pitchFamily="2" charset="77"/>
        <a:ea typeface="+mn-ea"/>
        <a:cs typeface="Poppins" pitchFamily="2" charset="77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0EEE40-52B4-CA4C-9ED3-F79CB806389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980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0EEE40-52B4-CA4C-9ED3-F79CB806389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260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By </a:t>
            </a:r>
            <a:r>
              <a:rPr lang="de-DE" dirty="0" err="1"/>
              <a:t>define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annonations</a:t>
            </a:r>
            <a:r>
              <a:rPr lang="de-DE" dirty="0"/>
              <a:t>,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telling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DAO </a:t>
            </a:r>
            <a:r>
              <a:rPr lang="de-DE" dirty="0" err="1"/>
              <a:t>class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mapping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persistent </a:t>
            </a:r>
            <a:r>
              <a:rPr lang="de-DE" dirty="0" err="1"/>
              <a:t>object</a:t>
            </a:r>
            <a:r>
              <a:rPr lang="de-DE" dirty="0"/>
              <a:t> and </a:t>
            </a:r>
            <a:r>
              <a:rPr lang="de-DE" dirty="0" err="1"/>
              <a:t>corresponding</a:t>
            </a:r>
            <a:r>
              <a:rPr lang="de-DE" dirty="0"/>
              <a:t> </a:t>
            </a:r>
            <a:r>
              <a:rPr lang="de-DE" dirty="0" err="1"/>
              <a:t>table</a:t>
            </a:r>
            <a:r>
              <a:rPr lang="de-DE" dirty="0"/>
              <a:t> and </a:t>
            </a:r>
            <a:r>
              <a:rPr lang="de-DE" dirty="0" err="1"/>
              <a:t>fields</a:t>
            </a:r>
            <a:r>
              <a:rPr lang="de-DE" dirty="0"/>
              <a:t>.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0EEE40-52B4-CA4C-9ED3-F79CB806389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334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de-DE" dirty="0"/>
              <a:t>The </a:t>
            </a:r>
            <a:r>
              <a:rPr lang="de-DE" dirty="0" err="1"/>
              <a:t>GenericeService</a:t>
            </a:r>
            <a:r>
              <a:rPr lang="de-DE" dirty="0"/>
              <a:t> </a:t>
            </a:r>
            <a:r>
              <a:rPr lang="de-DE" dirty="0" err="1"/>
              <a:t>basically</a:t>
            </a:r>
            <a:r>
              <a:rPr lang="de-DE" dirty="0"/>
              <a:t> </a:t>
            </a:r>
            <a:r>
              <a:rPr lang="de-DE" dirty="0" err="1"/>
              <a:t>give</a:t>
            </a:r>
            <a:r>
              <a:rPr lang="de-DE" dirty="0"/>
              <a:t> a </a:t>
            </a:r>
            <a:r>
              <a:rPr lang="de-DE" dirty="0" err="1"/>
              <a:t>similar</a:t>
            </a:r>
            <a:r>
              <a:rPr lang="de-DE" dirty="0"/>
              <a:t> taste </a:t>
            </a:r>
            <a:r>
              <a:rPr lang="de-DE" dirty="0" err="1"/>
              <a:t>of</a:t>
            </a:r>
            <a:r>
              <a:rPr lang="de-DE" dirty="0"/>
              <a:t> JPA,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execute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corresponding</a:t>
            </a:r>
            <a:r>
              <a:rPr lang="de-DE" dirty="0"/>
              <a:t> </a:t>
            </a:r>
            <a:r>
              <a:rPr lang="de-DE" dirty="0" err="1"/>
              <a:t>dao</a:t>
            </a:r>
            <a:r>
              <a:rPr lang="de-DE" dirty="0"/>
              <a:t> </a:t>
            </a:r>
            <a:r>
              <a:rPr lang="de-DE" dirty="0" err="1"/>
              <a:t>class</a:t>
            </a:r>
            <a:r>
              <a:rPr lang="de-DE" dirty="0"/>
              <a:t> </a:t>
            </a:r>
            <a:r>
              <a:rPr lang="de-DE" dirty="0" err="1"/>
              <a:t>method</a:t>
            </a:r>
            <a:r>
              <a:rPr lang="de-DE" dirty="0"/>
              <a:t> </a:t>
            </a:r>
            <a:r>
              <a:rPr lang="de-DE" dirty="0" err="1"/>
              <a:t>base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method</a:t>
            </a:r>
            <a:r>
              <a:rPr lang="de-DE" dirty="0"/>
              <a:t> </a:t>
            </a:r>
            <a:r>
              <a:rPr lang="de-DE" dirty="0" err="1"/>
              <a:t>name</a:t>
            </a:r>
            <a:r>
              <a:rPr lang="de-DE" dirty="0"/>
              <a:t>. </a:t>
            </a:r>
          </a:p>
          <a:p>
            <a:pPr marL="228600" indent="-228600">
              <a:buAutoNum type="arabicPeriod"/>
            </a:pPr>
            <a:r>
              <a:rPr lang="de-DE" dirty="0"/>
              <a:t>Here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getAbsence</a:t>
            </a:r>
            <a:r>
              <a:rPr lang="de-DE" dirty="0"/>
              <a:t>,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gives</a:t>
            </a:r>
            <a:r>
              <a:rPr lang="de-DE" dirty="0"/>
              <a:t> an </a:t>
            </a:r>
            <a:r>
              <a:rPr lang="de-DE" dirty="0" err="1"/>
              <a:t>example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directly</a:t>
            </a:r>
            <a:r>
              <a:rPr lang="de-DE" dirty="0"/>
              <a:t> </a:t>
            </a:r>
            <a:r>
              <a:rPr lang="de-DE" dirty="0" err="1"/>
              <a:t>call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dao</a:t>
            </a:r>
            <a:r>
              <a:rPr lang="de-DE" dirty="0"/>
              <a:t> </a:t>
            </a:r>
            <a:r>
              <a:rPr lang="de-DE" dirty="0" err="1"/>
              <a:t>class</a:t>
            </a:r>
            <a:r>
              <a:rPr lang="de-DE" dirty="0"/>
              <a:t>. </a:t>
            </a:r>
          </a:p>
          <a:p>
            <a:pPr marL="228600" indent="-228600">
              <a:buAutoNum type="arabicPeriod"/>
            </a:pPr>
            <a:r>
              <a:rPr lang="de-DE" dirty="0"/>
              <a:t>The </a:t>
            </a:r>
            <a:r>
              <a:rPr lang="de-DE" dirty="0" err="1"/>
              <a:t>getAbsenceByIdentity</a:t>
            </a:r>
            <a:r>
              <a:rPr lang="de-DE" dirty="0"/>
              <a:t>, </a:t>
            </a:r>
            <a:r>
              <a:rPr lang="de-DE" dirty="0" err="1"/>
              <a:t>demonstrate</a:t>
            </a:r>
            <a:r>
              <a:rPr lang="de-DE" dirty="0"/>
              <a:t> </a:t>
            </a: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IIQ internal Filter </a:t>
            </a:r>
            <a:r>
              <a:rPr lang="de-DE" dirty="0" err="1"/>
              <a:t>object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search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plugin</a:t>
            </a:r>
            <a:r>
              <a:rPr lang="de-DE" dirty="0"/>
              <a:t> </a:t>
            </a:r>
            <a:r>
              <a:rPr lang="de-DE" dirty="0" err="1"/>
              <a:t>table</a:t>
            </a:r>
            <a:r>
              <a:rPr lang="de-DE" dirty="0"/>
              <a:t>.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0EEE40-52B4-CA4C-9ED3-F79CB806389C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086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0EEE40-52B4-CA4C-9ED3-F79CB806389C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49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eveloper D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457D7FF-BC93-6043-BCA7-E61AE511315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4370" y="2455502"/>
            <a:ext cx="7691636" cy="1960559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5E8DEEE-81AE-BFAB-2D33-82685E11EC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67494" y="5142631"/>
            <a:ext cx="7692042" cy="119891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speaker: Name;</a:t>
            </a:r>
            <a:br>
              <a:rPr lang="en-US" dirty="0"/>
            </a:br>
            <a:r>
              <a:rPr lang="en-US" dirty="0"/>
              <a:t>title: Name;</a:t>
            </a:r>
            <a:br>
              <a:rPr lang="en-US" dirty="0"/>
            </a:br>
            <a:r>
              <a:rPr lang="en-US" dirty="0"/>
              <a:t>company: Name;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50491DA-02FA-B5CF-32A2-2BD46A76FC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483025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D271C3-CF48-68C9-45E5-9AB4AC6CB3E7}"/>
              </a:ext>
            </a:extLst>
          </p:cNvPr>
          <p:cNvSpPr txBox="1"/>
          <p:nvPr userDrawn="1"/>
        </p:nvSpPr>
        <p:spPr>
          <a:xfrm>
            <a:off x="8432800" y="-292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70AE2D81-AC4F-183C-9F40-1DE2F0923A1A}"/>
              </a:ext>
            </a:extLst>
          </p:cNvPr>
          <p:cNvSpPr txBox="1">
            <a:spLocks/>
          </p:cNvSpPr>
          <p:nvPr userDrawn="1"/>
        </p:nvSpPr>
        <p:spPr>
          <a:xfrm>
            <a:off x="3867494" y="4258102"/>
            <a:ext cx="7692042" cy="464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bg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&lt;/title&gt;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385D1AE4-D85B-EAA6-5922-7B3E6422DBFB}"/>
              </a:ext>
            </a:extLst>
          </p:cNvPr>
          <p:cNvSpPr txBox="1">
            <a:spLocks/>
          </p:cNvSpPr>
          <p:nvPr userDrawn="1"/>
        </p:nvSpPr>
        <p:spPr>
          <a:xfrm>
            <a:off x="3867494" y="2013238"/>
            <a:ext cx="7692042" cy="464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bg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&lt;/title&gt;</a:t>
            </a:r>
          </a:p>
        </p:txBody>
      </p:sp>
      <p:pic>
        <p:nvPicPr>
          <p:cNvPr id="6" name="Picture 5" descr="A blue and pink text on a black background&#10;&#10;Description automatically generated">
            <a:extLst>
              <a:ext uri="{FF2B5EF4-FFF2-40B4-BE49-F238E27FC236}">
                <a16:creationId xmlns:a16="http://schemas.microsoft.com/office/drawing/2014/main" id="{69F5E5A7-9EE9-4CD7-0FB9-8E6113C511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83025" y="77232"/>
            <a:ext cx="3932280" cy="219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32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F69A54AF-4A96-BDBC-DA01-1F592F9C36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8F61B9-CCEB-B640-96F9-C9D3B548E9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400" y="457200"/>
            <a:ext cx="4365625" cy="1600200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27887C-7323-CA40-A9F4-63472FB95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729B740-78D6-8D48-BA6D-8881485B932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altLang="en-US" dirty="0">
                <a:ea typeface="ＭＳ Ｐゴシック" panose="020B0600070205080204" pitchFamily="34" charset="-128"/>
              </a:rPr>
              <a:t>© 2024 SailPoint Technologies, Inc. All rights reserved.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1D623AB-66A3-974E-987E-157F5444EC3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06400" y="2336800"/>
            <a:ext cx="4365625" cy="353218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349EA51-1543-3345-8636-E87878D8F2C9}"/>
              </a:ext>
            </a:extLst>
          </p:cNvPr>
          <p:cNvSpPr/>
          <p:nvPr userDrawn="1"/>
        </p:nvSpPr>
        <p:spPr>
          <a:xfrm>
            <a:off x="5510664" y="941695"/>
            <a:ext cx="2910005" cy="237471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33933" dist="38100" dir="2700000" algn="tl" rotWithShape="0">
              <a:schemeClr val="accent6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1E99BA0-834A-814D-AB72-0B55285FDA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31556" y="1263699"/>
            <a:ext cx="2329805" cy="531813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Bolded text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4610D3C1-FA59-BC4E-8ECB-4C207D938D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31556" y="1821388"/>
            <a:ext cx="2329805" cy="113617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latin typeface="+mn-lt"/>
                <a:cs typeface="Poppins Semi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at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521950D0-95A1-1B4C-BBE5-5F29D9D7CB0A}"/>
              </a:ext>
            </a:extLst>
          </p:cNvPr>
          <p:cNvSpPr/>
          <p:nvPr userDrawn="1"/>
        </p:nvSpPr>
        <p:spPr>
          <a:xfrm>
            <a:off x="8741561" y="941695"/>
            <a:ext cx="2910005" cy="237471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33933" dist="38100" dir="2700000" algn="tl" rotWithShape="0">
              <a:schemeClr val="accent6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CB673210-ACDE-D244-83C0-C058C1CB01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2453" y="1263699"/>
            <a:ext cx="2329805" cy="531813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Bolded text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60098562-9766-A343-AAE4-2AA5CA6289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62453" y="1821388"/>
            <a:ext cx="2329805" cy="113617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latin typeface="+mn-lt"/>
                <a:cs typeface="Poppins Semi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at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EB87A9B0-1ACB-8F41-9053-0C6FEBEDA5D2}"/>
              </a:ext>
            </a:extLst>
          </p:cNvPr>
          <p:cNvSpPr/>
          <p:nvPr userDrawn="1"/>
        </p:nvSpPr>
        <p:spPr>
          <a:xfrm>
            <a:off x="5510664" y="3612004"/>
            <a:ext cx="2910005" cy="237471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33933" dist="38100" dir="2700000" algn="tl" rotWithShape="0">
              <a:schemeClr val="accent6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00A7A5B1-1256-2D45-BD31-9E0142636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31556" y="3934008"/>
            <a:ext cx="2329805" cy="531813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Bolded text</a:t>
            </a:r>
          </a:p>
        </p:txBody>
      </p:sp>
      <p:sp>
        <p:nvSpPr>
          <p:cNvPr id="30" name="Text Placeholder 22">
            <a:extLst>
              <a:ext uri="{FF2B5EF4-FFF2-40B4-BE49-F238E27FC236}">
                <a16:creationId xmlns:a16="http://schemas.microsoft.com/office/drawing/2014/main" id="{2DB52A9D-0173-7E44-9574-913A69EC987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31556" y="4491697"/>
            <a:ext cx="2329805" cy="113617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latin typeface="+mn-lt"/>
                <a:cs typeface="Poppins Semi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at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94B90D4-A4D6-B644-BC5C-2943E3E1CC26}"/>
              </a:ext>
            </a:extLst>
          </p:cNvPr>
          <p:cNvSpPr/>
          <p:nvPr userDrawn="1"/>
        </p:nvSpPr>
        <p:spPr>
          <a:xfrm>
            <a:off x="8741561" y="3612004"/>
            <a:ext cx="2910005" cy="237471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33933" dist="38100" dir="2700000" algn="tl" rotWithShape="0">
              <a:schemeClr val="accent6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1AA50F97-3992-8D43-A937-B246C518B0A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62453" y="3934008"/>
            <a:ext cx="2329805" cy="531813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Bolded text</a:t>
            </a:r>
          </a:p>
        </p:txBody>
      </p:sp>
      <p:sp>
        <p:nvSpPr>
          <p:cNvPr id="33" name="Text Placeholder 22">
            <a:extLst>
              <a:ext uri="{FF2B5EF4-FFF2-40B4-BE49-F238E27FC236}">
                <a16:creationId xmlns:a16="http://schemas.microsoft.com/office/drawing/2014/main" id="{36870797-B9C8-164D-A983-E8F84D10243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62453" y="4491697"/>
            <a:ext cx="2329805" cy="113617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latin typeface="+mn-lt"/>
                <a:cs typeface="Poppins Semi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at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715F6CEA-E6AB-D1A0-3323-FD498574A5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64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DF459D-EB72-1043-9F0F-E9CD399108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875405"/>
            <a:ext cx="6521133" cy="498564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029EE9-172C-5445-90AB-0F95317FB4C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06400" y="2336800"/>
            <a:ext cx="4365625" cy="353218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CF06B-A61F-3344-BCCA-1373DE5A1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45E35B6-EBB9-2B49-A009-06BDC1176B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altLang="en-US" dirty="0">
                <a:ea typeface="ＭＳ Ｐゴシック" panose="020B0600070205080204" pitchFamily="34" charset="-128"/>
              </a:rPr>
              <a:t>© 2024 SailPoint Technologies, Inc. All rights reserved.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4E875B0-122F-3240-BDF4-8E5930D2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400" y="457200"/>
            <a:ext cx="4365625" cy="1600200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A26DE32A-0A6B-C3A7-142D-FDF3B642D0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34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id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4EEB3D90-A6A6-662A-8B27-B61AECC716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029EE9-172C-5445-90AB-0F95317FB4C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06401" y="2336800"/>
            <a:ext cx="4191358" cy="353218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CF06B-A61F-3344-BCCA-1373DE5A1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9D2152-1C30-894C-9781-951D3C9748DF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45E35B6-EBB9-2B49-A009-06BDC1176B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altLang="en-US" dirty="0">
                <a:ea typeface="ＭＳ Ｐゴシック" panose="020B0600070205080204" pitchFamily="34" charset="-128"/>
              </a:rPr>
              <a:t>© 2024 SailPoint Technologies, Inc. All rights reserved.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4E875B0-122F-3240-BDF4-8E5930D2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400" y="457200"/>
            <a:ext cx="5148239" cy="1600200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9A1850E7-DAFD-B87D-7178-31BEA1BDE0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030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Co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52B824C7-451D-E3C6-2FD2-04C7355424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052AE5-2E8A-E14B-A350-C57A2FA18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295525"/>
            <a:ext cx="10515600" cy="1133475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B9FAE-9212-0240-87A8-84E2EB4DAE3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455990"/>
            <a:ext cx="10515600" cy="54362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9A960-FA53-924B-8B27-1DEA385F5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3E3F84C-1E46-234A-83CB-CF24452C3E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altLang="en-US" dirty="0">
                <a:ea typeface="ＭＳ Ｐゴシック" panose="020B0600070205080204" pitchFamily="34" charset="-128"/>
              </a:rPr>
              <a:t>© 2024 SailPoint Technologies, Inc. All rights reserved.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12FF3654-3C95-E557-9A77-741293B2B9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3551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Blue Coding">
    <p:bg>
      <p:bgPr>
        <a:gradFill>
          <a:gsLst>
            <a:gs pos="100000">
              <a:schemeClr val="accent2"/>
            </a:gs>
            <a:gs pos="35000">
              <a:schemeClr val="tx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B13465EA-560A-3825-4485-9E16E47D4D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9A960-FA53-924B-8B27-1DEA385F5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9D2152-1C30-894C-9781-951D3C9748DF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D84DF0D-C3C3-534A-BBC7-B8901EC615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altLang="en-US" dirty="0">
                <a:ea typeface="ＭＳ Ｐゴシック" panose="020B0600070205080204" pitchFamily="34" charset="-128"/>
              </a:rPr>
              <a:t>© 2024 SailPoint Technologies, Inc. All rights reserved.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A39C0FB6-78CF-E522-D003-42633766E4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A387A4E-C9CA-D0F9-DC61-E527D4DCD7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295525"/>
            <a:ext cx="10515600" cy="1133475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8271FB5-9C0D-6670-5E97-3010C816939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455990"/>
            <a:ext cx="10515600" cy="54362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67768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Blue">
    <p:bg>
      <p:bgPr>
        <a:gradFill>
          <a:gsLst>
            <a:gs pos="100000">
              <a:schemeClr val="accent2"/>
            </a:gs>
            <a:gs pos="35000">
              <a:schemeClr val="tx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52AE5-2E8A-E14B-A350-C57A2FA18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758471"/>
            <a:ext cx="10515600" cy="1014984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B9FAE-9212-0240-87A8-84E2EB4DAE3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814399"/>
            <a:ext cx="10515600" cy="120797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9A960-FA53-924B-8B27-1DEA385F5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9D2152-1C30-894C-9781-951D3C9748DF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D84DF0D-C3C3-534A-BBC7-B8901EC615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altLang="en-US" dirty="0">
                <a:ea typeface="ＭＳ Ｐゴシック" panose="020B0600070205080204" pitchFamily="34" charset="-128"/>
              </a:rPr>
              <a:t>© 2024 SailPoint Technologies, Inc. All rights reserved.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A39C0FB6-78CF-E522-D003-42633766E4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2928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EF4DC-8A0C-9A49-8FC7-D55AB97506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4600" y="365125"/>
            <a:ext cx="9702800" cy="79775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B22E09-30B4-8A42-AB39-5E952EF93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8C5BB9F-B32B-5341-9D04-F9019576450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altLang="en-US" dirty="0">
                <a:ea typeface="ＭＳ Ｐゴシック" panose="020B0600070205080204" pitchFamily="34" charset="-128"/>
              </a:rPr>
              <a:t>© 2024 SailPoint Technologies, Inc. All rights reserved.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3D863D0E-59C9-47A7-9FB1-B4C2EF1200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3327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2B2DB0-39C8-1C40-BE15-DDDE06404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‹Nr.›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928643-64C5-AF40-B9D9-AAFB07F505D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altLang="en-US" dirty="0">
                <a:ea typeface="ＭＳ Ｐゴシック" panose="020B0600070205080204" pitchFamily="34" charset="-128"/>
              </a:rPr>
              <a:t>© 2024 SailPoint Technologies, Inc. All rights reserved.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C65DF285-1CC2-0C4B-E191-64BA031838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78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eveloper Days 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457D7FF-BC93-6043-BCA7-E61AE511315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4370" y="2455502"/>
            <a:ext cx="7691636" cy="1960559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5E8DEEE-81AE-BFAB-2D33-82685E11EC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4300" y="5142631"/>
            <a:ext cx="2963400" cy="82636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speaker: Name;</a:t>
            </a:r>
            <a:br>
              <a:rPr lang="en-US" dirty="0"/>
            </a:br>
            <a:r>
              <a:rPr lang="en-US" dirty="0"/>
              <a:t>title: Name;</a:t>
            </a:r>
            <a:br>
              <a:rPr lang="en-US" dirty="0"/>
            </a:br>
            <a:r>
              <a:rPr lang="en-US" dirty="0"/>
              <a:t>company: Name;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50491DA-02FA-B5CF-32A2-2BD46A76FC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483025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D271C3-CF48-68C9-45E5-9AB4AC6CB3E7}"/>
              </a:ext>
            </a:extLst>
          </p:cNvPr>
          <p:cNvSpPr txBox="1"/>
          <p:nvPr userDrawn="1"/>
        </p:nvSpPr>
        <p:spPr>
          <a:xfrm>
            <a:off x="8432800" y="-292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6FA180BC-E4D7-8D5E-2755-D63C8EC3D8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16506" y="5142631"/>
            <a:ext cx="2963400" cy="82636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speaker: Name;</a:t>
            </a:r>
            <a:br>
              <a:rPr lang="en-US" dirty="0"/>
            </a:br>
            <a:r>
              <a:rPr lang="en-US" dirty="0"/>
              <a:t>title: Name;</a:t>
            </a:r>
            <a:br>
              <a:rPr lang="en-US" dirty="0"/>
            </a:br>
            <a:r>
              <a:rPr lang="en-US" dirty="0"/>
              <a:t>company: Name;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E43D0179-B16D-2F5F-45FB-E9E15C309599}"/>
              </a:ext>
            </a:extLst>
          </p:cNvPr>
          <p:cNvSpPr txBox="1">
            <a:spLocks/>
          </p:cNvSpPr>
          <p:nvPr userDrawn="1"/>
        </p:nvSpPr>
        <p:spPr>
          <a:xfrm>
            <a:off x="3867494" y="4258102"/>
            <a:ext cx="7692042" cy="464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bg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&lt;/title&gt;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B72777A-1716-BF7B-C36B-54C7A0CFCBAF}"/>
              </a:ext>
            </a:extLst>
          </p:cNvPr>
          <p:cNvSpPr txBox="1">
            <a:spLocks/>
          </p:cNvSpPr>
          <p:nvPr userDrawn="1"/>
        </p:nvSpPr>
        <p:spPr>
          <a:xfrm>
            <a:off x="3867494" y="2013238"/>
            <a:ext cx="7692042" cy="464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bg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&lt;/title&gt;</a:t>
            </a:r>
          </a:p>
        </p:txBody>
      </p:sp>
      <p:pic>
        <p:nvPicPr>
          <p:cNvPr id="4" name="Picture 3" descr="A blue and pink text on a black background&#10;&#10;Description automatically generated">
            <a:extLst>
              <a:ext uri="{FF2B5EF4-FFF2-40B4-BE49-F238E27FC236}">
                <a16:creationId xmlns:a16="http://schemas.microsoft.com/office/drawing/2014/main" id="{B368CB7D-EF11-A843-A3E5-DD8282B0EE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83025" y="77232"/>
            <a:ext cx="3932280" cy="219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668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 - Developer Days">
    <p:bg>
      <p:bgPr>
        <a:gradFill>
          <a:gsLst>
            <a:gs pos="100000">
              <a:schemeClr val="accent2"/>
            </a:gs>
            <a:gs pos="35000">
              <a:schemeClr val="tx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66CA37A-309A-9788-AA83-86E9BA6B4DC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4370" y="2455502"/>
            <a:ext cx="7691636" cy="1960559"/>
          </a:xfrm>
        </p:spPr>
        <p:txBody>
          <a:bodyPr anchor="b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49FCB8F2-5EF1-287E-4DCA-77B1FEBB7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67494" y="5142631"/>
            <a:ext cx="7692042" cy="119891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speaker: Name;</a:t>
            </a:r>
            <a:br>
              <a:rPr lang="en-US" dirty="0"/>
            </a:br>
            <a:r>
              <a:rPr lang="en-US" dirty="0"/>
              <a:t>title: Name;</a:t>
            </a:r>
            <a:br>
              <a:rPr lang="en-US" dirty="0"/>
            </a:br>
            <a:r>
              <a:rPr lang="en-US" dirty="0"/>
              <a:t>company: Name;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DC4B3324-30FA-01B2-FC76-80E4133482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486150" cy="6858000"/>
          </a:xfrm>
          <a:prstGeom prst="rect">
            <a:avLst/>
          </a:prstGeom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398EE6F9-5D40-DAD0-A595-159C0002075F}"/>
              </a:ext>
            </a:extLst>
          </p:cNvPr>
          <p:cNvSpPr txBox="1">
            <a:spLocks/>
          </p:cNvSpPr>
          <p:nvPr userDrawn="1"/>
        </p:nvSpPr>
        <p:spPr>
          <a:xfrm>
            <a:off x="3867494" y="4258102"/>
            <a:ext cx="7692042" cy="464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bg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&lt;/title&gt;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C49F0E2B-27E4-EFD5-E173-1EC0738CDC49}"/>
              </a:ext>
            </a:extLst>
          </p:cNvPr>
          <p:cNvSpPr txBox="1">
            <a:spLocks/>
          </p:cNvSpPr>
          <p:nvPr userDrawn="1"/>
        </p:nvSpPr>
        <p:spPr>
          <a:xfrm>
            <a:off x="3867494" y="2013238"/>
            <a:ext cx="7692042" cy="464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bg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&lt;/title&gt;</a:t>
            </a:r>
          </a:p>
        </p:txBody>
      </p:sp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E6D7912-D819-8154-4C82-5FBC8444C6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86150" y="-31230"/>
            <a:ext cx="4128376" cy="230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49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gradFill>
          <a:gsLst>
            <a:gs pos="100000">
              <a:schemeClr val="accent2"/>
            </a:gs>
            <a:gs pos="35000">
              <a:schemeClr val="tx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52AE5-2E8A-E14B-A350-C57A2FA18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400" y="2610946"/>
            <a:ext cx="3210257" cy="1636108"/>
          </a:xfrm>
        </p:spPr>
        <p:txBody>
          <a:bodyPr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9A960-FA53-924B-8B27-1DEA385F5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9D2152-1C30-894C-9781-951D3C9748DF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D84DF0D-C3C3-534A-BBC7-B8901EC615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altLang="en-US" dirty="0">
                <a:ea typeface="ＭＳ Ｐゴシック" panose="020B0600070205080204" pitchFamily="34" charset="-128"/>
              </a:rPr>
              <a:t>© 2024 SailPoint Technologies, Inc. All rights reserved.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EBFBFE7-C81D-F046-BF1D-2210155BABAF}"/>
              </a:ext>
            </a:extLst>
          </p:cNvPr>
          <p:cNvSpPr/>
          <p:nvPr userDrawn="1"/>
        </p:nvSpPr>
        <p:spPr>
          <a:xfrm>
            <a:off x="4012443" y="791570"/>
            <a:ext cx="7347708" cy="5199797"/>
          </a:xfrm>
          <a:prstGeom prst="roundRect">
            <a:avLst>
              <a:gd name="adj" fmla="val 13517"/>
            </a:avLst>
          </a:prstGeom>
          <a:solidFill>
            <a:schemeClr val="bg1"/>
          </a:solidFill>
          <a:ln>
            <a:noFill/>
          </a:ln>
          <a:effectLst>
            <a:outerShdw blurRad="233933" dist="38100" dir="2700000" algn="tl" rotWithShape="0">
              <a:schemeClr val="accent6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348F772E-0B10-3436-4091-2AF6506179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59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C3BAE-D05F-1A49-8B85-D379B1E39E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400" y="365125"/>
            <a:ext cx="10634638" cy="79775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E4FA5-A75E-BB45-8976-E756865ED32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6400" y="1613949"/>
            <a:ext cx="11430000" cy="428053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2947C-C848-734C-B88F-459D6B95B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1037887-B903-B04E-A6F3-86B826237D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altLang="en-US" dirty="0">
                <a:ea typeface="ＭＳ Ｐゴシック" panose="020B0600070205080204" pitchFamily="34" charset="-128"/>
              </a:rPr>
              <a:t>© 2024 SailPoint Technologies, Inc. All rights reserved.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9153A4E-97F0-F015-878A-9DE0EF10BF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5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50CC1E-B4BC-6F40-8A77-F948E2F7532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70173" y="1681163"/>
            <a:ext cx="5157787" cy="823912"/>
          </a:xfrm>
        </p:spPr>
        <p:txBody>
          <a:bodyPr anchor="b"/>
          <a:lstStyle>
            <a:lvl1pPr marL="0" indent="0" algn="ctr">
              <a:buNone/>
              <a:defRPr sz="2400" b="1" i="0"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F4A977-4331-DF4D-9551-A66B9AA4653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0173" y="2505075"/>
            <a:ext cx="5157787" cy="3213337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AB22AB-6949-F848-A6EB-5D8A98590FF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38639" y="1681163"/>
            <a:ext cx="5183188" cy="823912"/>
          </a:xfrm>
        </p:spPr>
        <p:txBody>
          <a:bodyPr anchor="b"/>
          <a:lstStyle>
            <a:lvl1pPr marL="0" indent="0" algn="ctr">
              <a:buNone/>
              <a:defRPr sz="2400" b="1" i="0"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62064A-82A7-494B-A926-194686D8D37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438639" y="2505075"/>
            <a:ext cx="5183188" cy="3213337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B9A171-73F0-3A47-BED5-25E52A1B2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‹Nr.›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5344BA9-C1A8-4244-8785-02EA8B56B28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altLang="en-US" dirty="0">
                <a:ea typeface="ＭＳ Ｐゴシック" panose="020B0600070205080204" pitchFamily="34" charset="-128"/>
              </a:rPr>
              <a:t>© 2024 SailPoint Technologies, Inc. All rights reserved.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10EBD89-A495-0C49-9448-EC02AE7CB0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3160" y="365125"/>
            <a:ext cx="9885680" cy="79775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AFB9C8B1-05DF-9406-94B6-F257DDC83C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645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50CC1E-B4BC-6F40-8A77-F948E2F7532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9104" y="1831288"/>
            <a:ext cx="3715224" cy="823912"/>
          </a:xfrm>
        </p:spPr>
        <p:txBody>
          <a:bodyPr anchor="b">
            <a:normAutofit/>
          </a:bodyPr>
          <a:lstStyle>
            <a:lvl1pPr marL="0" indent="0" algn="ctr">
              <a:buNone/>
              <a:defRPr sz="2200" b="1" i="0"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F4A977-4331-DF4D-9551-A66B9AA4653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79104" y="2906973"/>
            <a:ext cx="3715224" cy="2961564"/>
          </a:xfrm>
        </p:spPr>
        <p:txBody>
          <a:bodyPr>
            <a:normAutofit/>
          </a:bodyPr>
          <a:lstStyle>
            <a:lvl1pPr marL="0" indent="0" algn="ctr">
              <a:spcAft>
                <a:spcPts val="300"/>
              </a:spcAft>
              <a:buNone/>
              <a:defRPr sz="1800"/>
            </a:lvl1pPr>
            <a:lvl2pPr marL="457200" indent="0" algn="ctr">
              <a:spcAft>
                <a:spcPts val="300"/>
              </a:spcAft>
              <a:buNone/>
              <a:defRPr sz="1600"/>
            </a:lvl2pPr>
            <a:lvl3pPr marL="914400" indent="0" algn="ctr">
              <a:spcAft>
                <a:spcPts val="300"/>
              </a:spcAft>
              <a:buNone/>
              <a:defRPr sz="1400"/>
            </a:lvl3pPr>
            <a:lvl4pPr marL="1371600" indent="0" algn="ctr">
              <a:spcAft>
                <a:spcPts val="300"/>
              </a:spcAft>
              <a:buNone/>
              <a:defRPr sz="1200"/>
            </a:lvl4pPr>
            <a:lvl5pPr marL="1828800" indent="0" algn="ctr">
              <a:spcAft>
                <a:spcPts val="300"/>
              </a:spcAft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B9A171-73F0-3A47-BED5-25E52A1B2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‹Nr.›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5344BA9-C1A8-4244-8785-02EA8B56B28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altLang="en-US" dirty="0">
                <a:ea typeface="ＭＳ Ｐゴシック" panose="020B0600070205080204" pitchFamily="34" charset="-128"/>
              </a:rPr>
              <a:t>© 2024 SailPoint Technologies, Inc. All rights reserved.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10EBD89-A495-0C49-9448-EC02AE7CB0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9040" y="365125"/>
            <a:ext cx="9773920" cy="79775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8DD7127-3FBC-0941-987E-D6515D5BAC53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238388" y="1831288"/>
            <a:ext cx="3715224" cy="823912"/>
          </a:xfrm>
        </p:spPr>
        <p:txBody>
          <a:bodyPr anchor="b">
            <a:normAutofit/>
          </a:bodyPr>
          <a:lstStyle>
            <a:lvl1pPr marL="0" indent="0" algn="ctr">
              <a:buNone/>
              <a:defRPr sz="2200" b="0" i="0"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745288EC-BAFB-6A43-BB36-54D9CB8BEF4E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238388" y="2906973"/>
            <a:ext cx="3715224" cy="2961564"/>
          </a:xfrm>
        </p:spPr>
        <p:txBody>
          <a:bodyPr>
            <a:normAutofit/>
          </a:bodyPr>
          <a:lstStyle>
            <a:lvl1pPr marL="0" indent="0" algn="ctr">
              <a:spcAft>
                <a:spcPts val="300"/>
              </a:spcAft>
              <a:buNone/>
              <a:defRPr sz="1800"/>
            </a:lvl1pPr>
            <a:lvl2pPr marL="0" indent="0" algn="ctr">
              <a:spcAft>
                <a:spcPts val="300"/>
              </a:spcAft>
              <a:buNone/>
              <a:defRPr sz="1600"/>
            </a:lvl2pPr>
            <a:lvl3pPr marL="0" indent="0" algn="ctr">
              <a:spcAft>
                <a:spcPts val="300"/>
              </a:spcAft>
              <a:buNone/>
              <a:defRPr sz="1400"/>
            </a:lvl3pPr>
            <a:lvl4pPr marL="0" indent="0" algn="ctr">
              <a:spcAft>
                <a:spcPts val="300"/>
              </a:spcAft>
              <a:buNone/>
              <a:defRPr sz="1200"/>
            </a:lvl4pPr>
            <a:lvl5pPr marL="0" indent="0" algn="ctr">
              <a:spcAft>
                <a:spcPts val="300"/>
              </a:spcAft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3B7D636-D969-2F4C-9CED-F548C5C74F7E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093879" y="1831288"/>
            <a:ext cx="3715224" cy="823912"/>
          </a:xfrm>
        </p:spPr>
        <p:txBody>
          <a:bodyPr anchor="b">
            <a:normAutofit/>
          </a:bodyPr>
          <a:lstStyle>
            <a:lvl1pPr marL="0" indent="0" algn="ctr">
              <a:buNone/>
              <a:defRPr sz="2200" b="0" i="0"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47086B62-F2A1-8E46-879C-0BA223ED573F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8093879" y="2906973"/>
            <a:ext cx="3715224" cy="2961564"/>
          </a:xfrm>
        </p:spPr>
        <p:txBody>
          <a:bodyPr>
            <a:normAutofit/>
          </a:bodyPr>
          <a:lstStyle>
            <a:lvl1pPr marL="0" indent="0" algn="ctr">
              <a:spcAft>
                <a:spcPts val="300"/>
              </a:spcAft>
              <a:buNone/>
              <a:defRPr sz="1800"/>
            </a:lvl1pPr>
            <a:lvl2pPr marL="457200" indent="0" algn="ctr">
              <a:spcAft>
                <a:spcPts val="300"/>
              </a:spcAft>
              <a:buNone/>
              <a:defRPr sz="1600"/>
            </a:lvl2pPr>
            <a:lvl3pPr marL="914400" indent="0" algn="ctr">
              <a:spcAft>
                <a:spcPts val="300"/>
              </a:spcAft>
              <a:buNone/>
              <a:defRPr sz="1400"/>
            </a:lvl3pPr>
            <a:lvl4pPr marL="1371600" indent="0" algn="ctr">
              <a:spcAft>
                <a:spcPts val="300"/>
              </a:spcAft>
              <a:buNone/>
              <a:defRPr sz="1200"/>
            </a:lvl4pPr>
            <a:lvl5pPr marL="1828800" indent="0" algn="ctr">
              <a:spcAft>
                <a:spcPts val="300"/>
              </a:spcAft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B9615636-7336-B895-8498-AE0769590D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25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gradFill>
          <a:gsLst>
            <a:gs pos="100000">
              <a:schemeClr val="accent2"/>
            </a:gs>
            <a:gs pos="35000">
              <a:schemeClr val="tx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F11EDC6-4042-9B41-9829-40C1A03B2DDE}"/>
              </a:ext>
            </a:extLst>
          </p:cNvPr>
          <p:cNvSpPr/>
          <p:nvPr userDrawn="1"/>
        </p:nvSpPr>
        <p:spPr>
          <a:xfrm>
            <a:off x="612634" y="1825625"/>
            <a:ext cx="5181600" cy="4111151"/>
          </a:xfrm>
          <a:prstGeom prst="roundRect">
            <a:avLst>
              <a:gd name="adj" fmla="val 13517"/>
            </a:avLst>
          </a:prstGeom>
          <a:solidFill>
            <a:schemeClr val="bg1"/>
          </a:solidFill>
          <a:ln>
            <a:noFill/>
          </a:ln>
          <a:effectLst>
            <a:outerShdw blurRad="233933" dist="38100" dir="2700000" algn="tl" rotWithShape="0">
              <a:schemeClr val="accent6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CB925D-725D-9D40-A690-BA2FCB38A6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5721" y="365125"/>
            <a:ext cx="9740558" cy="79775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EE8BD-E916-6649-B50D-2D000281131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010314" y="2265529"/>
            <a:ext cx="4386240" cy="31799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E9716B-DC23-884E-AECE-26BBB5EBE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9D2152-1C30-894C-9781-951D3C9748DF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90B0DA2-E7B0-644B-9A47-82FE4334E0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altLang="en-US" dirty="0">
                <a:ea typeface="ＭＳ Ｐゴシック" panose="020B0600070205080204" pitchFamily="34" charset="-128"/>
              </a:rPr>
              <a:t>© 2024 SailPoint Technologies, Inc. All rights reserved.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21C7368-EFDE-EA49-8C4E-96B84D738163}"/>
              </a:ext>
            </a:extLst>
          </p:cNvPr>
          <p:cNvSpPr/>
          <p:nvPr userDrawn="1"/>
        </p:nvSpPr>
        <p:spPr>
          <a:xfrm>
            <a:off x="6397766" y="1834948"/>
            <a:ext cx="5181600" cy="4111151"/>
          </a:xfrm>
          <a:prstGeom prst="roundRect">
            <a:avLst>
              <a:gd name="adj" fmla="val 13517"/>
            </a:avLst>
          </a:prstGeom>
          <a:solidFill>
            <a:schemeClr val="bg1"/>
          </a:solidFill>
          <a:ln>
            <a:noFill/>
          </a:ln>
          <a:effectLst>
            <a:outerShdw blurRad="233933" dist="38100" dir="2700000" algn="tl" rotWithShape="0">
              <a:schemeClr val="accent6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5020119-07EA-6347-9446-78A596B21BB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795446" y="2274852"/>
            <a:ext cx="4386240" cy="31799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BD64F96-1A21-21F2-7A47-CC12E71ED0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717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F61B9-CCEB-B640-96F9-C9D3B548E9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400" y="457200"/>
            <a:ext cx="4365625" cy="1600200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54595-A3ED-1D44-9F21-7FA099B68E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7" y="791569"/>
            <a:ext cx="6653211" cy="50694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27887C-7323-CA40-A9F4-63472FB95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729B740-78D6-8D48-BA6D-8881485B932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altLang="en-US" dirty="0">
                <a:ea typeface="ＭＳ Ｐゴシック" panose="020B0600070205080204" pitchFamily="34" charset="-128"/>
              </a:rPr>
              <a:t>© 2024 SailPoint Technologies, Inc. All rights reserved.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1D623AB-66A3-974E-987E-157F5444EC3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06400" y="2336800"/>
            <a:ext cx="4365625" cy="353218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F335AE3B-5B5A-DF5F-8982-B9C242C8CC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427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F553FD-7C76-724A-A15F-86098F2FD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65125"/>
            <a:ext cx="11430000" cy="797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67377-BA58-2F42-8B12-39431C924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6400" y="1613949"/>
            <a:ext cx="11430000" cy="4280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9D02FB-8823-CE47-AA62-CD25D268AE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altLang="en-US" dirty="0">
                <a:ea typeface="ＭＳ Ｐゴシック" panose="020B0600070205080204" pitchFamily="34" charset="-128"/>
              </a:rPr>
              <a:t>© 2024 SailPoint Technologies, Inc.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D691F-E5BD-B040-B052-5392F77287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1038" y="6345555"/>
            <a:ext cx="79536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fld id="{679D2152-1C30-894C-9781-951D3C9748DF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19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60" r:id="rId3"/>
    <p:sldLayoutId id="2147483663" r:id="rId4"/>
    <p:sldLayoutId id="2147483650" r:id="rId5"/>
    <p:sldLayoutId id="2147483653" r:id="rId6"/>
    <p:sldLayoutId id="2147483664" r:id="rId7"/>
    <p:sldLayoutId id="2147483652" r:id="rId8"/>
    <p:sldLayoutId id="2147483656" r:id="rId9"/>
    <p:sldLayoutId id="2147483665" r:id="rId10"/>
    <p:sldLayoutId id="2147483657" r:id="rId11"/>
    <p:sldLayoutId id="2147483666" r:id="rId12"/>
    <p:sldLayoutId id="2147483651" r:id="rId13"/>
    <p:sldLayoutId id="2147483667" r:id="rId14"/>
    <p:sldLayoutId id="2147483661" r:id="rId15"/>
    <p:sldLayoutId id="2147483654" r:id="rId16"/>
    <p:sldLayoutId id="2147483655" r:id="rId17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Poppins SemiBold" pitchFamily="2" charset="77"/>
          <a:ea typeface="+mj-ea"/>
          <a:cs typeface="Poppins SemiBold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300"/>
        </a:spcAft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Poppins" pitchFamily="2" charset="77"/>
          <a:ea typeface="+mn-ea"/>
          <a:cs typeface="Poppins" pitchFamily="2" charset="77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Poppins" pitchFamily="2" charset="77"/>
          <a:ea typeface="+mn-ea"/>
          <a:cs typeface="Poppins" pitchFamily="2" charset="77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Poppins" pitchFamily="2" charset="77"/>
          <a:ea typeface="+mn-ea"/>
          <a:cs typeface="Poppins" pitchFamily="2" charset="77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Poppins" pitchFamily="2" charset="77"/>
          <a:ea typeface="+mn-ea"/>
          <a:cs typeface="Poppins" pitchFamily="2" charset="77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Poppins" pitchFamily="2" charset="77"/>
          <a:ea typeface="+mn-ea"/>
          <a:cs typeface="Poppins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university.sailpoint.com/Saba/Web_spf/NA10P1PRD075/app/me/learningeventdetail;spf-url=common%2Fledetail%2Fcours000000000004440%3FfromAutoSuggest%3Dtrue" TargetMode="External"/><Relationship Id="rId2" Type="http://schemas.openxmlformats.org/officeDocument/2006/relationships/hyperlink" Target="https://developer.sailpoint.com/iiq/docs/plugin-developer-guide/" TargetMode="Externa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99D84-DEF3-5821-A743-9A0515F967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Object-Oriented-Programming (OOP) Approach in Plugin Development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198873-1E45-FCAA-E1F5-337F6975B2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55395" y="5041350"/>
            <a:ext cx="3617824" cy="1013725"/>
          </a:xfrm>
        </p:spPr>
        <p:txBody>
          <a:bodyPr>
            <a:normAutofit/>
          </a:bodyPr>
          <a:lstStyle/>
          <a:p>
            <a:r>
              <a:rPr lang="en-US" sz="1400" dirty="0"/>
              <a:t>Speaker: </a:t>
            </a:r>
            <a:r>
              <a:rPr lang="en-US" sz="1400" dirty="0">
                <a:solidFill>
                  <a:schemeClr val="accent3"/>
                </a:solidFill>
              </a:rPr>
              <a:t>Yu-Chih Chung (Mike)</a:t>
            </a:r>
            <a:r>
              <a:rPr lang="en-US" sz="1400" dirty="0"/>
              <a:t>;</a:t>
            </a:r>
            <a:br>
              <a:rPr lang="en-US" sz="1400" dirty="0"/>
            </a:br>
            <a:r>
              <a:rPr lang="en-US" sz="1400" dirty="0"/>
              <a:t>title: </a:t>
            </a:r>
            <a:r>
              <a:rPr lang="en-US" dirty="0">
                <a:solidFill>
                  <a:schemeClr val="accent1"/>
                </a:solidFill>
              </a:rPr>
              <a:t>Senior Solution Consultant, CISSP, SailPoint Certified </a:t>
            </a:r>
            <a:r>
              <a:rPr lang="en-US" dirty="0" err="1">
                <a:solidFill>
                  <a:schemeClr val="accent1"/>
                </a:solidFill>
              </a:rPr>
              <a:t>IdentityIQ</a:t>
            </a:r>
            <a:r>
              <a:rPr lang="en-US" dirty="0">
                <a:solidFill>
                  <a:schemeClr val="accent1"/>
                </a:solidFill>
              </a:rPr>
              <a:t> Architect</a:t>
            </a:r>
            <a:r>
              <a:rPr lang="en-US" sz="1400" dirty="0"/>
              <a:t>;</a:t>
            </a:r>
            <a:br>
              <a:rPr lang="en-US" sz="1400" dirty="0"/>
            </a:br>
            <a:r>
              <a:rPr lang="en-US" sz="1400" dirty="0"/>
              <a:t>company: </a:t>
            </a:r>
            <a:r>
              <a:rPr lang="en-US" sz="1400" dirty="0">
                <a:solidFill>
                  <a:schemeClr val="accent1"/>
                </a:solidFill>
              </a:rPr>
              <a:t>KOGIT GmbH</a:t>
            </a:r>
            <a:r>
              <a:rPr lang="en-US" sz="1400" dirty="0"/>
              <a:t>;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B688B48-50F3-7929-37FE-44B0A2B48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909" y="4972060"/>
            <a:ext cx="1115006" cy="111500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480712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E8D628-04FD-B950-33A0-5580BF2B3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F876A668-51E6-B55D-B865-91E54F9333A2}"/>
              </a:ext>
            </a:extLst>
          </p:cNvPr>
          <p:cNvSpPr/>
          <p:nvPr/>
        </p:nvSpPr>
        <p:spPr>
          <a:xfrm>
            <a:off x="379104" y="2723949"/>
            <a:ext cx="3715224" cy="3056302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B67E95-5F00-F4BA-55DF-7350AD3B8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DAC2C6-DEF7-CE29-3B92-92CE581737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altLang="en-US" dirty="0"/>
              <a:t>© 2024 SailPoint Technologies, Inc. All rights reserved.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798C8A7-6349-EAB7-8628-D8AD55714161}"/>
              </a:ext>
            </a:extLst>
          </p:cNvPr>
          <p:cNvSpPr>
            <a:spLocks noGrp="1"/>
          </p:cNvSpPr>
          <p:nvPr>
            <p:ph sz="half" idx="17"/>
          </p:nvPr>
        </p:nvSpPr>
        <p:spPr/>
        <p:txBody>
          <a:bodyPr>
            <a:normAutofit lnSpcReduction="1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Support on diverse operations: Create/Read/Update/Delete and Search plus Filtering.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Reusable Framework for newly introduced object class.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 Reducing development and maintenance efforts in subsequent cycles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98AE7AF-2427-3216-5C1C-1194DD19E78D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r>
              <a:rPr lang="en-US" dirty="0"/>
              <a:t>CRUD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EDED6F7-D2E2-92B8-E3D0-739D837AFEF2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Developers are now relieved from constructing complex SQL queries for different database solutions (e.g., MySQL, Oracle, MSSQL)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A3DE44F-20DE-439E-B878-5898EDFDF578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en-US" dirty="0"/>
              <a:t>Database Variants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D25EE-1F15-CFD0-6DDE-78FE82EFD81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Abstracting the data access layer from/to external databases.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Developers focus on defining the data model and employing object-oriented programming (OOP) through standard </a:t>
            </a:r>
            <a:r>
              <a:rPr lang="en-US" dirty="0" err="1">
                <a:solidFill>
                  <a:schemeClr val="bg1"/>
                </a:solidFill>
              </a:rPr>
              <a:t>BeanShell</a:t>
            </a:r>
            <a:r>
              <a:rPr lang="en-US" dirty="0">
                <a:solidFill>
                  <a:schemeClr val="bg1"/>
                </a:solidFill>
              </a:rPr>
              <a:t> code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A6B83CE-6036-0B4E-FDC5-D9CE3C1D00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Abstract</a:t>
            </a:r>
            <a:endParaRPr lang="en-US" sz="32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1A725ED-E9B3-F507-D96A-1D504E872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Data Access Object (DAO)</a:t>
            </a:r>
          </a:p>
        </p:txBody>
      </p:sp>
      <p:pic>
        <p:nvPicPr>
          <p:cNvPr id="2056" name="Picture 8" descr="crud Icon - Free PNG &amp; SVG 4750856 - Noun Project">
            <a:extLst>
              <a:ext uri="{FF2B5EF4-FFF2-40B4-BE49-F238E27FC236}">
                <a16:creationId xmlns:a16="http://schemas.microsoft.com/office/drawing/2014/main" id="{4DA7F4C1-3298-5308-9191-A873E19AA3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0" t="16975" r="18112" b="11748"/>
          <a:stretch/>
        </p:blipFill>
        <p:spPr bwMode="auto">
          <a:xfrm>
            <a:off x="9667712" y="1543401"/>
            <a:ext cx="56755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7804DEB-3209-4A3E-271C-3EE84C695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554" y="1189896"/>
            <a:ext cx="900000" cy="9000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BA1DD835-EE7D-2A15-50A4-B2A4FD964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2000" y="1543401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109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24C01-E708-79C7-73B4-9A3936C95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B976D662-6F24-F70B-19F5-08EB62BFD341}"/>
              </a:ext>
            </a:extLst>
          </p:cNvPr>
          <p:cNvSpPr/>
          <p:nvPr/>
        </p:nvSpPr>
        <p:spPr>
          <a:xfrm>
            <a:off x="4286970" y="2723949"/>
            <a:ext cx="3715224" cy="3056302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7916FC-14BC-FB00-E8D6-17677960F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BABD6-10A0-78BB-615D-82E1173F96D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altLang="en-US" dirty="0"/>
              <a:t>© 2024 SailPoint Technologies, Inc. All rights reserved.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29E3092-6F24-B490-2F9C-61B7849323E8}"/>
              </a:ext>
            </a:extLst>
          </p:cNvPr>
          <p:cNvSpPr>
            <a:spLocks noGrp="1"/>
          </p:cNvSpPr>
          <p:nvPr>
            <p:ph sz="half" idx="17"/>
          </p:nvPr>
        </p:nvSpPr>
        <p:spPr/>
        <p:txBody>
          <a:bodyPr>
            <a:normAutofit lnSpcReduction="1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Support on diverse operations: Create/Read/Update/Delete and Search plus Filtering.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Reusable Framework for newly introduced object class.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 Reducing development and maintenance efforts in subsequent cycles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D5C9C38-CC12-7E7F-F42A-78B5700D4A3A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r>
              <a:rPr lang="en-US" dirty="0"/>
              <a:t>CRUD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1CC61D9-E632-3C0F-C334-D1AE4E633779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Developers are now relieved from constructing complex SQL queries for different database solutions (e.g., MySQL, Oracle, MSSQL)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DBF6B85-1A20-5114-E1D6-88B6E2568099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Database Variants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EAE3C-7432-5E0F-6D0A-553038C4400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Abstracting the data access layer from/to external databases.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Developers focus on defining the data model and employing object-oriented programming (OOP) through standard </a:t>
            </a:r>
            <a:r>
              <a:rPr lang="en-US" dirty="0" err="1"/>
              <a:t>BeanShell</a:t>
            </a:r>
            <a:r>
              <a:rPr lang="en-US" dirty="0"/>
              <a:t> code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6A43780-79D1-D9DC-82ED-EC657C3D0F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E5ECF0E-0704-F8BA-089E-4B2D83651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Data Access Object (DAO)</a:t>
            </a:r>
          </a:p>
        </p:txBody>
      </p:sp>
      <p:pic>
        <p:nvPicPr>
          <p:cNvPr id="2056" name="Picture 8" descr="crud Icon - Free PNG &amp; SVG 4750856 - Noun Project">
            <a:extLst>
              <a:ext uri="{FF2B5EF4-FFF2-40B4-BE49-F238E27FC236}">
                <a16:creationId xmlns:a16="http://schemas.microsoft.com/office/drawing/2014/main" id="{EAD64013-F93C-95DA-F781-5AB1F328B3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0" t="16975" r="18112" b="11748"/>
          <a:stretch/>
        </p:blipFill>
        <p:spPr bwMode="auto">
          <a:xfrm>
            <a:off x="9667712" y="1543401"/>
            <a:ext cx="56755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17F94A0-991F-27BE-47C1-471905460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668" y="1543401"/>
            <a:ext cx="648000" cy="6480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7A6D7AC-8410-54B5-8C36-21FC19C85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893" y="1355242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899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905990-BD80-C82B-86BA-B95EA9C6E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03CBAB56-B8C1-89E6-8EE1-827992FFA082}"/>
              </a:ext>
            </a:extLst>
          </p:cNvPr>
          <p:cNvSpPr/>
          <p:nvPr/>
        </p:nvSpPr>
        <p:spPr>
          <a:xfrm>
            <a:off x="8060082" y="2723949"/>
            <a:ext cx="3715224" cy="3056302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D763A4-9B9D-44A6-3F4A-3B37E61D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8C361E-74E3-634F-7A03-77EFAEF80D8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altLang="en-US" dirty="0"/>
              <a:t>© 2024 SailPoint Technologies, Inc. All rights reserved.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8B0D433-E3DB-CF15-02C2-509C6ADEDA66}"/>
              </a:ext>
            </a:extLst>
          </p:cNvPr>
          <p:cNvSpPr>
            <a:spLocks noGrp="1"/>
          </p:cNvSpPr>
          <p:nvPr>
            <p:ph sz="half" idx="17"/>
          </p:nvPr>
        </p:nvSpPr>
        <p:spPr/>
        <p:txBody>
          <a:bodyPr>
            <a:normAutofit lnSpcReduction="1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Support on diverse operations: Create/Read/Update/Delete and Search plus Filtering.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Reusable Framework for newly introduced object class.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Reducing development and maintenance efforts in subsequent cycles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A92C8F5-288D-9421-116E-F605D147997B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CRUD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21DAA91-D2C7-AA01-32B1-C2B028C66951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Developers are now relieved from constructing complex SQL queries for different database solutions (e.g., MySQL, Oracle, MSSQL)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A3F32D5-CE5E-3BBD-F592-8BFAAF292A17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en-US" dirty="0"/>
              <a:t>Database Variants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23C3F-F23C-4A18-E04B-EEC40B5300F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Abstracting the data access layer from/to external databases.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Developers focus on defining the data model and employing object-oriented programming (OOP) through standard </a:t>
            </a:r>
            <a:r>
              <a:rPr lang="en-US" dirty="0" err="1"/>
              <a:t>BeanShell</a:t>
            </a:r>
            <a:r>
              <a:rPr lang="en-US" dirty="0"/>
              <a:t> code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6AFA45-C3B2-5442-5AD8-E0AB827ED0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48AAFFD-9D8C-87DA-BF61-FF3620084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Data Access Object (DAO)</a:t>
            </a:r>
          </a:p>
        </p:txBody>
      </p:sp>
      <p:pic>
        <p:nvPicPr>
          <p:cNvPr id="2056" name="Picture 8" descr="crud Icon - Free PNG &amp; SVG 4750856 - Noun Project">
            <a:extLst>
              <a:ext uri="{FF2B5EF4-FFF2-40B4-BE49-F238E27FC236}">
                <a16:creationId xmlns:a16="http://schemas.microsoft.com/office/drawing/2014/main" id="{7D32E677-111E-D791-50B6-A47F5F9BCF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0" t="16975" r="18112" b="11748"/>
          <a:stretch/>
        </p:blipFill>
        <p:spPr bwMode="auto">
          <a:xfrm>
            <a:off x="9525724" y="1344645"/>
            <a:ext cx="788274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DB5C7BD-D1D8-1B1E-01E5-0F662B725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668" y="1543401"/>
            <a:ext cx="648000" cy="6480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1D79538-4426-E91C-9621-2D5980662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2000" y="1543401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498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195AEB-EF40-239F-FEE2-92BB6BF3C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0" dirty="0">
                <a:solidFill>
                  <a:schemeClr val="accent6"/>
                </a:solidFill>
                <a:latin typeface="Poppins SemiBold" pitchFamily="2" charset="77"/>
                <a:cs typeface="Poppins SemiBold" pitchFamily="2" charset="77"/>
              </a:rPr>
              <a:t>Absence Management Plugin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CF2135E-1363-B967-3E01-2B1F64E910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accent6"/>
                </a:solidFill>
              </a:rPr>
              <a:t>Live Demo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18F833E-B897-EDD8-B004-2C859AE77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13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8837327-4D5D-99D1-6B77-4E143E6A11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© 2024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1344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05D1C27-FF84-1215-4F02-DB9A934826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Plugin Database Table</a:t>
            </a:r>
            <a:endParaRPr lang="en-GB" dirty="0"/>
          </a:p>
          <a:p>
            <a:r>
              <a:rPr lang="en-GB" dirty="0"/>
              <a:t>&amp; </a:t>
            </a:r>
            <a:r>
              <a:rPr lang="de-DE" dirty="0"/>
              <a:t>Data Model: Absence</a:t>
            </a:r>
            <a:endParaRPr lang="en-GB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5438FBAE-2C42-2A55-1191-67B1764CC10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Define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table</a:t>
            </a:r>
            <a:r>
              <a:rPr lang="de-DE" dirty="0"/>
              <a:t> </a:t>
            </a:r>
            <a:r>
              <a:rPr lang="de-DE" dirty="0" err="1"/>
              <a:t>schema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store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absence</a:t>
            </a:r>
            <a:r>
              <a:rPr lang="de-DE" dirty="0"/>
              <a:t> </a:t>
            </a:r>
            <a:r>
              <a:rPr lang="de-DE" dirty="0" err="1"/>
              <a:t>request</a:t>
            </a:r>
            <a:r>
              <a:rPr lang="de-DE" dirty="0"/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err="1"/>
              <a:t>Define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model</a:t>
            </a:r>
            <a:r>
              <a:rPr lang="de-DE" dirty="0"/>
              <a:t> for </a:t>
            </a:r>
            <a:r>
              <a:rPr lang="de-DE" dirty="0" err="1"/>
              <a:t>absence</a:t>
            </a:r>
            <a:r>
              <a:rPr lang="de-DE" dirty="0"/>
              <a:t> </a:t>
            </a:r>
            <a:r>
              <a:rPr lang="de-DE" dirty="0" err="1"/>
              <a:t>request</a:t>
            </a:r>
            <a:r>
              <a:rPr lang="de-DE" dirty="0"/>
              <a:t>, </a:t>
            </a:r>
            <a:r>
              <a:rPr lang="de-DE" dirty="0" err="1"/>
              <a:t>including</a:t>
            </a:r>
            <a:r>
              <a:rPr lang="de-DE" dirty="0"/>
              <a:t> </a:t>
            </a:r>
            <a:r>
              <a:rPr lang="de-DE" dirty="0" err="1"/>
              <a:t>start</a:t>
            </a:r>
            <a:r>
              <a:rPr lang="de-DE" dirty="0"/>
              <a:t>/end date, </a:t>
            </a:r>
            <a:r>
              <a:rPr lang="de-DE" dirty="0" err="1"/>
              <a:t>approved</a:t>
            </a:r>
            <a:r>
              <a:rPr lang="de-DE" dirty="0"/>
              <a:t>, </a:t>
            </a:r>
            <a:r>
              <a:rPr lang="de-DE" dirty="0" err="1"/>
              <a:t>reason</a:t>
            </a:r>
            <a:r>
              <a:rPr lang="de-DE" dirty="0"/>
              <a:t> and </a:t>
            </a:r>
            <a:r>
              <a:rPr lang="de-DE" dirty="0" err="1"/>
              <a:t>deputy</a:t>
            </a:r>
            <a:r>
              <a:rPr lang="de-DE" dirty="0"/>
              <a:t>.</a:t>
            </a:r>
            <a:endParaRPr lang="en-GB" dirty="0"/>
          </a:p>
          <a:p>
            <a:pPr algn="l"/>
            <a:endParaRPr lang="en-GB" dirty="0"/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4891873-410E-5541-C3FC-DBAE29860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14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4CC9D6D-8619-14C8-7A46-A59329253C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© 2024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1D08C8B7-BE31-3C38-5805-7E436EB09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Demo: Absence Management Plugin</a:t>
            </a:r>
            <a:endParaRPr lang="en-GB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8572B95-CBBA-5859-2CED-350E2FA28F0D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de-DE" dirty="0"/>
              <a:t>Workflow Quick Link</a:t>
            </a:r>
            <a:endParaRPr lang="en-GB" dirty="0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BCED525E-E47B-EAED-D580-0FFA9BE9E5C8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/>
              <a:t>A </a:t>
            </a:r>
            <a:r>
              <a:rPr lang="de-DE" dirty="0" err="1"/>
              <a:t>QuickLink</a:t>
            </a:r>
            <a:r>
              <a:rPr lang="de-DE" dirty="0"/>
              <a:t> </a:t>
            </a:r>
            <a:r>
              <a:rPr lang="de-DE" dirty="0" err="1"/>
              <a:t>workflow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interface for </a:t>
            </a:r>
            <a:r>
              <a:rPr lang="de-DE" dirty="0" err="1"/>
              <a:t>absence</a:t>
            </a:r>
            <a:r>
              <a:rPr lang="de-DE" dirty="0"/>
              <a:t>  CRUD </a:t>
            </a:r>
            <a:r>
              <a:rPr lang="de-DE" dirty="0" err="1"/>
              <a:t>processes</a:t>
            </a:r>
            <a:r>
              <a:rPr lang="de-DE" dirty="0"/>
              <a:t>.</a:t>
            </a:r>
            <a:endParaRPr lang="en-GB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B85173F8-45E6-36A0-1147-A1076A944CC6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r>
              <a:rPr lang="de-DE" dirty="0"/>
              <a:t>Task: Absence </a:t>
            </a:r>
            <a:r>
              <a:rPr lang="de-DE" dirty="0" err="1"/>
              <a:t>Executor</a:t>
            </a:r>
            <a:endParaRPr lang="en-GB" dirty="0"/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6B13C791-5314-BA11-1F11-CC49A88FEDFD}"/>
              </a:ext>
            </a:extLst>
          </p:cNvPr>
          <p:cNvSpPr>
            <a:spLocks noGrp="1"/>
          </p:cNvSpPr>
          <p:nvPr>
            <p:ph sz="half" idx="17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/>
              <a:t>A </a:t>
            </a:r>
            <a:r>
              <a:rPr lang="de-DE" dirty="0" err="1"/>
              <a:t>task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scan</a:t>
            </a:r>
            <a:r>
              <a:rPr lang="de-DE" dirty="0"/>
              <a:t> </a:t>
            </a:r>
            <a:r>
              <a:rPr lang="de-DE" dirty="0" err="1"/>
              <a:t>through</a:t>
            </a:r>
            <a:r>
              <a:rPr lang="de-DE" dirty="0"/>
              <a:t> all </a:t>
            </a:r>
            <a:r>
              <a:rPr lang="de-DE" dirty="0" err="1"/>
              <a:t>absence</a:t>
            </a:r>
            <a:r>
              <a:rPr lang="de-DE" dirty="0"/>
              <a:t> </a:t>
            </a:r>
            <a:r>
              <a:rPr lang="de-DE" dirty="0" err="1"/>
              <a:t>requests</a:t>
            </a:r>
            <a:r>
              <a:rPr lang="de-DE" dirty="0"/>
              <a:t> and </a:t>
            </a:r>
            <a:r>
              <a:rPr lang="de-DE" dirty="0" err="1"/>
              <a:t>set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Forward User for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absence</a:t>
            </a:r>
            <a:r>
              <a:rPr lang="de-DE" dirty="0"/>
              <a:t> </a:t>
            </a:r>
            <a:r>
              <a:rPr lang="de-DE" dirty="0" err="1"/>
              <a:t>requster</a:t>
            </a:r>
            <a:r>
              <a:rPr lang="de-DE" dirty="0"/>
              <a:t>. </a:t>
            </a:r>
            <a:endParaRPr lang="en-GB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48BE0F40-69E6-DE9D-F117-0415AAD5E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1416" y="4853233"/>
            <a:ext cx="1092200" cy="10922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635FFA3A-D21E-A00D-BD0F-4EDE00C6A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907" y="4775200"/>
            <a:ext cx="1092200" cy="10922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725BA474-09C6-3E23-9599-A1D7D2C10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6903" y="4775200"/>
            <a:ext cx="10922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445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49837-E1E6-6AD9-01A9-23EEBAF63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797BEA-AE43-A956-7DD7-12EAFAF15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0" dirty="0">
                <a:solidFill>
                  <a:schemeClr val="accent6"/>
                </a:solidFill>
                <a:latin typeface="Poppins SemiBold" pitchFamily="2" charset="77"/>
                <a:cs typeface="Poppins SemiBold" pitchFamily="2" charset="77"/>
              </a:rPr>
              <a:t>Development Environment Setup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F75D1A7-D82E-68B0-293D-BF2C675EDA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accent6"/>
                </a:solidFill>
              </a:rPr>
              <a:t>IDE Setup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98BC85D-4A2E-B1A5-6FA8-CFA8B9027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15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AF62C3-520B-3C0E-F6CB-B24148064E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© 2024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793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289135F-B58C-AF96-0E73-9CE87D3C3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Suggested Knowledge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B4AC3BBD-0481-B129-BA38-CBBBDC7CCA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hlinkClick r:id="rId2"/>
              </a:rPr>
              <a:t>Plugin Developer Guide | SailPoint Developer Community</a:t>
            </a:r>
            <a:endParaRPr lang="de-DE" dirty="0"/>
          </a:p>
          <a:p>
            <a:r>
              <a:rPr lang="en-GB" dirty="0">
                <a:hlinkClick r:id="rId3"/>
              </a:rPr>
              <a:t>SailPoint University: </a:t>
            </a:r>
            <a:r>
              <a:rPr lang="en-US" dirty="0" err="1">
                <a:hlinkClick r:id="rId3"/>
              </a:rPr>
              <a:t>IdentityIQ</a:t>
            </a:r>
            <a:r>
              <a:rPr lang="en-US" dirty="0">
                <a:hlinkClick r:id="rId3"/>
              </a:rPr>
              <a:t> Advanced Implementation: Plugins v8.3 - ELEARNING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0C1399A-95F3-69D8-1473-FA6700588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16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54AAD43-9886-3368-56BE-B8A4DC2EE5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© 2024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92370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22762F-13E7-EC40-AB50-951712DEA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Environment Setup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858B02D-FE20-E686-725B-53F77270F9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Eclipse</a:t>
            </a:r>
            <a:r>
              <a:rPr lang="de-DE" dirty="0"/>
              <a:t> + IIQDA</a:t>
            </a:r>
          </a:p>
          <a:p>
            <a:r>
              <a:rPr lang="de-DE" dirty="0"/>
              <a:t>IIQ 8.2+ </a:t>
            </a:r>
            <a:r>
              <a:rPr lang="en-GB" dirty="0"/>
              <a:t>instance</a:t>
            </a:r>
            <a:r>
              <a:rPr lang="de-DE" dirty="0"/>
              <a:t>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56639D5-9CAF-D7CC-86A6-1F016C5FD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17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9315282-AC33-067C-5F3B-CE4231A2D4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© 2024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59787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B13A1E-A250-3568-8CEF-E42920A27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Initiate</a:t>
            </a:r>
            <a:r>
              <a:rPr lang="de-DE" dirty="0"/>
              <a:t> Plugin Framework Project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14170A-8D0E-FEFE-6DCA-2BA3D9757E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File &gt; Other &gt; </a:t>
            </a:r>
            <a:r>
              <a:rPr lang="de-DE" dirty="0" err="1"/>
              <a:t>IdentityIQ</a:t>
            </a:r>
            <a:r>
              <a:rPr lang="de-DE" dirty="0"/>
              <a:t> Plugin Framework Project</a:t>
            </a:r>
          </a:p>
          <a:p>
            <a:r>
              <a:rPr lang="en-GB" dirty="0"/>
              <a:t>Delete files under import/ and </a:t>
            </a:r>
            <a:r>
              <a:rPr lang="en-GB" dirty="0" err="1"/>
              <a:t>db</a:t>
            </a:r>
            <a:r>
              <a:rPr lang="en-GB" dirty="0"/>
              <a:t>/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E12A017-4B37-3932-8750-16008BDC7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18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F2FC90A-848B-8C34-932A-E484002CFC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© 2024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A85BAFF-C783-49C8-8A61-0C8A2D269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37" y="2800124"/>
            <a:ext cx="3178168" cy="3060000"/>
          </a:xfrm>
          <a:prstGeom prst="rect">
            <a:avLst/>
          </a:prstGeom>
        </p:spPr>
      </p:pic>
      <p:pic>
        <p:nvPicPr>
          <p:cNvPr id="9" name="Inhaltsplatzhalter 18">
            <a:extLst>
              <a:ext uri="{FF2B5EF4-FFF2-40B4-BE49-F238E27FC236}">
                <a16:creationId xmlns:a16="http://schemas.microsoft.com/office/drawing/2014/main" id="{6569375C-D7F3-1616-9265-31DD802E1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4442" y="2800124"/>
            <a:ext cx="4009971" cy="3060000"/>
          </a:xfrm>
          <a:prstGeom prst="rect">
            <a:avLst/>
          </a:prstGeom>
        </p:spPr>
      </p:pic>
      <p:pic>
        <p:nvPicPr>
          <p:cNvPr id="10" name="Inhaltsplatzhalter 22">
            <a:extLst>
              <a:ext uri="{FF2B5EF4-FFF2-40B4-BE49-F238E27FC236}">
                <a16:creationId xmlns:a16="http://schemas.microsoft.com/office/drawing/2014/main" id="{2F0721F7-ED8C-D771-1EA7-FEACC26CD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9350" y="2800124"/>
            <a:ext cx="3760382" cy="3060000"/>
          </a:xfrm>
          <a:prstGeom prst="rect">
            <a:avLst/>
          </a:prstGeom>
        </p:spPr>
      </p:pic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DAA2C90F-6D13-3C21-AD54-85FB1835B3C9}"/>
              </a:ext>
            </a:extLst>
          </p:cNvPr>
          <p:cNvSpPr/>
          <p:nvPr/>
        </p:nvSpPr>
        <p:spPr>
          <a:xfrm>
            <a:off x="3775123" y="4202801"/>
            <a:ext cx="463502" cy="45809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D9852653-EA59-3EAC-4172-9B18803208F9}"/>
              </a:ext>
            </a:extLst>
          </p:cNvPr>
          <p:cNvSpPr/>
          <p:nvPr/>
        </p:nvSpPr>
        <p:spPr>
          <a:xfrm>
            <a:off x="7944253" y="4202800"/>
            <a:ext cx="463502" cy="45809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62990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60A14-23C7-57B7-DBC0-2BBE8A652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059740-276C-2C9F-CFBE-5A714392F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0" dirty="0">
                <a:solidFill>
                  <a:schemeClr val="accent6"/>
                </a:solidFill>
                <a:latin typeface="Poppins SemiBold" pitchFamily="2" charset="77"/>
                <a:cs typeface="Poppins SemiBold" pitchFamily="2" charset="77"/>
              </a:rPr>
              <a:t>Coding Practice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DCFC85A-945C-2DE7-E7C0-75D751D06B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accent6"/>
                </a:solidFill>
              </a:rPr>
              <a:t>Live Demo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D729A7F-9095-198F-0220-A50166D58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19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FBB8162-5817-17D3-0A27-AFF53C3FCE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© 2024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94998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8D55F36-846C-044E-8F97-EF500A1A7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2F7190-EE1D-4B4E-9393-369B9ADF1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0338C-B678-784E-B846-D4A5E0F7B7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© 2024 SailPoint Technologies, Inc. All rights reserved.</a:t>
            </a:r>
          </a:p>
        </p:txBody>
      </p:sp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13ADC894-EC4D-CA48-B5A2-D445BD6AC6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075871"/>
              </p:ext>
            </p:extLst>
          </p:nvPr>
        </p:nvGraphicFramePr>
        <p:xfrm>
          <a:off x="4449170" y="1351128"/>
          <a:ext cx="6591868" cy="43706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58616">
                  <a:extLst>
                    <a:ext uri="{9D8B030D-6E8A-4147-A177-3AD203B41FA5}">
                      <a16:colId xmlns:a16="http://schemas.microsoft.com/office/drawing/2014/main" val="3482971295"/>
                    </a:ext>
                  </a:extLst>
                </a:gridCol>
                <a:gridCol w="1933252">
                  <a:extLst>
                    <a:ext uri="{9D8B030D-6E8A-4147-A177-3AD203B41FA5}">
                      <a16:colId xmlns:a16="http://schemas.microsoft.com/office/drawing/2014/main" val="245915264"/>
                    </a:ext>
                  </a:extLst>
                </a:gridCol>
              </a:tblGrid>
              <a:tr h="512785">
                <a:tc>
                  <a:txBody>
                    <a:bodyPr/>
                    <a:lstStyle/>
                    <a:p>
                      <a:r>
                        <a:rPr lang="en-US" b="1" i="0" dirty="0">
                          <a:solidFill>
                            <a:schemeClr val="accent6"/>
                          </a:solidFill>
                          <a:latin typeface="Poppins SemiBold" pitchFamily="2" charset="77"/>
                          <a:cs typeface="Poppins SemiBold" pitchFamily="2" charset="77"/>
                        </a:rPr>
                        <a:t>Who are we?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accent6"/>
                          </a:solidFill>
                        </a:rPr>
                        <a:t>Self Introduction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2457309"/>
                  </a:ext>
                </a:extLst>
              </a:tr>
              <a:tr h="515548">
                <a:tc>
                  <a:txBody>
                    <a:bodyPr/>
                    <a:lstStyle/>
                    <a:p>
                      <a:r>
                        <a:rPr lang="en-US" b="1" i="0" dirty="0">
                          <a:solidFill>
                            <a:schemeClr val="accent6"/>
                          </a:solidFill>
                          <a:latin typeface="Poppins SemiBold" pitchFamily="2" charset="77"/>
                          <a:cs typeface="Poppins SemiBold" pitchFamily="2" charset="77"/>
                        </a:rPr>
                        <a:t>Plugin Development Challenge: No Hibernate for OOP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accent6"/>
                          </a:solidFill>
                        </a:rPr>
                        <a:t>Problem Introduction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2718128"/>
                  </a:ext>
                </a:extLst>
              </a:tr>
              <a:tr h="515548">
                <a:tc>
                  <a:txBody>
                    <a:bodyPr/>
                    <a:lstStyle/>
                    <a:p>
                      <a:r>
                        <a:rPr lang="en-US" b="1" i="0" dirty="0">
                          <a:solidFill>
                            <a:schemeClr val="accent6"/>
                          </a:solidFill>
                          <a:latin typeface="Poppins SemiBold" pitchFamily="2" charset="77"/>
                          <a:cs typeface="Poppins SemiBold" pitchFamily="2" charset="77"/>
                        </a:rPr>
                        <a:t>The Magical Generic Data Access Object (DAO)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accent6"/>
                          </a:solidFill>
                        </a:rPr>
                        <a:t>Our Solution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76531433"/>
                  </a:ext>
                </a:extLst>
              </a:tr>
              <a:tr h="515548">
                <a:tc>
                  <a:txBody>
                    <a:bodyPr/>
                    <a:lstStyle/>
                    <a:p>
                      <a:r>
                        <a:rPr lang="en-US" b="1" i="0" dirty="0">
                          <a:solidFill>
                            <a:schemeClr val="accent6"/>
                          </a:solidFill>
                          <a:latin typeface="Poppins SemiBold" pitchFamily="2" charset="77"/>
                          <a:cs typeface="Poppins SemiBold" pitchFamily="2" charset="77"/>
                        </a:rPr>
                        <a:t>Development Environment Setup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accent6"/>
                          </a:solidFill>
                        </a:rPr>
                        <a:t>IDE Setup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35622095"/>
                  </a:ext>
                </a:extLst>
              </a:tr>
              <a:tr h="515548">
                <a:tc>
                  <a:txBody>
                    <a:bodyPr/>
                    <a:lstStyle/>
                    <a:p>
                      <a:r>
                        <a:rPr lang="en-US" b="1" i="0" dirty="0">
                          <a:solidFill>
                            <a:schemeClr val="accent6"/>
                          </a:solidFill>
                          <a:latin typeface="Poppins SemiBold" pitchFamily="2" charset="77"/>
                          <a:cs typeface="Poppins SemiBold" pitchFamily="2" charset="77"/>
                        </a:rPr>
                        <a:t>Absence Management Plugin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accent6"/>
                          </a:solidFill>
                        </a:rPr>
                        <a:t>Live Demo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45174392"/>
                  </a:ext>
                </a:extLst>
              </a:tr>
              <a:tr h="515548">
                <a:tc>
                  <a:txBody>
                    <a:bodyPr/>
                    <a:lstStyle/>
                    <a:p>
                      <a:r>
                        <a:rPr lang="en-US" b="1" i="0" dirty="0">
                          <a:solidFill>
                            <a:schemeClr val="accent6"/>
                          </a:solidFill>
                          <a:latin typeface="Poppins SemiBold" pitchFamily="2" charset="77"/>
                          <a:cs typeface="Poppins SemiBold" pitchFamily="2" charset="77"/>
                        </a:rPr>
                        <a:t>Question &amp; Feedback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accent6"/>
                          </a:solidFill>
                        </a:rPr>
                        <a:t>Q&amp;A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80298539"/>
                  </a:ext>
                </a:extLst>
              </a:tr>
              <a:tr h="515548">
                <a:tc>
                  <a:txBody>
                    <a:bodyPr/>
                    <a:lstStyle/>
                    <a:p>
                      <a:endParaRPr lang="en-US" b="1" i="0" dirty="0">
                        <a:solidFill>
                          <a:schemeClr val="accent6"/>
                        </a:solidFill>
                        <a:latin typeface="Poppins SemiBold" pitchFamily="2" charset="77"/>
                        <a:cs typeface="Poppins SemiBold" pitchFamily="2" charset="7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6822824"/>
                  </a:ext>
                </a:extLst>
              </a:tr>
              <a:tr h="515548">
                <a:tc>
                  <a:txBody>
                    <a:bodyPr/>
                    <a:lstStyle/>
                    <a:p>
                      <a:endParaRPr lang="en-US" b="1" i="0" dirty="0">
                        <a:solidFill>
                          <a:schemeClr val="accent6"/>
                        </a:solidFill>
                        <a:latin typeface="Poppins SemiBold" pitchFamily="2" charset="77"/>
                        <a:cs typeface="Poppins SemiBold" pitchFamily="2" charset="7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58411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1985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84D54C-E231-763B-770F-CDC971D54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Create Java Packages and Java Classes</a:t>
            </a:r>
            <a:endParaRPr lang="en-GB" dirty="0"/>
          </a:p>
        </p:txBody>
      </p:sp>
      <p:graphicFrame>
        <p:nvGraphicFramePr>
          <p:cNvPr id="6" name="Inhaltsplatzhalter 5">
            <a:extLst>
              <a:ext uri="{FF2B5EF4-FFF2-40B4-BE49-F238E27FC236}">
                <a16:creationId xmlns:a16="http://schemas.microsoft.com/office/drawing/2014/main" id="{8B72BC8A-47F3-5FEC-AA87-5243DDDC9D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5194285"/>
              </p:ext>
            </p:extLst>
          </p:nvPr>
        </p:nvGraphicFramePr>
        <p:xfrm>
          <a:off x="406400" y="1614488"/>
          <a:ext cx="11430000" cy="4323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0">
                  <a:extLst>
                    <a:ext uri="{9D8B030D-6E8A-4147-A177-3AD203B41FA5}">
                      <a16:colId xmlns:a16="http://schemas.microsoft.com/office/drawing/2014/main" val="448624969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3620117149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39974703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Package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Java Class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Comment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7339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err="1"/>
                        <a:t>demo.sailpoint.absence.plugin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Constants.java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provided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1857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err="1"/>
                        <a:t>demo.sailpoint.absence.plugin.dao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DAO.java</a:t>
                      </a:r>
                      <a:endParaRPr lang="de-D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provided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5993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err="1"/>
                        <a:t>demo.sailpoint.absence.plugin.model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PluginDbField.java</a:t>
                      </a:r>
                    </a:p>
                    <a:p>
                      <a:r>
                        <a:rPr lang="en-GB" dirty="0"/>
                        <a:t>PluginDbTable.java</a:t>
                      </a:r>
                    </a:p>
                    <a:p>
                      <a:r>
                        <a:rPr lang="en-GB" dirty="0"/>
                        <a:t>PluginObject.java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err="1"/>
                        <a:t>provided</a:t>
                      </a:r>
                      <a:endParaRPr lang="en-GB" dirty="0"/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630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err="1"/>
                        <a:t>demo.sailpoint.absence.plugin.paginator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Paginator.java</a:t>
                      </a:r>
                    </a:p>
                    <a:p>
                      <a:r>
                        <a:rPr lang="en-GB" dirty="0"/>
                        <a:t>Sorter.java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err="1"/>
                        <a:t>provided</a:t>
                      </a:r>
                      <a:endParaRPr lang="en-GB" dirty="0"/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2541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err="1"/>
                        <a:t>demo.sailpoint.absence.plugin.service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GenericService.java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err="1"/>
                        <a:t>provided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295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err="1"/>
                        <a:t>demo.sailpoint.absence.plugin.task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AbsenceExecutor.java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 err="1"/>
                        <a:t>created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6039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err="1"/>
                        <a:t>demo.sailpoint.absence.plugin.tools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DateTimeUtils.java</a:t>
                      </a:r>
                    </a:p>
                    <a:p>
                      <a:r>
                        <a:rPr lang="en-GB" dirty="0"/>
                        <a:t>PluginDifferencer.java</a:t>
                      </a:r>
                    </a:p>
                    <a:p>
                      <a:r>
                        <a:rPr lang="en-GB" dirty="0"/>
                        <a:t>PluginObjectHelper.java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provided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9374896"/>
                  </a:ext>
                </a:extLst>
              </a:tr>
            </a:tbl>
          </a:graphicData>
        </a:graphic>
      </p:graphicFrame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F4ABFF3-10F8-D099-8B91-FDF26C7F6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20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92371AF-875A-F6E5-5D04-186160559D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© 2024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06272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932C52-20D5-9373-2C64-C77F5707F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AbsenceExecutor.java</a:t>
            </a:r>
            <a:endParaRPr lang="en-GB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0E01349B-B9E6-A901-4190-0A6D512715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3026" y="1614488"/>
            <a:ext cx="7756747" cy="4279900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35086B3-4909-2980-B408-63B6EC25E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21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EE1D001-F147-1244-EFBE-0089393EBD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© 2024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70881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0F3951-80CF-CDBD-1586-0A277F178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manifest.xml</a:t>
            </a:r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B18A2AE-F4CB-3CE5-868B-6495A277A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DBCB54C-C035-5150-91A7-B1051AEFA0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© 2024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13" name="Inhaltsplatzhalter 12">
            <a:extLst>
              <a:ext uri="{FF2B5EF4-FFF2-40B4-BE49-F238E27FC236}">
                <a16:creationId xmlns:a16="http://schemas.microsoft.com/office/drawing/2014/main" id="{9DA70459-2520-AA94-2BC6-4B672C5CFD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4033" y="1371397"/>
            <a:ext cx="6926667" cy="4765638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BC99BC4C-AC4E-CD0F-7B4F-7FC2D6DD149F}"/>
              </a:ext>
            </a:extLst>
          </p:cNvPr>
          <p:cNvSpPr/>
          <p:nvPr/>
        </p:nvSpPr>
        <p:spPr>
          <a:xfrm>
            <a:off x="3136900" y="2730499"/>
            <a:ext cx="6096000" cy="275610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657349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B6E7146-CE53-A2BF-DB8A-BFCC06F9758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/>
              <a:t>An Absence </a:t>
            </a:r>
            <a:r>
              <a:rPr lang="de-DE" dirty="0" err="1"/>
              <a:t>may</a:t>
            </a:r>
            <a:r>
              <a:rPr lang="de-DE" dirty="0"/>
              <a:t> </a:t>
            </a:r>
            <a:r>
              <a:rPr lang="de-DE" dirty="0" err="1"/>
              <a:t>contain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below</a:t>
            </a:r>
            <a:r>
              <a:rPr lang="de-DE" dirty="0"/>
              <a:t> </a:t>
            </a:r>
            <a:r>
              <a:rPr lang="de-DE" dirty="0" err="1"/>
              <a:t>information</a:t>
            </a:r>
            <a:r>
              <a:rPr lang="de-DE" dirty="0"/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/>
              <a:t>IdentityName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Start Date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End Date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/>
              <a:t>Reason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Deputy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E9F05A7-79E2-F0A5-EBDA-B2FF446B3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23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9E997FB-426D-F59B-C9CA-B8B0E18AF37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© 2024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5CDD913-0292-963F-C4B8-22155053C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Task1: </a:t>
            </a:r>
            <a:r>
              <a:rPr lang="de-DE" dirty="0" err="1"/>
              <a:t>Define</a:t>
            </a:r>
            <a:r>
              <a:rPr lang="de-DE" dirty="0"/>
              <a:t> Table Schema  </a:t>
            </a:r>
            <a:r>
              <a:rPr lang="de-DE" dirty="0" err="1"/>
              <a:t>install.oracle</a:t>
            </a:r>
            <a:endParaRPr lang="en-GB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744591B7-B9B7-8413-959E-2710BB1B3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187" y="875405"/>
            <a:ext cx="6693766" cy="295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498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5CF386CF-0E97-A7E8-7C60-2CF1B66A41A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2081" r="5744"/>
          <a:stretch/>
        </p:blipFill>
        <p:spPr>
          <a:xfrm>
            <a:off x="5264467" y="875405"/>
            <a:ext cx="6521133" cy="4985645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42976EC-44F0-B254-DE9C-C1D0CCE6A7E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Under </a:t>
            </a:r>
            <a:r>
              <a:rPr lang="de-DE" dirty="0" err="1"/>
              <a:t>package</a:t>
            </a:r>
            <a:r>
              <a:rPr lang="de-DE" dirty="0"/>
              <a:t>: </a:t>
            </a:r>
            <a:r>
              <a:rPr lang="en-US" dirty="0" err="1"/>
              <a:t>demo.sailpoint.absence.plugin.</a:t>
            </a:r>
            <a:r>
              <a:rPr lang="en-US" b="1" dirty="0" err="1"/>
              <a:t>model</a:t>
            </a: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class extends </a:t>
            </a:r>
            <a:r>
              <a:rPr lang="en-US" b="1" dirty="0" err="1"/>
              <a:t>PluginObject</a:t>
            </a: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Define @PluginDbTable, @JsonProperty, @JsonInclude, @PluginDbField for each field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Generate Getter and Setter</a:t>
            </a:r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AF311CB-B041-FF4F-73D5-5898A36BD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24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4E88608-DAC8-A609-62D6-4AF5F16957C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© 2024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18CF98B9-7DF1-EAF9-A10F-49185E90F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Task2: </a:t>
            </a:r>
            <a:r>
              <a:rPr lang="de-DE" dirty="0" err="1"/>
              <a:t>Define</a:t>
            </a:r>
            <a:r>
              <a:rPr lang="de-DE" dirty="0"/>
              <a:t> Model Class: Absence.java</a:t>
            </a:r>
            <a:endParaRPr lang="en-GB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3410969-C948-1848-19E9-262B69DE9FF9}"/>
              </a:ext>
            </a:extLst>
          </p:cNvPr>
          <p:cNvSpPr/>
          <p:nvPr/>
        </p:nvSpPr>
        <p:spPr>
          <a:xfrm>
            <a:off x="5194934" y="862705"/>
            <a:ext cx="4139566" cy="26759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20EF1818-61EF-98E8-A6BE-BD42549A9198}"/>
              </a:ext>
            </a:extLst>
          </p:cNvPr>
          <p:cNvSpPr/>
          <p:nvPr/>
        </p:nvSpPr>
        <p:spPr>
          <a:xfrm>
            <a:off x="7150734" y="1136202"/>
            <a:ext cx="2094866" cy="26759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18AD7564-D707-438A-A185-9F676A89E203}"/>
              </a:ext>
            </a:extLst>
          </p:cNvPr>
          <p:cNvSpPr/>
          <p:nvPr/>
        </p:nvSpPr>
        <p:spPr>
          <a:xfrm>
            <a:off x="5563234" y="1493649"/>
            <a:ext cx="4584066" cy="7034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661427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358668DF-D38A-A1CC-E2DB-EF0780FFFB7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854" r="854"/>
          <a:stretch/>
        </p:blipFill>
        <p:spPr>
          <a:xfrm>
            <a:off x="4772025" y="666302"/>
            <a:ext cx="7227116" cy="5525395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9739B65-5523-621E-B29D-1ADE77113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Under </a:t>
            </a:r>
            <a:r>
              <a:rPr lang="de-DE" dirty="0" err="1"/>
              <a:t>package</a:t>
            </a:r>
            <a:r>
              <a:rPr lang="de-DE" dirty="0"/>
              <a:t>: </a:t>
            </a:r>
            <a:r>
              <a:rPr lang="en-US" dirty="0" err="1"/>
              <a:t>demo.sailpoint.absence.plugin.</a:t>
            </a:r>
            <a:r>
              <a:rPr lang="en-US" b="1" dirty="0" err="1"/>
              <a:t>dao</a:t>
            </a: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class extends </a:t>
            </a:r>
            <a:r>
              <a:rPr lang="en-US" b="1" dirty="0"/>
              <a:t>DAO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Inherited functions: create(), updated() and delete()</a:t>
            </a: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Define </a:t>
            </a:r>
            <a:r>
              <a:rPr lang="de-DE" dirty="0" err="1"/>
              <a:t>get</a:t>
            </a:r>
            <a:r>
              <a:rPr lang="de-DE" dirty="0"/>
              <a:t>() and </a:t>
            </a:r>
            <a:r>
              <a:rPr lang="de-DE" dirty="0" err="1"/>
              <a:t>search</a:t>
            </a:r>
            <a:r>
              <a:rPr lang="de-DE" dirty="0"/>
              <a:t>() </a:t>
            </a:r>
            <a:r>
              <a:rPr lang="de-DE" dirty="0" err="1"/>
              <a:t>functions</a:t>
            </a:r>
            <a:r>
              <a:rPr lang="de-DE" dirty="0"/>
              <a:t>.</a:t>
            </a:r>
            <a:endParaRPr lang="en-GB" dirty="0"/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5B5B372-FCC1-31B4-CD2B-B56BC3DA5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25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BF1D351-9791-1466-88DE-4B2CD69C243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© 2024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BBB184D6-5303-2E38-5596-C3A56ABAA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Task3: </a:t>
            </a:r>
            <a:r>
              <a:rPr lang="de-DE" dirty="0" err="1"/>
              <a:t>Define</a:t>
            </a:r>
            <a:r>
              <a:rPr lang="de-DE" dirty="0"/>
              <a:t> DAO Class: AbsenceDao.java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60075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DEC5B1E2-EA70-0F4D-1BBD-9F6BE6B6E62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2184" t="-159" r="13656" b="159"/>
          <a:stretch/>
        </p:blipFill>
        <p:spPr>
          <a:xfrm>
            <a:off x="4853305" y="875405"/>
            <a:ext cx="6932295" cy="5299993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128913D-5F03-FAC6-2866-D4CE443EACA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Under </a:t>
            </a:r>
            <a:r>
              <a:rPr lang="de-DE" dirty="0" err="1"/>
              <a:t>package</a:t>
            </a:r>
            <a:r>
              <a:rPr lang="de-DE" dirty="0"/>
              <a:t>: </a:t>
            </a:r>
            <a:r>
              <a:rPr lang="en-US" dirty="0" err="1"/>
              <a:t>demo.sailpoint.absence.plugin.</a:t>
            </a:r>
            <a:r>
              <a:rPr lang="en-US" b="1" dirty="0" err="1"/>
              <a:t>service</a:t>
            </a: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class extends </a:t>
            </a:r>
            <a:r>
              <a:rPr lang="en-US" b="1" dirty="0" err="1"/>
              <a:t>GenericService</a:t>
            </a: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Define </a:t>
            </a:r>
            <a:r>
              <a:rPr lang="de-DE" dirty="0" err="1"/>
              <a:t>createAbsence</a:t>
            </a:r>
            <a:r>
              <a:rPr lang="de-DE" dirty="0"/>
              <a:t>(), </a:t>
            </a:r>
            <a:r>
              <a:rPr lang="de-DE" dirty="0" err="1"/>
              <a:t>updateAbsence</a:t>
            </a:r>
            <a:r>
              <a:rPr lang="de-DE" dirty="0"/>
              <a:t>(), </a:t>
            </a:r>
            <a:r>
              <a:rPr lang="de-DE" dirty="0" err="1"/>
              <a:t>deleteAbsence</a:t>
            </a:r>
            <a:r>
              <a:rPr lang="de-DE" dirty="0"/>
              <a:t>(), </a:t>
            </a:r>
            <a:r>
              <a:rPr lang="de-DE" dirty="0" err="1"/>
              <a:t>getAbsence</a:t>
            </a:r>
            <a:r>
              <a:rPr lang="de-DE" dirty="0"/>
              <a:t>() and </a:t>
            </a:r>
            <a:r>
              <a:rPr lang="de-DE" dirty="0" err="1"/>
              <a:t>getAbsencesByIdentity</a:t>
            </a:r>
            <a:r>
              <a:rPr lang="de-DE" dirty="0"/>
              <a:t>()</a:t>
            </a:r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78DEEA1-0931-DAAA-822B-84ECA1CA0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26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0E4CC41-2860-0158-A8DD-7A59FED5D99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© 2024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4EE85FB9-6385-F535-A311-1D9950A02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Task4: </a:t>
            </a:r>
            <a:r>
              <a:rPr lang="de-DE" dirty="0" err="1"/>
              <a:t>Define</a:t>
            </a:r>
            <a:r>
              <a:rPr lang="de-DE" dirty="0"/>
              <a:t> Service Class: </a:t>
            </a:r>
            <a:br>
              <a:rPr lang="de-DE" dirty="0"/>
            </a:br>
            <a:r>
              <a:rPr lang="de-DE" dirty="0" err="1"/>
              <a:t>AbsenceService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56502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B457DE21-490F-3FF6-C43F-B8FC743ADBD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t="-159" r="27984" b="159"/>
          <a:stretch/>
        </p:blipFill>
        <p:spPr>
          <a:xfrm>
            <a:off x="5183187" y="875405"/>
            <a:ext cx="6521133" cy="4985645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BE47D02-7F46-B76B-E4D4-3B1C9AE274E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This </a:t>
            </a:r>
            <a:r>
              <a:rPr lang="de-DE" dirty="0" err="1"/>
              <a:t>class</a:t>
            </a:r>
            <a:r>
              <a:rPr lang="de-DE" dirty="0"/>
              <a:t> </a:t>
            </a:r>
            <a:r>
              <a:rPr lang="de-DE" dirty="0" err="1"/>
              <a:t>scan</a:t>
            </a:r>
            <a:r>
              <a:rPr lang="de-DE" dirty="0"/>
              <a:t> </a:t>
            </a:r>
            <a:r>
              <a:rPr lang="de-DE" dirty="0" err="1"/>
              <a:t>through</a:t>
            </a:r>
            <a:r>
              <a:rPr lang="de-DE" dirty="0"/>
              <a:t> all Absence </a:t>
            </a:r>
            <a:r>
              <a:rPr lang="de-DE" dirty="0" err="1"/>
              <a:t>entries</a:t>
            </a:r>
            <a:r>
              <a:rPr lang="de-DE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Checking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it‘s</a:t>
            </a:r>
            <a:r>
              <a:rPr lang="de-DE" dirty="0"/>
              <a:t> an </a:t>
            </a:r>
            <a:r>
              <a:rPr lang="de-DE" dirty="0" err="1"/>
              <a:t>active</a:t>
            </a:r>
            <a:r>
              <a:rPr lang="de-DE" dirty="0"/>
              <a:t> Absence and </a:t>
            </a:r>
            <a:r>
              <a:rPr lang="de-DE" dirty="0" err="1"/>
              <a:t>if</a:t>
            </a:r>
            <a:r>
              <a:rPr lang="de-DE" dirty="0"/>
              <a:t> Identity </a:t>
            </a:r>
            <a:r>
              <a:rPr lang="de-DE" dirty="0" err="1"/>
              <a:t>does</a:t>
            </a:r>
            <a:r>
              <a:rPr lang="de-DE" dirty="0"/>
              <a:t> not </a:t>
            </a:r>
            <a:r>
              <a:rPr lang="de-DE" dirty="0" err="1"/>
              <a:t>yet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any</a:t>
            </a:r>
            <a:r>
              <a:rPr lang="de-DE" dirty="0"/>
              <a:t> </a:t>
            </a:r>
            <a:r>
              <a:rPr lang="de-DE" dirty="0" err="1"/>
              <a:t>forward</a:t>
            </a:r>
            <a:r>
              <a:rPr lang="de-DE" dirty="0"/>
              <a:t> </a:t>
            </a:r>
            <a:r>
              <a:rPr lang="de-DE" dirty="0" err="1"/>
              <a:t>preferences</a:t>
            </a:r>
            <a:r>
              <a:rPr lang="de-DE" dirty="0"/>
              <a:t>. </a:t>
            </a:r>
            <a:r>
              <a:rPr lang="de-DE" dirty="0" err="1"/>
              <a:t>Then</a:t>
            </a:r>
            <a:r>
              <a:rPr lang="de-DE" dirty="0"/>
              <a:t> </a:t>
            </a:r>
            <a:r>
              <a:rPr lang="de-DE" dirty="0" err="1"/>
              <a:t>configure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forward</a:t>
            </a:r>
            <a:r>
              <a:rPr lang="de-DE" dirty="0"/>
              <a:t> </a:t>
            </a:r>
            <a:r>
              <a:rPr lang="de-DE" dirty="0" err="1"/>
              <a:t>preference</a:t>
            </a:r>
            <a:r>
              <a:rPr lang="de-DE" dirty="0"/>
              <a:t> </a:t>
            </a:r>
            <a:r>
              <a:rPr lang="de-DE" dirty="0" err="1"/>
              <a:t>base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absence</a:t>
            </a:r>
            <a:r>
              <a:rPr lang="de-DE" dirty="0"/>
              <a:t> </a:t>
            </a:r>
            <a:r>
              <a:rPr lang="de-DE" dirty="0" err="1"/>
              <a:t>information</a:t>
            </a:r>
            <a:r>
              <a:rPr lang="de-DE" dirty="0"/>
              <a:t>.</a:t>
            </a:r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3348692-99A1-7649-5E9A-1CC88AB6C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27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66CDEE2-C42B-1CAD-66F2-F21BAEB8CFB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© 2024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42A59E04-F069-EBF8-9FFB-76CBD9667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Task5: </a:t>
            </a:r>
            <a:r>
              <a:rPr lang="de-DE" dirty="0" err="1"/>
              <a:t>AbsenceExecutor</a:t>
            </a:r>
            <a:br>
              <a:rPr lang="en-GB" dirty="0"/>
            </a:br>
            <a:endParaRPr lang="en-GB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A56FF1F-D492-F8C3-EF2E-D3A19EF921DE}"/>
              </a:ext>
            </a:extLst>
          </p:cNvPr>
          <p:cNvSpPr/>
          <p:nvPr/>
        </p:nvSpPr>
        <p:spPr>
          <a:xfrm>
            <a:off x="5474334" y="1615699"/>
            <a:ext cx="4241166" cy="3274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2AF7A13-1E9C-BAE1-B17C-2A012755306B}"/>
              </a:ext>
            </a:extLst>
          </p:cNvPr>
          <p:cNvSpPr/>
          <p:nvPr/>
        </p:nvSpPr>
        <p:spPr>
          <a:xfrm>
            <a:off x="5766434" y="3803085"/>
            <a:ext cx="5937886" cy="14392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121578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>
            <a:extLst>
              <a:ext uri="{FF2B5EF4-FFF2-40B4-BE49-F238E27FC236}">
                <a16:creationId xmlns:a16="http://schemas.microsoft.com/office/drawing/2014/main" id="{2F8484A3-72D5-091A-96E7-CC115D245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Sample Code: Create Absence</a:t>
            </a:r>
            <a:endParaRPr lang="en-GB" dirty="0"/>
          </a:p>
        </p:txBody>
      </p:sp>
      <p:sp>
        <p:nvSpPr>
          <p:cNvPr id="18" name="Inhaltsplatzhalter 17">
            <a:extLst>
              <a:ext uri="{FF2B5EF4-FFF2-40B4-BE49-F238E27FC236}">
                <a16:creationId xmlns:a16="http://schemas.microsoft.com/office/drawing/2014/main" id="{CF6FC76A-9874-8D87-3FF9-F377DF1E4F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import </a:t>
            </a:r>
            <a:r>
              <a:rPr lang="en-GB" dirty="0" err="1"/>
              <a:t>demo.sailpoint.absence.plugin.model.Absence</a:t>
            </a:r>
            <a:r>
              <a:rPr lang="en-GB" dirty="0"/>
              <a:t>;</a:t>
            </a:r>
          </a:p>
          <a:p>
            <a:pPr marL="0" indent="0">
              <a:buNone/>
            </a:pPr>
            <a:r>
              <a:rPr lang="en-GB" dirty="0"/>
              <a:t>import </a:t>
            </a:r>
            <a:r>
              <a:rPr lang="en-GB" dirty="0" err="1"/>
              <a:t>demo.sailpoint.absence.plugin.service.AbsenceService</a:t>
            </a:r>
            <a:r>
              <a:rPr lang="en-GB" dirty="0"/>
              <a:t>;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Absence </a:t>
            </a:r>
            <a:r>
              <a:rPr lang="en-GB" dirty="0" err="1"/>
              <a:t>absence</a:t>
            </a:r>
            <a:r>
              <a:rPr lang="en-GB" dirty="0"/>
              <a:t> = new Absence(</a:t>
            </a:r>
            <a:r>
              <a:rPr lang="en-GB" dirty="0" err="1"/>
              <a:t>identityName</a:t>
            </a:r>
            <a:r>
              <a:rPr lang="en-GB" dirty="0"/>
              <a:t>, </a:t>
            </a:r>
            <a:r>
              <a:rPr lang="en-GB" dirty="0" err="1"/>
              <a:t>startDate</a:t>
            </a:r>
            <a:r>
              <a:rPr lang="en-GB" dirty="0"/>
              <a:t>, </a:t>
            </a:r>
            <a:r>
              <a:rPr lang="en-GB" dirty="0" err="1"/>
              <a:t>endDate</a:t>
            </a:r>
            <a:r>
              <a:rPr lang="en-GB" dirty="0"/>
              <a:t>, reason, deputy);</a:t>
            </a:r>
          </a:p>
          <a:p>
            <a:pPr marL="0" indent="0">
              <a:buNone/>
            </a:pPr>
            <a:r>
              <a:rPr lang="en-GB" dirty="0" err="1"/>
              <a:t>AbsenceService.createAbsence</a:t>
            </a:r>
            <a:r>
              <a:rPr lang="en-GB" dirty="0"/>
              <a:t>(context, absence);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075B721-E8C0-FD8F-1BE1-18898596A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28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0DED9A0-1D4D-11A8-D193-2804776F00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© 2024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52525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B2F3E8-A93B-8C5A-C50A-FAFD7F55C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Sample Code: Update Absence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DBF32D1-05DE-86CB-1538-A2D3458ED4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import </a:t>
            </a:r>
            <a:r>
              <a:rPr lang="en-GB" dirty="0" err="1"/>
              <a:t>demo.sailpoint.absence.plugin.model.Absence</a:t>
            </a:r>
            <a:r>
              <a:rPr lang="en-GB" dirty="0"/>
              <a:t>;</a:t>
            </a:r>
          </a:p>
          <a:p>
            <a:pPr marL="0" indent="0">
              <a:buNone/>
            </a:pPr>
            <a:r>
              <a:rPr lang="en-GB" dirty="0"/>
              <a:t>import </a:t>
            </a:r>
            <a:r>
              <a:rPr lang="en-GB" dirty="0" err="1"/>
              <a:t>demo.sailpoint.absence.plugin.service.AbsenceService</a:t>
            </a:r>
            <a:r>
              <a:rPr lang="en-GB" dirty="0"/>
              <a:t>;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Absence </a:t>
            </a:r>
            <a:r>
              <a:rPr lang="en-GB" dirty="0" err="1"/>
              <a:t>absence</a:t>
            </a:r>
            <a:r>
              <a:rPr lang="en-GB" dirty="0"/>
              <a:t> = </a:t>
            </a:r>
            <a:r>
              <a:rPr lang="en-GB" dirty="0" err="1"/>
              <a:t>AbsenceService.getAbsence</a:t>
            </a:r>
            <a:r>
              <a:rPr lang="en-GB" dirty="0"/>
              <a:t>(context, id).get();</a:t>
            </a:r>
          </a:p>
          <a:p>
            <a:pPr marL="0" indent="0">
              <a:buNone/>
            </a:pPr>
            <a:r>
              <a:rPr lang="en-GB" dirty="0" err="1"/>
              <a:t>absence.setDeputy</a:t>
            </a:r>
            <a:r>
              <a:rPr lang="en-GB" dirty="0"/>
              <a:t>(deputy);</a:t>
            </a:r>
          </a:p>
          <a:p>
            <a:pPr marL="0" indent="0">
              <a:buNone/>
            </a:pPr>
            <a:r>
              <a:rPr lang="en-GB" dirty="0" err="1"/>
              <a:t>absence.setStartDate</a:t>
            </a:r>
            <a:r>
              <a:rPr lang="en-GB" dirty="0"/>
              <a:t>(</a:t>
            </a:r>
            <a:r>
              <a:rPr lang="en-GB" dirty="0" err="1"/>
              <a:t>startDate</a:t>
            </a:r>
            <a:r>
              <a:rPr lang="en-GB" dirty="0"/>
              <a:t>);</a:t>
            </a:r>
          </a:p>
          <a:p>
            <a:pPr marL="0" indent="0">
              <a:buNone/>
            </a:pPr>
            <a:r>
              <a:rPr lang="en-GB" dirty="0" err="1"/>
              <a:t>absence.setEndDate</a:t>
            </a:r>
            <a:r>
              <a:rPr lang="en-GB" dirty="0"/>
              <a:t>(</a:t>
            </a:r>
            <a:r>
              <a:rPr lang="en-GB" dirty="0" err="1"/>
              <a:t>endDate</a:t>
            </a:r>
            <a:r>
              <a:rPr lang="en-GB" dirty="0"/>
              <a:t>);</a:t>
            </a:r>
          </a:p>
          <a:p>
            <a:pPr marL="0" indent="0">
              <a:buNone/>
            </a:pPr>
            <a:r>
              <a:rPr lang="en-GB" dirty="0" err="1"/>
              <a:t>absence.setReason</a:t>
            </a:r>
            <a:r>
              <a:rPr lang="en-GB" dirty="0"/>
              <a:t>(reason);</a:t>
            </a:r>
          </a:p>
          <a:p>
            <a:pPr marL="0" indent="0">
              <a:buNone/>
            </a:pPr>
            <a:r>
              <a:rPr lang="en-GB" dirty="0" err="1"/>
              <a:t>AbsenceService.updateAbsence</a:t>
            </a:r>
            <a:r>
              <a:rPr lang="en-GB" dirty="0"/>
              <a:t>(context, absence);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43C416E-2CF9-4681-33ED-D6AA5D9DB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29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924E2A1-CC36-290E-9E05-526BDC34E1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© 2024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55346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787E94-FA12-30AF-2515-7E253916B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CBA17E-FE4D-F03D-F23B-EE45461C6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91E1866D-7866-5859-FA9C-7A6D894D7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© 2024 SailPoint Technologies, Inc. All rights reserved.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D146EE6-2E14-BBEB-52C5-BD42E90C89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accent6"/>
                </a:solidFill>
              </a:rPr>
              <a:t>Self Introduction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BC2FB82-F10B-E3EE-E3DE-7682CCC86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0" dirty="0">
                <a:solidFill>
                  <a:schemeClr val="accent6"/>
                </a:solidFill>
                <a:latin typeface="Poppins SemiBold" pitchFamily="2" charset="77"/>
                <a:cs typeface="Poppins SemiBold" pitchFamily="2" charset="77"/>
              </a:rPr>
              <a:t>Who are we?</a:t>
            </a:r>
          </a:p>
        </p:txBody>
      </p:sp>
    </p:spTree>
    <p:extLst>
      <p:ext uri="{BB962C8B-B14F-4D97-AF65-F5344CB8AC3E}">
        <p14:creationId xmlns:p14="http://schemas.microsoft.com/office/powerpoint/2010/main" val="10171769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1E81A9-B296-2BDE-83F8-31173651B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Sample Code: Delete Absence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50B003-35F8-59D2-C576-A612638718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import </a:t>
            </a:r>
            <a:r>
              <a:rPr lang="en-GB" dirty="0" err="1"/>
              <a:t>demo.sailpoint.absence.plugin.model.Absence</a:t>
            </a:r>
            <a:r>
              <a:rPr lang="en-GB" dirty="0"/>
              <a:t>;</a:t>
            </a:r>
          </a:p>
          <a:p>
            <a:pPr marL="0" indent="0">
              <a:buNone/>
            </a:pPr>
            <a:r>
              <a:rPr lang="en-GB" dirty="0"/>
              <a:t>import </a:t>
            </a:r>
            <a:r>
              <a:rPr lang="en-GB" dirty="0" err="1"/>
              <a:t>demo.sailpoint.absence.plugin.service.AbsenceService</a:t>
            </a:r>
            <a:r>
              <a:rPr lang="en-GB" dirty="0"/>
              <a:t>;</a:t>
            </a:r>
          </a:p>
          <a:p>
            <a:pPr marL="0" indent="0">
              <a:buNone/>
            </a:pPr>
            <a:r>
              <a:rPr lang="en-GB" dirty="0"/>
              <a:t>import </a:t>
            </a:r>
            <a:r>
              <a:rPr lang="en-GB" dirty="0" err="1"/>
              <a:t>sailpoint.tools.Util</a:t>
            </a:r>
            <a:r>
              <a:rPr lang="en-GB" dirty="0"/>
              <a:t>;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Absence </a:t>
            </a:r>
            <a:r>
              <a:rPr lang="en-GB" dirty="0" err="1"/>
              <a:t>absence</a:t>
            </a:r>
            <a:r>
              <a:rPr lang="en-GB" dirty="0"/>
              <a:t> = </a:t>
            </a:r>
            <a:r>
              <a:rPr lang="en-GB" dirty="0" err="1"/>
              <a:t>AbsenceService.getAbsence</a:t>
            </a:r>
            <a:r>
              <a:rPr lang="en-GB" dirty="0"/>
              <a:t>(context, id).get();</a:t>
            </a:r>
          </a:p>
          <a:p>
            <a:pPr marL="0" indent="0">
              <a:buNone/>
            </a:pPr>
            <a:r>
              <a:rPr lang="en-GB" dirty="0" err="1"/>
              <a:t>AbsenceService.deleteAbsence</a:t>
            </a:r>
            <a:r>
              <a:rPr lang="en-GB" dirty="0"/>
              <a:t>(context, absence);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50067DE-ECB1-96CD-FF3A-CF851D6C9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30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74DC7AF-02B1-9442-B33C-00592B239A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© 2024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11794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E0CEDC-AB44-13E7-1ED0-20161C01A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Sample Code: </a:t>
            </a:r>
            <a:r>
              <a:rPr lang="de-DE" dirty="0" err="1"/>
              <a:t>Get</a:t>
            </a:r>
            <a:r>
              <a:rPr lang="de-DE" dirty="0"/>
              <a:t> </a:t>
            </a:r>
            <a:r>
              <a:rPr lang="de-DE" dirty="0" err="1"/>
              <a:t>Absences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Identity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418652B-1737-FE32-275C-B887BAA2D1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import </a:t>
            </a:r>
            <a:r>
              <a:rPr lang="en-GB" dirty="0" err="1"/>
              <a:t>demo.sailpoint.absence.plugin.model.Absence</a:t>
            </a:r>
            <a:r>
              <a:rPr lang="en-GB" dirty="0"/>
              <a:t>;</a:t>
            </a:r>
          </a:p>
          <a:p>
            <a:pPr marL="0" indent="0">
              <a:buNone/>
            </a:pPr>
            <a:r>
              <a:rPr lang="en-GB" dirty="0"/>
              <a:t>import </a:t>
            </a:r>
            <a:r>
              <a:rPr lang="en-GB" dirty="0" err="1"/>
              <a:t>demo.sailpoint.absence.plugin.service.AbsenceService</a:t>
            </a:r>
            <a:r>
              <a:rPr lang="en-GB" dirty="0"/>
              <a:t>;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List </a:t>
            </a:r>
            <a:r>
              <a:rPr lang="en-GB" dirty="0" err="1"/>
              <a:t>list</a:t>
            </a:r>
            <a:r>
              <a:rPr lang="en-GB" dirty="0"/>
              <a:t> = </a:t>
            </a:r>
            <a:r>
              <a:rPr lang="en-GB" dirty="0" err="1"/>
              <a:t>AbsenceService.getAbsencesByIdentity</a:t>
            </a:r>
            <a:r>
              <a:rPr lang="en-GB" dirty="0"/>
              <a:t>(context, </a:t>
            </a:r>
            <a:r>
              <a:rPr lang="en-GB" dirty="0" err="1"/>
              <a:t>identityName</a:t>
            </a:r>
            <a:r>
              <a:rPr lang="en-GB" dirty="0"/>
              <a:t>);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125B77D-17E5-C192-4B97-4A8F3F917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31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F310C7C-34BD-E47A-2D37-8D57AD5300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© 2024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464078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417306-A439-C756-DA51-43CFCD905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Create XML </a:t>
            </a:r>
            <a:r>
              <a:rPr lang="de-DE" dirty="0" err="1"/>
              <a:t>Artifacts</a:t>
            </a:r>
            <a:endParaRPr lang="en-GB" dirty="0"/>
          </a:p>
        </p:txBody>
      </p:sp>
      <p:graphicFrame>
        <p:nvGraphicFramePr>
          <p:cNvPr id="6" name="Inhaltsplatzhalter 5">
            <a:extLst>
              <a:ext uri="{FF2B5EF4-FFF2-40B4-BE49-F238E27FC236}">
                <a16:creationId xmlns:a16="http://schemas.microsoft.com/office/drawing/2014/main" id="{89893DCE-23E0-77A4-B010-CC16EADA9C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018510"/>
              </p:ext>
            </p:extLst>
          </p:nvPr>
        </p:nvGraphicFramePr>
        <p:xfrm>
          <a:off x="406400" y="1614488"/>
          <a:ext cx="114300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5000">
                  <a:extLst>
                    <a:ext uri="{9D8B030D-6E8A-4147-A177-3AD203B41FA5}">
                      <a16:colId xmlns:a16="http://schemas.microsoft.com/office/drawing/2014/main" val="3088055478"/>
                    </a:ext>
                  </a:extLst>
                </a:gridCol>
                <a:gridCol w="5715000">
                  <a:extLst>
                    <a:ext uri="{9D8B030D-6E8A-4147-A177-3AD203B41FA5}">
                      <a16:colId xmlns:a16="http://schemas.microsoft.com/office/drawing/2014/main" val="10061011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err="1"/>
                        <a:t>Object</a:t>
                      </a:r>
                      <a:r>
                        <a:rPr lang="de-DE" dirty="0"/>
                        <a:t> Type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Name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51636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/>
                        <a:t>QuickLink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DEMO Create Absence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38278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/>
                        <a:t>QuickLink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DEMO Update Absence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967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/>
                        <a:t>QuickLink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DEMO Delete Absence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1535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Workflow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DEMO Create Absence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2206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Workflow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DEMO Update Absence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38071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Workflow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DEMO Delete Absence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6974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TaskDefinition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DEMO Absence Executor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417313"/>
                  </a:ext>
                </a:extLst>
              </a:tr>
            </a:tbl>
          </a:graphicData>
        </a:graphic>
      </p:graphicFrame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5036DFB-7FF1-1D62-8D26-C6E969846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32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6DD80E0-7D05-7984-C611-21F327CE74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© 2024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21909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D3946BE5-4D89-245E-AFB1-012A3F6C8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Ant Build: </a:t>
            </a:r>
            <a:br>
              <a:rPr lang="en-GB" dirty="0"/>
            </a:br>
            <a:r>
              <a:rPr lang="en-GB" dirty="0"/>
              <a:t>Plugin ZIP File Content</a:t>
            </a:r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C72ADF5B-900F-61C4-8819-006200ABFD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70545" y="904411"/>
            <a:ext cx="3878355" cy="5049178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C26802E-8BCC-B545-C21F-759AA61FF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33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4A15567-EE78-4DD5-43B5-682C4788B9A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© 2024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7A26CA8-8AF4-41E4-CCB1-44453485B7B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sz="2000" dirty="0"/>
              <a:t>Use Eclipse to execute Ant build with target package. </a:t>
            </a:r>
          </a:p>
          <a:p>
            <a:r>
              <a:rPr lang="en-GB" sz="2000" dirty="0"/>
              <a:t>The compiled package (.zip) is under build/ folder.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94604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9EC8A6-0D5E-40F7-CDF5-B307B520B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0" dirty="0">
                <a:solidFill>
                  <a:schemeClr val="accent6"/>
                </a:solidFill>
                <a:latin typeface="Poppins SemiBold" pitchFamily="2" charset="77"/>
                <a:cs typeface="Poppins SemiBold" pitchFamily="2" charset="77"/>
              </a:rPr>
              <a:t>Question &amp; Feedback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662CD8-C7D5-1545-7852-8A8D87DD5D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accent6"/>
                </a:solidFill>
              </a:rPr>
              <a:t>Q&amp;A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06F0B87-BBB8-7C30-F246-99C26B1D5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34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2DF16DE-6044-AF4F-BDDF-AD80A9D115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© 2024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35642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62FB3D-DF17-8D27-7E0E-6CA8229B1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35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5DC99E-286C-678A-1C61-10D88CC0E70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© 2024 SailPoint Technologies, Inc. All rights reserved.</a:t>
            </a:r>
          </a:p>
        </p:txBody>
      </p:sp>
      <p:pic>
        <p:nvPicPr>
          <p:cNvPr id="6" name="Graphic 5" descr="SailPoint">
            <a:extLst>
              <a:ext uri="{FF2B5EF4-FFF2-40B4-BE49-F238E27FC236}">
                <a16:creationId xmlns:a16="http://schemas.microsoft.com/office/drawing/2014/main" id="{412E68D0-EED9-3551-5FC0-5C5D56DDD3B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2835" y="1715262"/>
            <a:ext cx="2686330" cy="953855"/>
          </a:xfrm>
          <a:prstGeom prst="rect">
            <a:avLst/>
          </a:prstGeom>
        </p:spPr>
      </p:pic>
      <p:pic>
        <p:nvPicPr>
          <p:cNvPr id="8" name="Picture 7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7F51C1E-5126-7A85-CB60-69A7FFA65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1072" y="2496662"/>
            <a:ext cx="2163097" cy="1795225"/>
          </a:xfrm>
          <a:prstGeom prst="rect">
            <a:avLst/>
          </a:prstGeom>
        </p:spPr>
      </p:pic>
      <p:pic>
        <p:nvPicPr>
          <p:cNvPr id="10" name="Picture 9" descr="Chart, histogram&#10;&#10;Description automatically generated">
            <a:extLst>
              <a:ext uri="{FF2B5EF4-FFF2-40B4-BE49-F238E27FC236}">
                <a16:creationId xmlns:a16="http://schemas.microsoft.com/office/drawing/2014/main" id="{AF7FAFF6-650B-2857-ED7D-3B0B35E6F9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407" y="2496662"/>
            <a:ext cx="2163097" cy="1795225"/>
          </a:xfrm>
          <a:prstGeom prst="rect">
            <a:avLst/>
          </a:prstGeom>
        </p:spPr>
      </p:pic>
      <p:sp>
        <p:nvSpPr>
          <p:cNvPr id="11" name="Title 5">
            <a:extLst>
              <a:ext uri="{FF2B5EF4-FFF2-40B4-BE49-F238E27FC236}">
                <a16:creationId xmlns:a16="http://schemas.microsoft.com/office/drawing/2014/main" id="{ABF4BD4E-E703-E9BC-B809-876288039522}"/>
              </a:ext>
            </a:extLst>
          </p:cNvPr>
          <p:cNvSpPr txBox="1">
            <a:spLocks/>
          </p:cNvSpPr>
          <p:nvPr/>
        </p:nvSpPr>
        <p:spPr>
          <a:xfrm>
            <a:off x="831850" y="2973010"/>
            <a:ext cx="10515600" cy="10149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pPr algn="ctr"/>
            <a:r>
              <a:rPr lang="en-US" sz="54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381975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A624C0A-5FEB-6ECD-633F-96F99A6EA6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625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71ACA5A-ED2E-2617-BC89-656A431A5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4</a:t>
            </a:fld>
            <a:endParaRPr lang="en-US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2304620-16D1-C063-35DE-291C8439428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© 2024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567DDC4-84F1-CA49-A5BE-05F2EB35A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1038" y="152334"/>
            <a:ext cx="914479" cy="762066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715FE8E5-9EEC-3204-9C59-E035ED93E88E}"/>
              </a:ext>
            </a:extLst>
          </p:cNvPr>
          <p:cNvGrpSpPr/>
          <p:nvPr/>
        </p:nvGrpSpPr>
        <p:grpSpPr>
          <a:xfrm>
            <a:off x="-101600" y="4368798"/>
            <a:ext cx="12293600" cy="2641536"/>
            <a:chOff x="-101600" y="4368798"/>
            <a:chExt cx="12293600" cy="2641536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37FFF76-6A1F-8302-C152-9C1FBF196FB0}"/>
                </a:ext>
              </a:extLst>
            </p:cNvPr>
            <p:cNvSpPr txBox="1"/>
            <p:nvPr/>
          </p:nvSpPr>
          <p:spPr>
            <a:xfrm>
              <a:off x="-101600" y="4368798"/>
              <a:ext cx="12293600" cy="2489201"/>
            </a:xfrm>
            <a:custGeom>
              <a:avLst/>
              <a:gdLst/>
              <a:ahLst/>
              <a:cxnLst/>
              <a:rect l="l" t="t" r="r" b="b"/>
              <a:pathLst>
                <a:path w="12192000" h="2489200">
                  <a:moveTo>
                    <a:pt x="5131264" y="679247"/>
                  </a:moveTo>
                  <a:cubicBezTo>
                    <a:pt x="5229409" y="679247"/>
                    <a:pt x="5307984" y="711670"/>
                    <a:pt x="5366988" y="776516"/>
                  </a:cubicBezTo>
                  <a:cubicBezTo>
                    <a:pt x="5425993" y="841363"/>
                    <a:pt x="5455495" y="928116"/>
                    <a:pt x="5455495" y="1036777"/>
                  </a:cubicBezTo>
                  <a:cubicBezTo>
                    <a:pt x="5455495" y="1144270"/>
                    <a:pt x="5425993" y="1230732"/>
                    <a:pt x="5366988" y="1296162"/>
                  </a:cubicBezTo>
                  <a:cubicBezTo>
                    <a:pt x="5307984" y="1361593"/>
                    <a:pt x="5229409" y="1394308"/>
                    <a:pt x="5131264" y="1394308"/>
                  </a:cubicBezTo>
                  <a:cubicBezTo>
                    <a:pt x="5031950" y="1394308"/>
                    <a:pt x="4952791" y="1361885"/>
                    <a:pt x="4893786" y="1297038"/>
                  </a:cubicBezTo>
                  <a:cubicBezTo>
                    <a:pt x="4834782" y="1232192"/>
                    <a:pt x="4805280" y="1145439"/>
                    <a:pt x="4805280" y="1036777"/>
                  </a:cubicBezTo>
                  <a:cubicBezTo>
                    <a:pt x="4805280" y="926948"/>
                    <a:pt x="4834782" y="839902"/>
                    <a:pt x="4893786" y="775640"/>
                  </a:cubicBezTo>
                  <a:cubicBezTo>
                    <a:pt x="4952791" y="711378"/>
                    <a:pt x="5031950" y="679247"/>
                    <a:pt x="5131264" y="679247"/>
                  </a:cubicBezTo>
                  <a:close/>
                  <a:moveTo>
                    <a:pt x="7711777" y="425120"/>
                  </a:moveTo>
                  <a:lnTo>
                    <a:pt x="7711777" y="665226"/>
                  </a:lnTo>
                  <a:lnTo>
                    <a:pt x="8037760" y="665226"/>
                  </a:lnTo>
                  <a:lnTo>
                    <a:pt x="8037760" y="1655445"/>
                  </a:lnTo>
                  <a:lnTo>
                    <a:pt x="8337455" y="1655445"/>
                  </a:lnTo>
                  <a:lnTo>
                    <a:pt x="8337455" y="665226"/>
                  </a:lnTo>
                  <a:lnTo>
                    <a:pt x="8663438" y="665226"/>
                  </a:lnTo>
                  <a:lnTo>
                    <a:pt x="8663438" y="425120"/>
                  </a:lnTo>
                  <a:close/>
                  <a:moveTo>
                    <a:pt x="7264025" y="425120"/>
                  </a:moveTo>
                  <a:lnTo>
                    <a:pt x="7264025" y="1655445"/>
                  </a:lnTo>
                  <a:lnTo>
                    <a:pt x="7563720" y="1655445"/>
                  </a:lnTo>
                  <a:lnTo>
                    <a:pt x="7563720" y="425120"/>
                  </a:lnTo>
                  <a:close/>
                  <a:moveTo>
                    <a:pt x="3330201" y="425120"/>
                  </a:moveTo>
                  <a:lnTo>
                    <a:pt x="3330201" y="1655445"/>
                  </a:lnTo>
                  <a:lnTo>
                    <a:pt x="3629895" y="1655445"/>
                  </a:lnTo>
                  <a:lnTo>
                    <a:pt x="3629895" y="1112139"/>
                  </a:lnTo>
                  <a:lnTo>
                    <a:pt x="4043509" y="1655445"/>
                  </a:lnTo>
                  <a:lnTo>
                    <a:pt x="4409802" y="1655445"/>
                  </a:lnTo>
                  <a:lnTo>
                    <a:pt x="3915569" y="1028014"/>
                  </a:lnTo>
                  <a:lnTo>
                    <a:pt x="4392276" y="425120"/>
                  </a:lnTo>
                  <a:lnTo>
                    <a:pt x="4040004" y="425120"/>
                  </a:lnTo>
                  <a:lnTo>
                    <a:pt x="3629895" y="964921"/>
                  </a:lnTo>
                  <a:lnTo>
                    <a:pt x="3629895" y="425120"/>
                  </a:lnTo>
                  <a:close/>
                  <a:moveTo>
                    <a:pt x="6505378" y="411099"/>
                  </a:moveTo>
                  <a:cubicBezTo>
                    <a:pt x="6383864" y="411099"/>
                    <a:pt x="6275788" y="437680"/>
                    <a:pt x="6181147" y="490843"/>
                  </a:cubicBezTo>
                  <a:cubicBezTo>
                    <a:pt x="6086507" y="544005"/>
                    <a:pt x="6012606" y="618198"/>
                    <a:pt x="5959443" y="713423"/>
                  </a:cubicBezTo>
                  <a:cubicBezTo>
                    <a:pt x="5906281" y="808647"/>
                    <a:pt x="5879700" y="917016"/>
                    <a:pt x="5879700" y="1038530"/>
                  </a:cubicBezTo>
                  <a:cubicBezTo>
                    <a:pt x="5879700" y="1160044"/>
                    <a:pt x="5906281" y="1268121"/>
                    <a:pt x="5959443" y="1362761"/>
                  </a:cubicBezTo>
                  <a:cubicBezTo>
                    <a:pt x="6012605" y="1457401"/>
                    <a:pt x="6086800" y="1531303"/>
                    <a:pt x="6182024" y="1584465"/>
                  </a:cubicBezTo>
                  <a:cubicBezTo>
                    <a:pt x="6277248" y="1637627"/>
                    <a:pt x="6385617" y="1664208"/>
                    <a:pt x="6507131" y="1664208"/>
                  </a:cubicBezTo>
                  <a:cubicBezTo>
                    <a:pt x="6609950" y="1664208"/>
                    <a:pt x="6702254" y="1644345"/>
                    <a:pt x="6784041" y="1604620"/>
                  </a:cubicBezTo>
                  <a:cubicBezTo>
                    <a:pt x="6865830" y="1564894"/>
                    <a:pt x="6933305" y="1512900"/>
                    <a:pt x="6986467" y="1448638"/>
                  </a:cubicBezTo>
                  <a:cubicBezTo>
                    <a:pt x="7039629" y="1384376"/>
                    <a:pt x="7077310" y="1314857"/>
                    <a:pt x="7099509" y="1240079"/>
                  </a:cubicBezTo>
                  <a:lnTo>
                    <a:pt x="7099509" y="961416"/>
                  </a:lnTo>
                  <a:lnTo>
                    <a:pt x="6447543" y="961416"/>
                  </a:lnTo>
                  <a:lnTo>
                    <a:pt x="6447543" y="1182243"/>
                  </a:lnTo>
                  <a:lnTo>
                    <a:pt x="6827857" y="1182243"/>
                  </a:lnTo>
                  <a:cubicBezTo>
                    <a:pt x="6804489" y="1252347"/>
                    <a:pt x="6767392" y="1306094"/>
                    <a:pt x="6716567" y="1343482"/>
                  </a:cubicBezTo>
                  <a:cubicBezTo>
                    <a:pt x="6665741" y="1380871"/>
                    <a:pt x="6603524" y="1399566"/>
                    <a:pt x="6529915" y="1399566"/>
                  </a:cubicBezTo>
                  <a:cubicBezTo>
                    <a:pt x="6422422" y="1399566"/>
                    <a:pt x="6338005" y="1367727"/>
                    <a:pt x="6276664" y="1304049"/>
                  </a:cubicBezTo>
                  <a:cubicBezTo>
                    <a:pt x="6215323" y="1240371"/>
                    <a:pt x="6184653" y="1151865"/>
                    <a:pt x="6184653" y="1038530"/>
                  </a:cubicBezTo>
                  <a:cubicBezTo>
                    <a:pt x="6184653" y="932206"/>
                    <a:pt x="6213862" y="847205"/>
                    <a:pt x="6272282" y="783527"/>
                  </a:cubicBezTo>
                  <a:cubicBezTo>
                    <a:pt x="6330702" y="719849"/>
                    <a:pt x="6408401" y="688010"/>
                    <a:pt x="6505378" y="688010"/>
                  </a:cubicBezTo>
                  <a:cubicBezTo>
                    <a:pt x="6561461" y="688010"/>
                    <a:pt x="6610242" y="698818"/>
                    <a:pt x="6651720" y="720433"/>
                  </a:cubicBezTo>
                  <a:cubicBezTo>
                    <a:pt x="6693198" y="742049"/>
                    <a:pt x="6725038" y="773303"/>
                    <a:pt x="6747237" y="814197"/>
                  </a:cubicBezTo>
                  <a:lnTo>
                    <a:pt x="7078478" y="814197"/>
                  </a:lnTo>
                  <a:cubicBezTo>
                    <a:pt x="7045763" y="688010"/>
                    <a:pt x="6978872" y="589280"/>
                    <a:pt x="6877806" y="518008"/>
                  </a:cubicBezTo>
                  <a:cubicBezTo>
                    <a:pt x="6776739" y="446735"/>
                    <a:pt x="6652597" y="411099"/>
                    <a:pt x="6505378" y="411099"/>
                  </a:cubicBezTo>
                  <a:close/>
                  <a:moveTo>
                    <a:pt x="5131264" y="407594"/>
                  </a:moveTo>
                  <a:cubicBezTo>
                    <a:pt x="5015592" y="407594"/>
                    <a:pt x="4909560" y="434467"/>
                    <a:pt x="4813167" y="488214"/>
                  </a:cubicBezTo>
                  <a:cubicBezTo>
                    <a:pt x="4716774" y="541960"/>
                    <a:pt x="4640244" y="616738"/>
                    <a:pt x="4583576" y="712546"/>
                  </a:cubicBezTo>
                  <a:cubicBezTo>
                    <a:pt x="4526909" y="808355"/>
                    <a:pt x="4498575" y="916432"/>
                    <a:pt x="4498575" y="1036777"/>
                  </a:cubicBezTo>
                  <a:cubicBezTo>
                    <a:pt x="4498575" y="1157123"/>
                    <a:pt x="4526909" y="1265492"/>
                    <a:pt x="4583576" y="1361885"/>
                  </a:cubicBezTo>
                  <a:cubicBezTo>
                    <a:pt x="4640244" y="1458278"/>
                    <a:pt x="4716774" y="1533347"/>
                    <a:pt x="4813167" y="1587094"/>
                  </a:cubicBezTo>
                  <a:cubicBezTo>
                    <a:pt x="4909560" y="1640840"/>
                    <a:pt x="5015592" y="1667713"/>
                    <a:pt x="5131264" y="1667713"/>
                  </a:cubicBezTo>
                  <a:cubicBezTo>
                    <a:pt x="5246935" y="1667713"/>
                    <a:pt x="5352675" y="1640840"/>
                    <a:pt x="5448484" y="1587094"/>
                  </a:cubicBezTo>
                  <a:cubicBezTo>
                    <a:pt x="5544293" y="1533347"/>
                    <a:pt x="5620240" y="1458278"/>
                    <a:pt x="5676322" y="1361885"/>
                  </a:cubicBezTo>
                  <a:cubicBezTo>
                    <a:pt x="5732405" y="1265492"/>
                    <a:pt x="5760448" y="1157123"/>
                    <a:pt x="5760448" y="1036777"/>
                  </a:cubicBezTo>
                  <a:cubicBezTo>
                    <a:pt x="5760448" y="916432"/>
                    <a:pt x="5732698" y="808355"/>
                    <a:pt x="5677199" y="712546"/>
                  </a:cubicBezTo>
                  <a:cubicBezTo>
                    <a:pt x="5621699" y="616738"/>
                    <a:pt x="5545754" y="541960"/>
                    <a:pt x="5449361" y="488214"/>
                  </a:cubicBezTo>
                  <a:cubicBezTo>
                    <a:pt x="5352968" y="434467"/>
                    <a:pt x="5246935" y="407594"/>
                    <a:pt x="5131264" y="407594"/>
                  </a:cubicBez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2489200"/>
                  </a:lnTo>
                  <a:lnTo>
                    <a:pt x="0" y="24892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EAE0E">
                    <a:alpha val="0"/>
                  </a:srgbClr>
                </a:gs>
                <a:gs pos="31000">
                  <a:srgbClr val="FEAE0E"/>
                </a:gs>
              </a:gsLst>
              <a:lin ang="5400000" scaled="1"/>
              <a:tileRect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8800" dirty="0">
                <a:solidFill>
                  <a:schemeClr val="accent6"/>
                </a:solidFill>
              </a:endParaRP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06450095-2BC3-8ED6-6450-4690A853297B}"/>
                </a:ext>
              </a:extLst>
            </p:cNvPr>
            <p:cNvSpPr txBox="1"/>
            <p:nvPr/>
          </p:nvSpPr>
          <p:spPr>
            <a:xfrm>
              <a:off x="1461609" y="6087004"/>
              <a:ext cx="957942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800" dirty="0">
                  <a:solidFill>
                    <a:schemeClr val="bg1"/>
                  </a:solidFill>
                </a:rPr>
                <a:t>A </a:t>
              </a:r>
              <a:r>
                <a:rPr lang="en-US" sz="1800" dirty="0">
                  <a:solidFill>
                    <a:schemeClr val="bg1"/>
                  </a:solidFill>
                </a:rPr>
                <a:t>Europe-wide recognized and leading consulting firm, we aim to develop secure and innovative solutions for customized Identity and Access Management (IAM).</a:t>
              </a:r>
            </a:p>
            <a:p>
              <a:pPr algn="l"/>
              <a:endParaRPr lang="en-GB" dirty="0">
                <a:solidFill>
                  <a:schemeClr val="accent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7847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773ECAD3-FF2B-81E5-6A19-F92C7759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77" t="24851" r="7323" b="100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964C3BC-919D-C05E-E6A6-24008BAD5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5</a:t>
            </a:fld>
            <a:endParaRPr lang="en-US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41B2EA5-BF76-4457-4B4F-A58F528CA13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© 2024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ADE932EB-4298-2033-A917-8DB8D83299C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4882727 h 6858000"/>
              <a:gd name="connsiteX1" fmla="*/ 12192000 w 12192000"/>
              <a:gd name="connsiteY1" fmla="*/ 6858000 h 6858000"/>
              <a:gd name="connsiteX2" fmla="*/ 11430833 w 12192000"/>
              <a:gd name="connsiteY2" fmla="*/ 6858000 h 6858000"/>
              <a:gd name="connsiteX3" fmla="*/ 0 w 12192000"/>
              <a:gd name="connsiteY3" fmla="*/ 0 h 6858000"/>
              <a:gd name="connsiteX4" fmla="*/ 6331638 w 12192000"/>
              <a:gd name="connsiteY4" fmla="*/ 0 h 6858000"/>
              <a:gd name="connsiteX5" fmla="*/ 5294564 w 12192000"/>
              <a:gd name="connsiteY5" fmla="*/ 2691268 h 6858000"/>
              <a:gd name="connsiteX6" fmla="*/ 8574035 w 12192000"/>
              <a:gd name="connsiteY6" fmla="*/ 3955004 h 6858000"/>
              <a:gd name="connsiteX7" fmla="*/ 10098087 w 12192000"/>
              <a:gd name="connsiteY7" fmla="*/ 0 h 6858000"/>
              <a:gd name="connsiteX8" fmla="*/ 12192000 w 12192000"/>
              <a:gd name="connsiteY8" fmla="*/ 0 h 6858000"/>
              <a:gd name="connsiteX9" fmla="*/ 12192000 w 12192000"/>
              <a:gd name="connsiteY9" fmla="*/ 3050483 h 6858000"/>
              <a:gd name="connsiteX10" fmla="*/ 9527292 w 12192000"/>
              <a:gd name="connsiteY10" fmla="*/ 2023644 h 6858000"/>
              <a:gd name="connsiteX11" fmla="*/ 7664384 w 12192000"/>
              <a:gd name="connsiteY11" fmla="*/ 6858000 h 6858000"/>
              <a:gd name="connsiteX12" fmla="*/ 0 w 12192000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6858000">
                <a:moveTo>
                  <a:pt x="12192000" y="4882727"/>
                </a:moveTo>
                <a:lnTo>
                  <a:pt x="12192000" y="6858000"/>
                </a:lnTo>
                <a:lnTo>
                  <a:pt x="11430833" y="6858000"/>
                </a:lnTo>
                <a:close/>
                <a:moveTo>
                  <a:pt x="0" y="0"/>
                </a:moveTo>
                <a:lnTo>
                  <a:pt x="6331638" y="0"/>
                </a:lnTo>
                <a:lnTo>
                  <a:pt x="5294564" y="2691268"/>
                </a:lnTo>
                <a:lnTo>
                  <a:pt x="8574035" y="3955004"/>
                </a:lnTo>
                <a:lnTo>
                  <a:pt x="10098087" y="0"/>
                </a:lnTo>
                <a:lnTo>
                  <a:pt x="12192000" y="0"/>
                </a:lnTo>
                <a:lnTo>
                  <a:pt x="12192000" y="3050483"/>
                </a:lnTo>
                <a:lnTo>
                  <a:pt x="9527292" y="2023644"/>
                </a:lnTo>
                <a:lnTo>
                  <a:pt x="766438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A75A8AA-EB18-4E5C-7536-D3628886D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1038" y="152334"/>
            <a:ext cx="914479" cy="762066"/>
          </a:xfrm>
          <a:prstGeom prst="rect">
            <a:avLst/>
          </a:prstGeom>
        </p:spPr>
      </p:pic>
      <p:sp>
        <p:nvSpPr>
          <p:cNvPr id="13" name="Title 5">
            <a:extLst>
              <a:ext uri="{FF2B5EF4-FFF2-40B4-BE49-F238E27FC236}">
                <a16:creationId xmlns:a16="http://schemas.microsoft.com/office/drawing/2014/main" id="{F41D4FA5-47EB-7602-009C-7FBE61990453}"/>
              </a:ext>
            </a:extLst>
          </p:cNvPr>
          <p:cNvSpPr txBox="1">
            <a:spLocks/>
          </p:cNvSpPr>
          <p:nvPr/>
        </p:nvSpPr>
        <p:spPr>
          <a:xfrm>
            <a:off x="406400" y="457200"/>
            <a:ext cx="4365625" cy="1600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r>
              <a:rPr lang="en-US" dirty="0"/>
              <a:t>KOGIT Services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3A76EC5D-97A5-C8C5-7AB7-5E8F418AD73F}"/>
              </a:ext>
            </a:extLst>
          </p:cNvPr>
          <p:cNvSpPr>
            <a:spLocks noGrp="1"/>
          </p:cNvSpPr>
          <p:nvPr/>
        </p:nvSpPr>
        <p:spPr bwMode="auto">
          <a:xfrm>
            <a:off x="1248628" y="1460882"/>
            <a:ext cx="6660241" cy="5397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85750" indent="-285750" algn="l" defTabSz="449263" rtl="0" fontAlgn="base" hangingPunct="0">
              <a:lnSpc>
                <a:spcPct val="113000"/>
              </a:lnSpc>
              <a:spcBef>
                <a:spcPct val="0"/>
              </a:spcBef>
              <a:spcAft>
                <a:spcPts val="1425"/>
              </a:spcAft>
              <a:buClr>
                <a:srgbClr val="FF8F00"/>
              </a:buClr>
              <a:buSzPct val="100000"/>
              <a:buFont typeface="Wingdings" pitchFamily="2" charset="2"/>
              <a:buChar char="§"/>
              <a:defRPr lang="de-DE" sz="1400" b="0" i="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49263" rtl="0" fontAlgn="base" hangingPunct="0">
              <a:lnSpc>
                <a:spcPct val="11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fontAlgn="base" hangingPunct="0">
              <a:lnSpc>
                <a:spcPct val="11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fontAlgn="base" hangingPunct="0">
              <a:lnSpc>
                <a:spcPct val="11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fontAlgn="base" hangingPunct="0">
              <a:lnSpc>
                <a:spcPct val="11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fontAlgn="base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FF8F00"/>
              </a:buClr>
              <a:buSzPct val="100000"/>
              <a:buNone/>
              <a:tabLst/>
              <a:defRPr/>
            </a:pPr>
            <a:r>
              <a:rPr lang="de-DE" sz="1800" b="1" dirty="0">
                <a:latin typeface="Poppins" pitchFamily="2" charset="77"/>
                <a:cs typeface="Poppins" pitchFamily="2" charset="77"/>
              </a:rPr>
              <a:t>Identity Management</a:t>
            </a:r>
          </a:p>
          <a:p>
            <a:pPr marL="0" marR="0" lvl="0" indent="0" defTabSz="914400" fontAlgn="base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FF8F00"/>
              </a:buClr>
              <a:buSzPct val="100000"/>
              <a:buNone/>
              <a:tabLst/>
              <a:defRPr/>
            </a:pPr>
            <a:r>
              <a:rPr lang="en-US" sz="1200" dirty="0">
                <a:latin typeface="Poppins" pitchFamily="2" charset="77"/>
                <a:cs typeface="Poppins" pitchFamily="2" charset="77"/>
              </a:rPr>
              <a:t>Structured and transparent management of identities </a:t>
            </a:r>
            <a:endParaRPr lang="de-DE" sz="1200" dirty="0">
              <a:latin typeface="Poppins" pitchFamily="2" charset="77"/>
              <a:cs typeface="Poppins" pitchFamily="2" charset="77"/>
            </a:endParaRPr>
          </a:p>
          <a:p>
            <a:pPr marL="0" marR="0" lvl="0" indent="0" defTabSz="914400" fontAlgn="base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FF8F00"/>
              </a:buClr>
              <a:buSzPct val="100000"/>
              <a:buNone/>
              <a:tabLst/>
              <a:defRPr/>
            </a:pPr>
            <a:r>
              <a:rPr lang="de-DE" sz="1800" b="1" dirty="0">
                <a:latin typeface="Poppins" pitchFamily="2" charset="77"/>
                <a:cs typeface="Poppins" pitchFamily="2" charset="77"/>
              </a:rPr>
              <a:t>Access Management</a:t>
            </a:r>
          </a:p>
          <a:p>
            <a:pPr marL="0" marR="0" lvl="0" indent="0" defTabSz="914400" fontAlgn="base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FF8F00"/>
              </a:buClr>
              <a:buSzPct val="100000"/>
              <a:buNone/>
              <a:tabLst/>
              <a:defRPr/>
            </a:pPr>
            <a:r>
              <a:rPr lang="en-US" sz="1200" dirty="0">
                <a:latin typeface="Poppins" pitchFamily="2" charset="77"/>
                <a:cs typeface="Poppins" pitchFamily="2" charset="77"/>
              </a:rPr>
              <a:t>Which identity accesses what IT systems</a:t>
            </a:r>
          </a:p>
          <a:p>
            <a:pPr marL="0" marR="0" lvl="0" indent="0" defTabSz="914400" fontAlgn="base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FF8F00"/>
              </a:buClr>
              <a:buSzPct val="100000"/>
              <a:buNone/>
              <a:tabLst/>
              <a:defRPr/>
            </a:pPr>
            <a:r>
              <a:rPr lang="de-DE" sz="1800" b="1" dirty="0">
                <a:latin typeface="Poppins" pitchFamily="2" charset="77"/>
                <a:cs typeface="Poppins" pitchFamily="2" charset="77"/>
              </a:rPr>
              <a:t>Compliance</a:t>
            </a:r>
            <a:endParaRPr lang="de-DE" sz="2000" b="1" dirty="0">
              <a:latin typeface="Poppins" pitchFamily="2" charset="77"/>
              <a:cs typeface="Poppins" pitchFamily="2" charset="77"/>
            </a:endParaRPr>
          </a:p>
          <a:p>
            <a:pPr marL="0" marR="0" lvl="0" indent="0" defTabSz="914400" fontAlgn="base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FF8F00"/>
              </a:buClr>
              <a:buSzPct val="100000"/>
              <a:buNone/>
              <a:tabLst/>
              <a:defRPr/>
            </a:pPr>
            <a:r>
              <a:rPr lang="en-US" sz="1200" dirty="0">
                <a:latin typeface="Poppins" pitchFamily="2" charset="77"/>
                <a:cs typeface="Poppins" pitchFamily="2" charset="77"/>
              </a:rPr>
              <a:t>Regulatory compliance through credential monitoring, analysis &amp; periodic recertification. </a:t>
            </a:r>
            <a:endParaRPr lang="de-DE" sz="1200" dirty="0">
              <a:latin typeface="Poppins" pitchFamily="2" charset="77"/>
              <a:cs typeface="Poppins" pitchFamily="2" charset="77"/>
            </a:endParaRPr>
          </a:p>
          <a:p>
            <a:pPr marL="0" marR="0" lvl="0" indent="0" defTabSz="914400" fontAlgn="base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FF8F00"/>
              </a:buClr>
              <a:buSzPct val="100000"/>
              <a:buNone/>
              <a:tabLst/>
              <a:defRPr/>
            </a:pPr>
            <a:r>
              <a:rPr lang="en-GB" sz="1800" b="1" dirty="0">
                <a:latin typeface="Poppins" pitchFamily="2" charset="77"/>
                <a:cs typeface="Poppins" pitchFamily="2" charset="77"/>
              </a:rPr>
              <a:t>Privileged</a:t>
            </a:r>
            <a:r>
              <a:rPr lang="de-DE" sz="1800" b="1" dirty="0">
                <a:latin typeface="Poppins" pitchFamily="2" charset="77"/>
                <a:cs typeface="Poppins" pitchFamily="2" charset="77"/>
              </a:rPr>
              <a:t> Access Management</a:t>
            </a:r>
          </a:p>
          <a:p>
            <a:pPr marL="0" marR="0" lvl="0" indent="0" defTabSz="914400" fontAlgn="base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FF8F00"/>
              </a:buClr>
              <a:buSzPct val="100000"/>
              <a:buNone/>
              <a:tabLst/>
              <a:defRPr/>
            </a:pPr>
            <a:r>
              <a:rPr lang="en-US" sz="1200" dirty="0">
                <a:latin typeface="Poppins" pitchFamily="2" charset="77"/>
                <a:cs typeface="Poppins" pitchFamily="2" charset="77"/>
              </a:rPr>
              <a:t>Protect privileged user accounts &amp; access rights from data breaches through efficient control</a:t>
            </a:r>
            <a:endParaRPr lang="de-DE" sz="1200" dirty="0">
              <a:latin typeface="Poppins" pitchFamily="2" charset="77"/>
              <a:cs typeface="Poppins" pitchFamily="2" charset="77"/>
            </a:endParaRPr>
          </a:p>
          <a:p>
            <a:pPr marL="0" marR="0" lvl="0" indent="0" defTabSz="914400" fontAlgn="base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FF8F00"/>
              </a:buClr>
              <a:buSzPct val="100000"/>
              <a:buNone/>
              <a:tabLst/>
              <a:defRPr/>
            </a:pPr>
            <a:r>
              <a:rPr lang="de-DE" sz="1800" b="1" dirty="0">
                <a:latin typeface="Poppins" pitchFamily="2" charset="77"/>
                <a:cs typeface="Poppins" pitchFamily="2" charset="77"/>
              </a:rPr>
              <a:t>Security Information &amp; Event Management</a:t>
            </a:r>
          </a:p>
          <a:p>
            <a:pPr marL="0" marR="0" lvl="0" indent="0" defTabSz="914400" fontAlgn="base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FF8F00"/>
              </a:buClr>
              <a:buSzPct val="100000"/>
              <a:buNone/>
              <a:tabLst/>
              <a:defRPr/>
            </a:pPr>
            <a:r>
              <a:rPr lang="en-US" sz="1200" dirty="0">
                <a:latin typeface="Poppins" pitchFamily="2" charset="77"/>
                <a:cs typeface="Poppins" pitchFamily="2" charset="77"/>
              </a:rPr>
              <a:t>Collection &amp; analysis of messages and log files, real-time detection of potential threats</a:t>
            </a:r>
          </a:p>
          <a:p>
            <a:pPr marL="0" marR="0" lvl="0" indent="0" defTabSz="914400" fontAlgn="base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FF8F00"/>
              </a:buClr>
              <a:buSzPct val="100000"/>
              <a:buNone/>
              <a:tabLst/>
              <a:defRPr/>
            </a:pPr>
            <a:r>
              <a:rPr lang="en-GB" sz="1800" b="1" dirty="0">
                <a:latin typeface="Poppins" pitchFamily="2" charset="77"/>
                <a:cs typeface="Poppins" pitchFamily="2" charset="77"/>
              </a:rPr>
              <a:t>Advanced</a:t>
            </a:r>
            <a:r>
              <a:rPr lang="de-DE" sz="1800" b="1" dirty="0">
                <a:latin typeface="Poppins" pitchFamily="2" charset="77"/>
                <a:cs typeface="Poppins" pitchFamily="2" charset="77"/>
              </a:rPr>
              <a:t> Analytics</a:t>
            </a:r>
            <a:endParaRPr lang="en-GB" sz="1800" b="1" dirty="0">
              <a:latin typeface="Poppins" pitchFamily="2" charset="77"/>
              <a:cs typeface="Poppins" pitchFamily="2" charset="77"/>
            </a:endParaRPr>
          </a:p>
          <a:p>
            <a:pPr marL="0" marR="0" lvl="0" indent="0" defTabSz="914400" fontAlgn="base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FF8F00"/>
              </a:buClr>
              <a:buSzPct val="100000"/>
              <a:buNone/>
              <a:tabLst/>
              <a:defRPr/>
            </a:pPr>
            <a:r>
              <a:rPr lang="en-US" sz="1200" dirty="0">
                <a:latin typeface="Poppins" pitchFamily="2" charset="77"/>
                <a:cs typeface="Poppins" pitchFamily="2" charset="77"/>
              </a:rPr>
              <a:t>Identify risks of unauthorized data access/theft at an early stage &amp; initiate defensive measures</a:t>
            </a:r>
            <a:endParaRPr lang="de-DE" sz="1200" dirty="0"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3FC8E739-EC4A-85A1-A0C3-392E52777E14}"/>
              </a:ext>
            </a:extLst>
          </p:cNvPr>
          <p:cNvGrpSpPr/>
          <p:nvPr/>
        </p:nvGrpSpPr>
        <p:grpSpPr>
          <a:xfrm>
            <a:off x="365342" y="1332050"/>
            <a:ext cx="804164" cy="5173471"/>
            <a:chOff x="751033" y="1233609"/>
            <a:chExt cx="752949" cy="4843991"/>
          </a:xfrm>
        </p:grpSpPr>
        <p:pic>
          <p:nvPicPr>
            <p:cNvPr id="16" name="Grafik 15" descr="Ein Bild, das Objekt, Uhr enthält.&#10;&#10;Automatisch generierte Beschreibung">
              <a:extLst>
                <a:ext uri="{FF2B5EF4-FFF2-40B4-BE49-F238E27FC236}">
                  <a16:creationId xmlns:a16="http://schemas.microsoft.com/office/drawing/2014/main" id="{49BD6594-505C-C363-FE4E-27141D8C8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868" y="4539548"/>
              <a:ext cx="720000" cy="720000"/>
            </a:xfrm>
            <a:prstGeom prst="rect">
              <a:avLst/>
            </a:prstGeom>
          </p:spPr>
        </p:pic>
        <p:pic>
          <p:nvPicPr>
            <p:cNvPr id="17" name="Grafik 16" descr="Ein Bild, das Schild enthält.&#10;&#10;Automatisch generierte Beschreibung">
              <a:extLst>
                <a:ext uri="{FF2B5EF4-FFF2-40B4-BE49-F238E27FC236}">
                  <a16:creationId xmlns:a16="http://schemas.microsoft.com/office/drawing/2014/main" id="{A3AD88EC-2AD9-0082-3EC7-FAEA15CD1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117" y="3701988"/>
              <a:ext cx="720000" cy="720000"/>
            </a:xfrm>
            <a:prstGeom prst="rect">
              <a:avLst/>
            </a:prstGeom>
          </p:spPr>
        </p:pic>
        <p:pic>
          <p:nvPicPr>
            <p:cNvPr id="18" name="Grafik 17" descr="Ein Bild, das Gebäude enthält.&#10;&#10;Automatisch generierte Beschreibung">
              <a:extLst>
                <a:ext uri="{FF2B5EF4-FFF2-40B4-BE49-F238E27FC236}">
                  <a16:creationId xmlns:a16="http://schemas.microsoft.com/office/drawing/2014/main" id="{44A252F7-BDBF-E8E5-2139-BE47D25FB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982" y="5357600"/>
              <a:ext cx="720000" cy="720000"/>
            </a:xfrm>
            <a:prstGeom prst="rect">
              <a:avLst/>
            </a:prstGeom>
          </p:spPr>
        </p:pic>
        <p:pic>
          <p:nvPicPr>
            <p:cNvPr id="19" name="Grafik 18" descr="Ein Bild, das Uhr, Schild enthält.&#10;&#10;Automatisch generierte Beschreibung">
              <a:extLst>
                <a:ext uri="{FF2B5EF4-FFF2-40B4-BE49-F238E27FC236}">
                  <a16:creationId xmlns:a16="http://schemas.microsoft.com/office/drawing/2014/main" id="{34092519-C678-43ED-8959-53283F5CB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33" y="2035298"/>
              <a:ext cx="720000" cy="720000"/>
            </a:xfrm>
            <a:prstGeom prst="rect">
              <a:avLst/>
            </a:prstGeom>
          </p:spPr>
        </p:pic>
        <p:pic>
          <p:nvPicPr>
            <p:cNvPr id="20" name="Grafik 19" descr="Ein Bild, das Schild enthält.&#10;&#10;Automatisch generierte Beschreibung">
              <a:extLst>
                <a:ext uri="{FF2B5EF4-FFF2-40B4-BE49-F238E27FC236}">
                  <a16:creationId xmlns:a16="http://schemas.microsoft.com/office/drawing/2014/main" id="{D19EFFD0-0B8E-1BCE-3577-F0AA2D0C6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513" y="2791169"/>
              <a:ext cx="720000" cy="720000"/>
            </a:xfrm>
            <a:prstGeom prst="rect">
              <a:avLst/>
            </a:prstGeom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7A279D75-D2F5-005B-2AA0-25EC12C52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711" y="1233609"/>
              <a:ext cx="720000" cy="720000"/>
            </a:xfrm>
            <a:prstGeom prst="rect">
              <a:avLst/>
            </a:prstGeom>
          </p:spPr>
        </p:pic>
        <p:pic>
          <p:nvPicPr>
            <p:cNvPr id="22" name="Grafik 21" descr="Ein Bild, das Objekt, Uhr enthält.&#10;&#10;Automatisch generierte Beschreibung">
              <a:extLst>
                <a:ext uri="{FF2B5EF4-FFF2-40B4-BE49-F238E27FC236}">
                  <a16:creationId xmlns:a16="http://schemas.microsoft.com/office/drawing/2014/main" id="{20473C77-E53C-B16E-0BA4-B5ABB8F65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708" y="4565411"/>
              <a:ext cx="720000" cy="720000"/>
            </a:xfrm>
            <a:prstGeom prst="rect">
              <a:avLst/>
            </a:prstGeom>
          </p:spPr>
        </p:pic>
        <p:pic>
          <p:nvPicPr>
            <p:cNvPr id="23" name="Grafik 22" descr="Ein Bild, das Schild enthält.&#10;&#10;Automatisch generierte Beschreibung">
              <a:extLst>
                <a:ext uri="{FF2B5EF4-FFF2-40B4-BE49-F238E27FC236}">
                  <a16:creationId xmlns:a16="http://schemas.microsoft.com/office/drawing/2014/main" id="{0BEC2859-2B76-E5D0-8A3A-698D36098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708" y="3727851"/>
              <a:ext cx="720000" cy="720000"/>
            </a:xfrm>
            <a:prstGeom prst="rect">
              <a:avLst/>
            </a:prstGeom>
          </p:spPr>
        </p:pic>
        <p:pic>
          <p:nvPicPr>
            <p:cNvPr id="25" name="Grafik 24" descr="Ein Bild, das Uhr, Schild enthält.&#10;&#10;Automatisch generierte Beschreibung">
              <a:extLst>
                <a:ext uri="{FF2B5EF4-FFF2-40B4-BE49-F238E27FC236}">
                  <a16:creationId xmlns:a16="http://schemas.microsoft.com/office/drawing/2014/main" id="{96DC24A0-BD0E-8DFA-086B-061EF298B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708" y="2061161"/>
              <a:ext cx="720000" cy="720000"/>
            </a:xfrm>
            <a:prstGeom prst="rect">
              <a:avLst/>
            </a:prstGeom>
          </p:spPr>
        </p:pic>
        <p:pic>
          <p:nvPicPr>
            <p:cNvPr id="26" name="Grafik 25" descr="Ein Bild, das Schild enthält.&#10;&#10;Automatisch generierte Beschreibung">
              <a:extLst>
                <a:ext uri="{FF2B5EF4-FFF2-40B4-BE49-F238E27FC236}">
                  <a16:creationId xmlns:a16="http://schemas.microsoft.com/office/drawing/2014/main" id="{491264D0-25FE-2886-DCEA-F8431CF4B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708" y="2817032"/>
              <a:ext cx="720000" cy="720000"/>
            </a:xfrm>
            <a:prstGeom prst="rect">
              <a:avLst/>
            </a:prstGeom>
          </p:spPr>
        </p:pic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9EFCC203-4FA5-E367-6130-A854501BF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708" y="1259472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735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1D36D-85F7-2277-6096-AFD27B066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96A3A7-5363-6000-DCA9-C6958CCE2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81A44249-21CB-954C-AF70-0846096671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© 2024 SailPoint Technologies, Inc. All rights reserved.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B6D8268-F3BC-9B47-C1D3-7389DDB77E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accent6"/>
                </a:solidFill>
              </a:rPr>
              <a:t>Problem Introduction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309548E-E659-0515-BD8D-215CA50E0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0" dirty="0">
                <a:solidFill>
                  <a:schemeClr val="accent6"/>
                </a:solidFill>
                <a:latin typeface="Poppins SemiBold" pitchFamily="2" charset="77"/>
                <a:cs typeface="Poppins SemiBold" pitchFamily="2" charset="77"/>
              </a:rPr>
              <a:t>Plugin Development Challenge: No Hibernate for OOP</a:t>
            </a:r>
          </a:p>
        </p:txBody>
      </p:sp>
    </p:spTree>
    <p:extLst>
      <p:ext uri="{BB962C8B-B14F-4D97-AF65-F5344CB8AC3E}">
        <p14:creationId xmlns:p14="http://schemas.microsoft.com/office/powerpoint/2010/main" val="131570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F540C1C-4F4B-6B59-2572-06F187B17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dirty="0">
                <a:solidFill>
                  <a:schemeClr val="accent6"/>
                </a:solidFill>
                <a:latin typeface="Poppins SemiBold" pitchFamily="2" charset="77"/>
                <a:cs typeface="Poppins SemiBold" pitchFamily="2" charset="77"/>
              </a:rPr>
              <a:t>No Hibernate for OOP</a:t>
            </a:r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A614F10-798C-20C1-1594-3794BDCC9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7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298F260-005C-C6B1-0B57-03F90120FC5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© 2024 SailPoint Technologies, Inc. All rights reserved.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A011CC7-A782-E26F-C9C5-DE65633031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1147" y="1709807"/>
            <a:ext cx="5184318" cy="4516754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 Plugin Development, the inability to invoke custom Hibernate configurations into IIQ forces developers to resort to using </a:t>
            </a:r>
            <a:r>
              <a:rPr lang="en-US" dirty="0" err="1"/>
              <a:t>PluginBaseHelper</a:t>
            </a:r>
            <a:r>
              <a:rPr lang="en-US" dirty="0"/>
              <a:t> for direct SQL queries, which complicating development and maintenance.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variation in SQL queries required for different operations and database types gives it more challenges.</a:t>
            </a:r>
            <a:endParaRPr lang="en-GB" dirty="0"/>
          </a:p>
        </p:txBody>
      </p:sp>
      <p:grpSp>
        <p:nvGrpSpPr>
          <p:cNvPr id="56" name="Gruppieren 55">
            <a:extLst>
              <a:ext uri="{FF2B5EF4-FFF2-40B4-BE49-F238E27FC236}">
                <a16:creationId xmlns:a16="http://schemas.microsoft.com/office/drawing/2014/main" id="{4B3BDAEA-1A7F-AB90-79F2-FD4B446BD31F}"/>
              </a:ext>
            </a:extLst>
          </p:cNvPr>
          <p:cNvGrpSpPr/>
          <p:nvPr/>
        </p:nvGrpSpPr>
        <p:grpSpPr>
          <a:xfrm>
            <a:off x="5614192" y="320741"/>
            <a:ext cx="5791200" cy="6452486"/>
            <a:chOff x="5614192" y="320741"/>
            <a:chExt cx="5791200" cy="6452486"/>
          </a:xfrm>
        </p:grpSpPr>
        <p:grpSp>
          <p:nvGrpSpPr>
            <p:cNvPr id="54" name="Gruppieren 53">
              <a:extLst>
                <a:ext uri="{FF2B5EF4-FFF2-40B4-BE49-F238E27FC236}">
                  <a16:creationId xmlns:a16="http://schemas.microsoft.com/office/drawing/2014/main" id="{57E5470E-DC33-40F7-4006-497CF5A9C607}"/>
                </a:ext>
              </a:extLst>
            </p:cNvPr>
            <p:cNvGrpSpPr/>
            <p:nvPr/>
          </p:nvGrpSpPr>
          <p:grpSpPr>
            <a:xfrm>
              <a:off x="5614192" y="320741"/>
              <a:ext cx="5791200" cy="6452486"/>
              <a:chOff x="5614192" y="320741"/>
              <a:chExt cx="5791200" cy="6452486"/>
            </a:xfrm>
          </p:grpSpPr>
          <p:pic>
            <p:nvPicPr>
              <p:cNvPr id="10" name="Grafik 9">
                <a:extLst>
                  <a:ext uri="{FF2B5EF4-FFF2-40B4-BE49-F238E27FC236}">
                    <a16:creationId xmlns:a16="http://schemas.microsoft.com/office/drawing/2014/main" id="{20DAC3C8-6026-29B8-FD86-7240734CDE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851615" y="5456872"/>
                <a:ext cx="1316355" cy="1316355"/>
              </a:xfrm>
              <a:prstGeom prst="rect">
                <a:avLst/>
              </a:prstGeom>
            </p:spPr>
          </p:pic>
          <p:grpSp>
            <p:nvGrpSpPr>
              <p:cNvPr id="18" name="Gruppieren 17">
                <a:extLst>
                  <a:ext uri="{FF2B5EF4-FFF2-40B4-BE49-F238E27FC236}">
                    <a16:creationId xmlns:a16="http://schemas.microsoft.com/office/drawing/2014/main" id="{A702209C-4690-703E-3765-5FBDBB41726D}"/>
                  </a:ext>
                </a:extLst>
              </p:cNvPr>
              <p:cNvGrpSpPr/>
              <p:nvPr/>
            </p:nvGrpSpPr>
            <p:grpSpPr>
              <a:xfrm>
                <a:off x="5614192" y="2400300"/>
                <a:ext cx="5791200" cy="2305050"/>
                <a:chOff x="-6172200" y="2057400"/>
                <a:chExt cx="5791200" cy="2305050"/>
              </a:xfrm>
            </p:grpSpPr>
            <p:sp>
              <p:nvSpPr>
                <p:cNvPr id="11" name="Rechteck 10">
                  <a:extLst>
                    <a:ext uri="{FF2B5EF4-FFF2-40B4-BE49-F238E27FC236}">
                      <a16:creationId xmlns:a16="http://schemas.microsoft.com/office/drawing/2014/main" id="{EC8F079A-6C27-E6F1-E100-5B124BA08E42}"/>
                    </a:ext>
                  </a:extLst>
                </p:cNvPr>
                <p:cNvSpPr/>
                <p:nvPr/>
              </p:nvSpPr>
              <p:spPr>
                <a:xfrm>
                  <a:off x="-6172200" y="2057400"/>
                  <a:ext cx="5791200" cy="2305050"/>
                </a:xfrm>
                <a:prstGeom prst="rect">
                  <a:avLst/>
                </a:prstGeom>
                <a:solidFill>
                  <a:srgbClr val="54C0E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Poppins" pitchFamily="2" charset="77"/>
                    <a:cs typeface="Poppins" pitchFamily="2" charset="77"/>
                  </a:endParaRPr>
                </a:p>
              </p:txBody>
            </p:sp>
            <p:pic>
              <p:nvPicPr>
                <p:cNvPr id="1026" name="Picture 2">
                  <a:extLst>
                    <a:ext uri="{FF2B5EF4-FFF2-40B4-BE49-F238E27FC236}">
                      <a16:creationId xmlns:a16="http://schemas.microsoft.com/office/drawing/2014/main" id="{0C550365-60EF-E428-5BE2-774353095DF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2088536" y="3821568"/>
                  <a:ext cx="1674017" cy="46471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" name="Rechteck 11">
                  <a:extLst>
                    <a:ext uri="{FF2B5EF4-FFF2-40B4-BE49-F238E27FC236}">
                      <a16:creationId xmlns:a16="http://schemas.microsoft.com/office/drawing/2014/main" id="{E4D9CF5D-4505-2291-3F7A-EAF86FB651DD}"/>
                    </a:ext>
                  </a:extLst>
                </p:cNvPr>
                <p:cNvSpPr/>
                <p:nvPr/>
              </p:nvSpPr>
              <p:spPr>
                <a:xfrm>
                  <a:off x="-5943600" y="2311400"/>
                  <a:ext cx="1435100" cy="558800"/>
                </a:xfrm>
                <a:prstGeom prst="rect">
                  <a:avLst/>
                </a:prstGeom>
                <a:solidFill>
                  <a:srgbClr val="DAE1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accent6"/>
                      </a:solidFill>
                      <a:latin typeface="Poppins" pitchFamily="2" charset="77"/>
                      <a:cs typeface="Poppins" pitchFamily="2" charset="77"/>
                    </a:rPr>
                    <a:t>Hibernate Properties</a:t>
                  </a:r>
                  <a:endParaRPr lang="en-GB" sz="1400" dirty="0">
                    <a:solidFill>
                      <a:schemeClr val="accent6"/>
                    </a:solidFill>
                    <a:latin typeface="Poppins" pitchFamily="2" charset="77"/>
                    <a:cs typeface="Poppins" pitchFamily="2" charset="77"/>
                  </a:endParaRPr>
                </a:p>
              </p:txBody>
            </p:sp>
            <p:sp>
              <p:nvSpPr>
                <p:cNvPr id="13" name="Rechteck 12">
                  <a:extLst>
                    <a:ext uri="{FF2B5EF4-FFF2-40B4-BE49-F238E27FC236}">
                      <a16:creationId xmlns:a16="http://schemas.microsoft.com/office/drawing/2014/main" id="{FD76D529-1CA5-D9EC-C823-63365DE8483F}"/>
                    </a:ext>
                  </a:extLst>
                </p:cNvPr>
                <p:cNvSpPr/>
                <p:nvPr/>
              </p:nvSpPr>
              <p:spPr>
                <a:xfrm>
                  <a:off x="-3962798" y="2311400"/>
                  <a:ext cx="1435100" cy="558800"/>
                </a:xfrm>
                <a:prstGeom prst="rect">
                  <a:avLst/>
                </a:prstGeom>
                <a:solidFill>
                  <a:srgbClr val="DAE1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accent6"/>
                      </a:solidFill>
                      <a:latin typeface="Poppins" pitchFamily="2" charset="77"/>
                      <a:cs typeface="Poppins" pitchFamily="2" charset="77"/>
                    </a:rPr>
                    <a:t>Session Factory</a:t>
                  </a:r>
                  <a:endParaRPr lang="en-GB" sz="1400" dirty="0">
                    <a:solidFill>
                      <a:schemeClr val="accent6"/>
                    </a:solidFill>
                    <a:latin typeface="Poppins" pitchFamily="2" charset="77"/>
                    <a:cs typeface="Poppins" pitchFamily="2" charset="77"/>
                  </a:endParaRPr>
                </a:p>
              </p:txBody>
            </p:sp>
            <p:sp>
              <p:nvSpPr>
                <p:cNvPr id="14" name="Rechteck 13">
                  <a:extLst>
                    <a:ext uri="{FF2B5EF4-FFF2-40B4-BE49-F238E27FC236}">
                      <a16:creationId xmlns:a16="http://schemas.microsoft.com/office/drawing/2014/main" id="{3E70A37F-5084-66A0-2E91-FD93D46FE468}"/>
                    </a:ext>
                  </a:extLst>
                </p:cNvPr>
                <p:cNvSpPr/>
                <p:nvPr/>
              </p:nvSpPr>
              <p:spPr>
                <a:xfrm>
                  <a:off x="-1981995" y="2311400"/>
                  <a:ext cx="1435100" cy="558800"/>
                </a:xfrm>
                <a:prstGeom prst="rect">
                  <a:avLst/>
                </a:prstGeom>
                <a:solidFill>
                  <a:srgbClr val="DAE1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accent6"/>
                      </a:solidFill>
                      <a:latin typeface="Poppins" pitchFamily="2" charset="77"/>
                      <a:cs typeface="Poppins" pitchFamily="2" charset="77"/>
                    </a:rPr>
                    <a:t>Session</a:t>
                  </a:r>
                  <a:endParaRPr lang="en-GB" sz="1400" dirty="0">
                    <a:solidFill>
                      <a:schemeClr val="accent6"/>
                    </a:solidFill>
                    <a:latin typeface="Poppins" pitchFamily="2" charset="77"/>
                    <a:cs typeface="Poppins" pitchFamily="2" charset="77"/>
                  </a:endParaRPr>
                </a:p>
              </p:txBody>
            </p:sp>
            <p:sp>
              <p:nvSpPr>
                <p:cNvPr id="15" name="Rechteck 14">
                  <a:extLst>
                    <a:ext uri="{FF2B5EF4-FFF2-40B4-BE49-F238E27FC236}">
                      <a16:creationId xmlns:a16="http://schemas.microsoft.com/office/drawing/2014/main" id="{6AD60AD1-3E71-2177-87CC-978F9E77D166}"/>
                    </a:ext>
                  </a:extLst>
                </p:cNvPr>
                <p:cNvSpPr/>
                <p:nvPr/>
              </p:nvSpPr>
              <p:spPr>
                <a:xfrm>
                  <a:off x="-5943600" y="3066484"/>
                  <a:ext cx="1435100" cy="558800"/>
                </a:xfrm>
                <a:prstGeom prst="rect">
                  <a:avLst/>
                </a:prstGeom>
                <a:solidFill>
                  <a:srgbClr val="DAE1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accent6"/>
                      </a:solidFill>
                      <a:latin typeface="Poppins" pitchFamily="2" charset="77"/>
                      <a:cs typeface="Poppins" pitchFamily="2" charset="77"/>
                    </a:rPr>
                    <a:t>Transaction</a:t>
                  </a:r>
                  <a:endParaRPr lang="en-GB" sz="1400" dirty="0">
                    <a:solidFill>
                      <a:schemeClr val="accent6"/>
                    </a:solidFill>
                    <a:latin typeface="Poppins" pitchFamily="2" charset="77"/>
                    <a:cs typeface="Poppins" pitchFamily="2" charset="77"/>
                  </a:endParaRPr>
                </a:p>
              </p:txBody>
            </p:sp>
            <p:sp>
              <p:nvSpPr>
                <p:cNvPr id="16" name="Rechteck 15">
                  <a:extLst>
                    <a:ext uri="{FF2B5EF4-FFF2-40B4-BE49-F238E27FC236}">
                      <a16:creationId xmlns:a16="http://schemas.microsoft.com/office/drawing/2014/main" id="{F7295C28-5E2F-119E-68E1-9E0A6260B14D}"/>
                    </a:ext>
                  </a:extLst>
                </p:cNvPr>
                <p:cNvSpPr/>
                <p:nvPr/>
              </p:nvSpPr>
              <p:spPr>
                <a:xfrm>
                  <a:off x="-3962798" y="3066484"/>
                  <a:ext cx="1435100" cy="558800"/>
                </a:xfrm>
                <a:prstGeom prst="rect">
                  <a:avLst/>
                </a:prstGeom>
                <a:solidFill>
                  <a:srgbClr val="DAE1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accent6"/>
                      </a:solidFill>
                      <a:latin typeface="Poppins" pitchFamily="2" charset="77"/>
                      <a:cs typeface="Poppins" pitchFamily="2" charset="77"/>
                    </a:rPr>
                    <a:t>Query</a:t>
                  </a:r>
                  <a:endParaRPr lang="en-GB" sz="1400" dirty="0">
                    <a:solidFill>
                      <a:schemeClr val="accent6"/>
                    </a:solidFill>
                    <a:latin typeface="Poppins" pitchFamily="2" charset="77"/>
                    <a:cs typeface="Poppins" pitchFamily="2" charset="77"/>
                  </a:endParaRPr>
                </a:p>
              </p:txBody>
            </p:sp>
            <p:sp>
              <p:nvSpPr>
                <p:cNvPr id="17" name="Rechteck 16">
                  <a:extLst>
                    <a:ext uri="{FF2B5EF4-FFF2-40B4-BE49-F238E27FC236}">
                      <a16:creationId xmlns:a16="http://schemas.microsoft.com/office/drawing/2014/main" id="{C8C567EB-AAB5-0EA3-4973-68A8C8041381}"/>
                    </a:ext>
                  </a:extLst>
                </p:cNvPr>
                <p:cNvSpPr/>
                <p:nvPr/>
              </p:nvSpPr>
              <p:spPr>
                <a:xfrm>
                  <a:off x="-1981995" y="3066484"/>
                  <a:ext cx="1435100" cy="558800"/>
                </a:xfrm>
                <a:prstGeom prst="rect">
                  <a:avLst/>
                </a:prstGeom>
                <a:solidFill>
                  <a:srgbClr val="DAE1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accent6"/>
                      </a:solidFill>
                      <a:latin typeface="Poppins" pitchFamily="2" charset="77"/>
                      <a:cs typeface="Poppins" pitchFamily="2" charset="77"/>
                    </a:rPr>
                    <a:t>XML Mapping</a:t>
                  </a:r>
                  <a:endParaRPr lang="en-GB" sz="1400" dirty="0">
                    <a:solidFill>
                      <a:schemeClr val="accent6"/>
                    </a:solidFill>
                    <a:latin typeface="Poppins" pitchFamily="2" charset="77"/>
                    <a:cs typeface="Poppins" pitchFamily="2" charset="77"/>
                  </a:endParaRPr>
                </a:p>
              </p:txBody>
            </p:sp>
          </p:grpSp>
          <p:sp>
            <p:nvSpPr>
              <p:cNvPr id="21" name="Pfeil: nach oben und unten 20">
                <a:extLst>
                  <a:ext uri="{FF2B5EF4-FFF2-40B4-BE49-F238E27FC236}">
                    <a16:creationId xmlns:a16="http://schemas.microsoft.com/office/drawing/2014/main" id="{C359A50A-434A-AA42-FB81-56236563843A}"/>
                  </a:ext>
                </a:extLst>
              </p:cNvPr>
              <p:cNvSpPr/>
              <p:nvPr/>
            </p:nvSpPr>
            <p:spPr>
              <a:xfrm>
                <a:off x="8395888" y="4705350"/>
                <a:ext cx="227808" cy="662622"/>
              </a:xfrm>
              <a:prstGeom prst="upDown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Poppins" pitchFamily="2" charset="77"/>
                  <a:cs typeface="Poppins" pitchFamily="2" charset="77"/>
                </a:endParaRPr>
              </a:p>
            </p:txBody>
          </p:sp>
          <p:grpSp>
            <p:nvGrpSpPr>
              <p:cNvPr id="31" name="Gruppieren 30">
                <a:extLst>
                  <a:ext uri="{FF2B5EF4-FFF2-40B4-BE49-F238E27FC236}">
                    <a16:creationId xmlns:a16="http://schemas.microsoft.com/office/drawing/2014/main" id="{3CEC60E4-0E25-0B89-4E7F-74604996F2AC}"/>
                  </a:ext>
                </a:extLst>
              </p:cNvPr>
              <p:cNvGrpSpPr/>
              <p:nvPr/>
            </p:nvGrpSpPr>
            <p:grpSpPr>
              <a:xfrm>
                <a:off x="6719787" y="320741"/>
                <a:ext cx="3580010" cy="1292321"/>
                <a:chOff x="2057400" y="4743369"/>
                <a:chExt cx="3580010" cy="1292321"/>
              </a:xfrm>
            </p:grpSpPr>
            <p:grpSp>
              <p:nvGrpSpPr>
                <p:cNvPr id="22" name="Gruppieren 21">
                  <a:extLst>
                    <a:ext uri="{FF2B5EF4-FFF2-40B4-BE49-F238E27FC236}">
                      <a16:creationId xmlns:a16="http://schemas.microsoft.com/office/drawing/2014/main" id="{3D581760-ECC0-470E-FCDF-AD2A59B04E00}"/>
                    </a:ext>
                  </a:extLst>
                </p:cNvPr>
                <p:cNvGrpSpPr/>
                <p:nvPr/>
              </p:nvGrpSpPr>
              <p:grpSpPr>
                <a:xfrm>
                  <a:off x="2057400" y="4743369"/>
                  <a:ext cx="3580010" cy="1292321"/>
                  <a:chOff x="-5383412" y="2581825"/>
                  <a:chExt cx="5002411" cy="1608004"/>
                </a:xfrm>
              </p:grpSpPr>
              <p:sp>
                <p:nvSpPr>
                  <p:cNvPr id="23" name="Rechteck 22">
                    <a:extLst>
                      <a:ext uri="{FF2B5EF4-FFF2-40B4-BE49-F238E27FC236}">
                        <a16:creationId xmlns:a16="http://schemas.microsoft.com/office/drawing/2014/main" id="{C8F4AC93-E14C-6B35-CF23-4306ECC7E229}"/>
                      </a:ext>
                    </a:extLst>
                  </p:cNvPr>
                  <p:cNvSpPr/>
                  <p:nvPr/>
                </p:nvSpPr>
                <p:spPr>
                  <a:xfrm>
                    <a:off x="-5383412" y="2581825"/>
                    <a:ext cx="5002411" cy="1608004"/>
                  </a:xfrm>
                  <a:prstGeom prst="rect">
                    <a:avLst/>
                  </a:prstGeom>
                  <a:solidFill>
                    <a:srgbClr val="DAE1E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>
                      <a:latin typeface="Poppins" pitchFamily="2" charset="77"/>
                      <a:cs typeface="Poppins" pitchFamily="2" charset="77"/>
                    </a:endParaRPr>
                  </a:p>
                </p:txBody>
              </p:sp>
              <p:sp>
                <p:nvSpPr>
                  <p:cNvPr id="29" name="Rechteck 28">
                    <a:extLst>
                      <a:ext uri="{FF2B5EF4-FFF2-40B4-BE49-F238E27FC236}">
                        <a16:creationId xmlns:a16="http://schemas.microsoft.com/office/drawing/2014/main" id="{DEEE3F38-AD3D-D5E1-50FC-B9AA55140D0D}"/>
                      </a:ext>
                    </a:extLst>
                  </p:cNvPr>
                  <p:cNvSpPr/>
                  <p:nvPr/>
                </p:nvSpPr>
                <p:spPr>
                  <a:xfrm>
                    <a:off x="-3663178" y="3016489"/>
                    <a:ext cx="2933524" cy="846694"/>
                  </a:xfrm>
                  <a:prstGeom prst="rect">
                    <a:avLst/>
                  </a:prstGeom>
                  <a:solidFill>
                    <a:srgbClr val="41536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sz="2000" dirty="0">
                        <a:solidFill>
                          <a:schemeClr val="bg1"/>
                        </a:solidFill>
                        <a:latin typeface="Poppins" pitchFamily="2" charset="77"/>
                        <a:cs typeface="Poppins" pitchFamily="2" charset="77"/>
                      </a:rPr>
                      <a:t>Java </a:t>
                    </a:r>
                    <a:r>
                      <a:rPr lang="de-DE" sz="2000" dirty="0" err="1">
                        <a:solidFill>
                          <a:schemeClr val="bg1"/>
                        </a:solidFill>
                        <a:latin typeface="Poppins" pitchFamily="2" charset="77"/>
                        <a:cs typeface="Poppins" pitchFamily="2" charset="77"/>
                      </a:rPr>
                      <a:t>Application</a:t>
                    </a:r>
                    <a:endParaRPr lang="en-GB" sz="2000" dirty="0">
                      <a:solidFill>
                        <a:schemeClr val="bg1"/>
                      </a:solidFill>
                      <a:latin typeface="Poppins" pitchFamily="2" charset="77"/>
                      <a:cs typeface="Poppins" pitchFamily="2" charset="77"/>
                    </a:endParaRPr>
                  </a:p>
                </p:txBody>
              </p:sp>
            </p:grpSp>
            <p:pic>
              <p:nvPicPr>
                <p:cNvPr id="1028" name="Picture 4" descr="Java (programming language) - Wikipedia">
                  <a:extLst>
                    <a:ext uri="{FF2B5EF4-FFF2-40B4-BE49-F238E27FC236}">
                      <a16:creationId xmlns:a16="http://schemas.microsoft.com/office/drawing/2014/main" id="{AADA5560-8945-71F8-4810-87BC1CD1176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31441" y="4743369"/>
                  <a:ext cx="683015" cy="12492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2" name="Rechteck 31">
                <a:extLst>
                  <a:ext uri="{FF2B5EF4-FFF2-40B4-BE49-F238E27FC236}">
                    <a16:creationId xmlns:a16="http://schemas.microsoft.com/office/drawing/2014/main" id="{133DE375-70A5-23A3-ED91-DD93F879AC6C}"/>
                  </a:ext>
                </a:extLst>
              </p:cNvPr>
              <p:cNvSpPr/>
              <p:nvPr/>
            </p:nvSpPr>
            <p:spPr>
              <a:xfrm>
                <a:off x="8699497" y="4825434"/>
                <a:ext cx="1118394" cy="435481"/>
              </a:xfrm>
              <a:prstGeom prst="rect">
                <a:avLst/>
              </a:prstGeom>
              <a:solidFill>
                <a:srgbClr val="DAE1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400" dirty="0">
                    <a:solidFill>
                      <a:schemeClr val="accent6"/>
                    </a:solidFill>
                    <a:latin typeface="Poppins" pitchFamily="2" charset="77"/>
                    <a:cs typeface="Poppins" pitchFamily="2" charset="77"/>
                  </a:rPr>
                  <a:t>JDBC</a:t>
                </a:r>
                <a:endParaRPr lang="en-GB" sz="1400" dirty="0">
                  <a:solidFill>
                    <a:schemeClr val="accent6"/>
                  </a:solidFill>
                  <a:latin typeface="Poppins" pitchFamily="2" charset="77"/>
                  <a:cs typeface="Poppins" pitchFamily="2" charset="77"/>
                </a:endParaRPr>
              </a:p>
            </p:txBody>
          </p:sp>
          <p:sp>
            <p:nvSpPr>
              <p:cNvPr id="33" name="Rechteck 32">
                <a:extLst>
                  <a:ext uri="{FF2B5EF4-FFF2-40B4-BE49-F238E27FC236}">
                    <a16:creationId xmlns:a16="http://schemas.microsoft.com/office/drawing/2014/main" id="{B6A703FA-FE8A-53C8-3BF0-8C9BA86962CB}"/>
                  </a:ext>
                </a:extLst>
              </p:cNvPr>
              <p:cNvSpPr/>
              <p:nvPr/>
            </p:nvSpPr>
            <p:spPr>
              <a:xfrm>
                <a:off x="7090567" y="1734559"/>
                <a:ext cx="2838450" cy="558800"/>
              </a:xfrm>
              <a:prstGeom prst="rect">
                <a:avLst/>
              </a:prstGeom>
              <a:solidFill>
                <a:srgbClr val="93D5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2000" dirty="0">
                    <a:solidFill>
                      <a:schemeClr val="accent6"/>
                    </a:solidFill>
                    <a:latin typeface="Poppins" pitchFamily="2" charset="77"/>
                    <a:cs typeface="Poppins" pitchFamily="2" charset="77"/>
                  </a:rPr>
                  <a:t>Persistent </a:t>
                </a:r>
                <a:r>
                  <a:rPr lang="de-DE" sz="2000" dirty="0" err="1">
                    <a:solidFill>
                      <a:schemeClr val="accent6"/>
                    </a:solidFill>
                    <a:latin typeface="Poppins" pitchFamily="2" charset="77"/>
                    <a:cs typeface="Poppins" pitchFamily="2" charset="77"/>
                  </a:rPr>
                  <a:t>Object</a:t>
                </a:r>
                <a:endParaRPr lang="en-GB" sz="2000" dirty="0">
                  <a:solidFill>
                    <a:schemeClr val="accent6"/>
                  </a:solidFill>
                  <a:latin typeface="Poppins" pitchFamily="2" charset="77"/>
                  <a:cs typeface="Poppins" pitchFamily="2" charset="77"/>
                </a:endParaRPr>
              </a:p>
            </p:txBody>
          </p:sp>
        </p:grpSp>
        <p:sp>
          <p:nvSpPr>
            <p:cNvPr id="55" name="Textfeld 54">
              <a:extLst>
                <a:ext uri="{FF2B5EF4-FFF2-40B4-BE49-F238E27FC236}">
                  <a16:creationId xmlns:a16="http://schemas.microsoft.com/office/drawing/2014/main" id="{DC1901CC-F7C3-09C8-DE1A-706A58968B90}"/>
                </a:ext>
              </a:extLst>
            </p:cNvPr>
            <p:cNvSpPr txBox="1"/>
            <p:nvPr/>
          </p:nvSpPr>
          <p:spPr>
            <a:xfrm>
              <a:off x="5614192" y="4257952"/>
              <a:ext cx="42037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b="1" dirty="0">
                  <a:solidFill>
                    <a:schemeClr val="accent6"/>
                  </a:solidFill>
                </a:rPr>
                <a:t>Object Relational Mapping (ORM)</a:t>
              </a:r>
            </a:p>
          </p:txBody>
        </p:sp>
      </p:grpSp>
      <p:grpSp>
        <p:nvGrpSpPr>
          <p:cNvPr id="1025" name="Gruppieren 1024">
            <a:extLst>
              <a:ext uri="{FF2B5EF4-FFF2-40B4-BE49-F238E27FC236}">
                <a16:creationId xmlns:a16="http://schemas.microsoft.com/office/drawing/2014/main" id="{422D5F1F-6E0E-77F2-08D2-3676305C6A7A}"/>
              </a:ext>
            </a:extLst>
          </p:cNvPr>
          <p:cNvGrpSpPr/>
          <p:nvPr/>
        </p:nvGrpSpPr>
        <p:grpSpPr>
          <a:xfrm>
            <a:off x="5614192" y="334819"/>
            <a:ext cx="5791200" cy="4370531"/>
            <a:chOff x="5614192" y="334819"/>
            <a:chExt cx="5791200" cy="4370531"/>
          </a:xfrm>
        </p:grpSpPr>
        <p:grpSp>
          <p:nvGrpSpPr>
            <p:cNvPr id="61" name="Gruppieren 60">
              <a:extLst>
                <a:ext uri="{FF2B5EF4-FFF2-40B4-BE49-F238E27FC236}">
                  <a16:creationId xmlns:a16="http://schemas.microsoft.com/office/drawing/2014/main" id="{4A7D1B59-5445-1C52-13C9-DC729E90F902}"/>
                </a:ext>
              </a:extLst>
            </p:cNvPr>
            <p:cNvGrpSpPr/>
            <p:nvPr/>
          </p:nvGrpSpPr>
          <p:grpSpPr>
            <a:xfrm>
              <a:off x="6719787" y="334819"/>
              <a:ext cx="3580010" cy="1292321"/>
              <a:chOff x="10401995" y="320741"/>
              <a:chExt cx="3580010" cy="1292321"/>
            </a:xfrm>
          </p:grpSpPr>
          <p:sp>
            <p:nvSpPr>
              <p:cNvPr id="57" name="Rechteck 56">
                <a:extLst>
                  <a:ext uri="{FF2B5EF4-FFF2-40B4-BE49-F238E27FC236}">
                    <a16:creationId xmlns:a16="http://schemas.microsoft.com/office/drawing/2014/main" id="{AC210495-DB3C-68AD-CCE5-57E349B9D1A6}"/>
                  </a:ext>
                </a:extLst>
              </p:cNvPr>
              <p:cNvSpPr/>
              <p:nvPr/>
            </p:nvSpPr>
            <p:spPr>
              <a:xfrm>
                <a:off x="10401995" y="320741"/>
                <a:ext cx="3580010" cy="1292321"/>
              </a:xfrm>
              <a:prstGeom prst="rect">
                <a:avLst/>
              </a:prstGeom>
              <a:solidFill>
                <a:srgbClr val="0071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Poppins" pitchFamily="2" charset="77"/>
                  <a:cs typeface="Poppins" pitchFamily="2" charset="77"/>
                </a:endParaRPr>
              </a:p>
            </p:txBody>
          </p:sp>
          <p:sp>
            <p:nvSpPr>
              <p:cNvPr id="58" name="Rechteck 57">
                <a:extLst>
                  <a:ext uri="{FF2B5EF4-FFF2-40B4-BE49-F238E27FC236}">
                    <a16:creationId xmlns:a16="http://schemas.microsoft.com/office/drawing/2014/main" id="{6E5BBA5C-370A-6A99-A7AE-7538A86D7E4E}"/>
                  </a:ext>
                </a:extLst>
              </p:cNvPr>
              <p:cNvSpPr/>
              <p:nvPr/>
            </p:nvSpPr>
            <p:spPr>
              <a:xfrm>
                <a:off x="11684684" y="626665"/>
                <a:ext cx="2099397" cy="680471"/>
              </a:xfrm>
              <a:prstGeom prst="rect">
                <a:avLst/>
              </a:prstGeom>
              <a:solidFill>
                <a:srgbClr val="4153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2000" dirty="0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Plugin Framework</a:t>
                </a:r>
                <a:endParaRPr lang="en-GB" sz="200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endParaRPr>
              </a:p>
            </p:txBody>
          </p:sp>
          <p:pic>
            <p:nvPicPr>
              <p:cNvPr id="60" name="Grafik 59">
                <a:extLst>
                  <a:ext uri="{FF2B5EF4-FFF2-40B4-BE49-F238E27FC236}">
                    <a16:creationId xmlns:a16="http://schemas.microsoft.com/office/drawing/2014/main" id="{DA766A20-7214-5D82-7900-D71D5E886F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806286" y="612060"/>
                <a:ext cx="680471" cy="680471"/>
              </a:xfrm>
              <a:prstGeom prst="rect">
                <a:avLst/>
              </a:prstGeom>
            </p:spPr>
          </p:pic>
        </p:grpSp>
        <p:grpSp>
          <p:nvGrpSpPr>
            <p:cNvPr id="1024" name="Gruppieren 1023">
              <a:extLst>
                <a:ext uri="{FF2B5EF4-FFF2-40B4-BE49-F238E27FC236}">
                  <a16:creationId xmlns:a16="http://schemas.microsoft.com/office/drawing/2014/main" id="{C4E9390D-E8B0-EC63-F871-A0E9650882E0}"/>
                </a:ext>
              </a:extLst>
            </p:cNvPr>
            <p:cNvGrpSpPr/>
            <p:nvPr/>
          </p:nvGrpSpPr>
          <p:grpSpPr>
            <a:xfrm>
              <a:off x="5614192" y="2400300"/>
              <a:ext cx="5791200" cy="2305050"/>
              <a:chOff x="9557209" y="3755495"/>
              <a:chExt cx="5791200" cy="2305050"/>
            </a:xfrm>
          </p:grpSpPr>
          <p:sp>
            <p:nvSpPr>
              <p:cNvPr id="62" name="Rechteck 61">
                <a:extLst>
                  <a:ext uri="{FF2B5EF4-FFF2-40B4-BE49-F238E27FC236}">
                    <a16:creationId xmlns:a16="http://schemas.microsoft.com/office/drawing/2014/main" id="{E4D52757-E38E-4AE5-F97E-20E3CD8F71B4}"/>
                  </a:ext>
                </a:extLst>
              </p:cNvPr>
              <p:cNvSpPr/>
              <p:nvPr/>
            </p:nvSpPr>
            <p:spPr>
              <a:xfrm>
                <a:off x="9557209" y="3755495"/>
                <a:ext cx="5791200" cy="2305050"/>
              </a:xfrm>
              <a:prstGeom prst="rect">
                <a:avLst/>
              </a:prstGeom>
              <a:solidFill>
                <a:srgbClr val="0071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Poppins" pitchFamily="2" charset="77"/>
                  <a:cs typeface="Poppins" pitchFamily="2" charset="77"/>
                </a:endParaRPr>
              </a:p>
            </p:txBody>
          </p:sp>
          <p:sp>
            <p:nvSpPr>
              <p:cNvPr id="63" name="Rechteck 62">
                <a:extLst>
                  <a:ext uri="{FF2B5EF4-FFF2-40B4-BE49-F238E27FC236}">
                    <a16:creationId xmlns:a16="http://schemas.microsoft.com/office/drawing/2014/main" id="{085EEBB6-A9C0-5902-C39E-A53E9651DC37}"/>
                  </a:ext>
                </a:extLst>
              </p:cNvPr>
              <p:cNvSpPr/>
              <p:nvPr/>
            </p:nvSpPr>
            <p:spPr>
              <a:xfrm>
                <a:off x="10364003" y="4629182"/>
                <a:ext cx="3949803" cy="558800"/>
              </a:xfrm>
              <a:prstGeom prst="rect">
                <a:avLst/>
              </a:prstGeom>
              <a:solidFill>
                <a:srgbClr val="DAE1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400" dirty="0" err="1">
                    <a:solidFill>
                      <a:schemeClr val="accent6"/>
                    </a:solidFill>
                    <a:latin typeface="Poppins" pitchFamily="2" charset="77"/>
                    <a:cs typeface="Poppins" pitchFamily="2" charset="77"/>
                  </a:rPr>
                  <a:t>PluginBaseHelper</a:t>
                </a:r>
                <a:r>
                  <a:rPr lang="de-DE" sz="1400" dirty="0">
                    <a:solidFill>
                      <a:schemeClr val="accent6"/>
                    </a:solidFill>
                    <a:latin typeface="Poppins" pitchFamily="2" charset="77"/>
                    <a:cs typeface="Poppins" pitchFamily="2" charset="77"/>
                  </a:rPr>
                  <a:t> + SQL Query</a:t>
                </a:r>
                <a:endParaRPr lang="en-GB" sz="1400" dirty="0">
                  <a:solidFill>
                    <a:schemeClr val="accent6"/>
                  </a:solidFill>
                  <a:latin typeface="Poppins" pitchFamily="2" charset="77"/>
                  <a:cs typeface="Poppins" pitchFamily="2" charset="7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2345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F31AA6-1D8F-1EE9-EF91-5359FDC61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0" dirty="0">
                <a:solidFill>
                  <a:schemeClr val="accent6"/>
                </a:solidFill>
                <a:latin typeface="Poppins SemiBold" pitchFamily="2" charset="77"/>
                <a:cs typeface="Poppins SemiBold" pitchFamily="2" charset="77"/>
              </a:rPr>
              <a:t>The Magical Generic Data Access Object (DAO)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8FFCDC6-6477-E34C-CB81-8A304BFB3E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accent6"/>
                </a:solidFill>
              </a:rPr>
              <a:t>Our Solution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DC04D35-3A7E-D685-0ECC-1FF445D76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8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CA9C69E-E07A-7E59-5C41-525E868688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© 2024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7580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EC3A9-B38B-5A1A-2ABA-C611ABDD0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863662-540C-64C3-1D59-2E3B4602D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466C8B-DB69-FA84-2F57-C928CDAEA5A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altLang="en-US" dirty="0"/>
              <a:t>© 2024 SailPoint Technologies, Inc. All rights reserved.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B09E5A9-242B-BCA2-8FB3-FD82096C37F1}"/>
              </a:ext>
            </a:extLst>
          </p:cNvPr>
          <p:cNvSpPr>
            <a:spLocks noGrp="1"/>
          </p:cNvSpPr>
          <p:nvPr>
            <p:ph sz="half" idx="17"/>
          </p:nvPr>
        </p:nvSpPr>
        <p:spPr/>
        <p:txBody>
          <a:bodyPr>
            <a:normAutofit lnSpcReduction="1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Support on diverse operations: Create/Read/Update/Delete and Search plus Filtering.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Reusable Framework for newly introduced object class.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 Reducing development and maintenance efforts in subsequent cycles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6B44105-FB41-08AB-279C-A3BD10EEBB45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r>
              <a:rPr lang="en-US" dirty="0"/>
              <a:t>CRUD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5CE0061-8884-B736-4DA0-CE4817F271F5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Developers are now relieved from constructing complex SQL queries for different database solutions (e.g., MySQL, Oracle, MSSQL)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0F77D8-F752-00BE-A78B-099106D06CF9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en-US" dirty="0"/>
              <a:t>Database Variants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5A6B1-C2D0-1429-D84D-9B2280601B7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Abstracting the data access layer from/to external databases.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Developers focus on defining the data model and employing object-oriented programming (OOP) through standard </a:t>
            </a:r>
            <a:r>
              <a:rPr lang="en-US" dirty="0" err="1"/>
              <a:t>BeanShell</a:t>
            </a:r>
            <a:r>
              <a:rPr lang="en-US" dirty="0"/>
              <a:t> code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29C162-21CD-D14A-E3F8-A846008F42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12B8B6D-E40C-3800-F9A3-7BCE0F45C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Data Access Object (DAO)</a:t>
            </a:r>
          </a:p>
        </p:txBody>
      </p:sp>
      <p:pic>
        <p:nvPicPr>
          <p:cNvPr id="2056" name="Picture 8" descr="crud Icon - Free PNG &amp; SVG 4750856 - Noun Project">
            <a:extLst>
              <a:ext uri="{FF2B5EF4-FFF2-40B4-BE49-F238E27FC236}">
                <a16:creationId xmlns:a16="http://schemas.microsoft.com/office/drawing/2014/main" id="{100C6EE0-D2EB-047F-FC96-757E57ED45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0" t="16975" r="18112" b="11748"/>
          <a:stretch/>
        </p:blipFill>
        <p:spPr bwMode="auto">
          <a:xfrm>
            <a:off x="9667712" y="1543401"/>
            <a:ext cx="56755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39EE5D3-EFF7-4D03-3EF8-8F66E460E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668" y="1543401"/>
            <a:ext cx="648000" cy="6480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7BD481B-CEA4-A2E9-15FC-7C19CD6D7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2000" y="1543401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49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SailPoint Brand Refresh 2022">
      <a:dk1>
        <a:srgbClr val="0033A1"/>
      </a:dk1>
      <a:lt1>
        <a:srgbClr val="FFFFFF"/>
      </a:lt1>
      <a:dk2>
        <a:srgbClr val="415364"/>
      </a:dk2>
      <a:lt2>
        <a:srgbClr val="DAE1E9"/>
      </a:lt2>
      <a:accent1>
        <a:srgbClr val="0033A1"/>
      </a:accent1>
      <a:accent2>
        <a:srgbClr val="0071CE"/>
      </a:accent2>
      <a:accent3>
        <a:srgbClr val="CC27B0"/>
      </a:accent3>
      <a:accent4>
        <a:srgbClr val="54C0E8"/>
      </a:accent4>
      <a:accent5>
        <a:srgbClr val="93D500"/>
      </a:accent5>
      <a:accent6>
        <a:srgbClr val="415364"/>
      </a:accent6>
      <a:hlink>
        <a:srgbClr val="0563C1"/>
      </a:hlink>
      <a:folHlink>
        <a:srgbClr val="0071CE"/>
      </a:folHlink>
    </a:clrScheme>
    <a:fontScheme name="Poppins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 dirty="0" smtClean="0">
            <a:latin typeface="Poppins" pitchFamily="2" charset="77"/>
            <a:cs typeface="Poppins" pitchFamily="2" charset="7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smtClean="0">
            <a:solidFill>
              <a:schemeClr val="accent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ailPoint-BrandRefresh-DeckTemplate-20230101" id="{26A88923-18C0-B943-A3DC-832467591790}" vid="{824338BD-429C-7848-B2D3-2CB2216404A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1937</Words>
  <Application>Microsoft Office PowerPoint</Application>
  <PresentationFormat>Breitbild</PresentationFormat>
  <Paragraphs>298</Paragraphs>
  <Slides>35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35</vt:i4>
      </vt:variant>
    </vt:vector>
  </HeadingPairs>
  <TitlesOfParts>
    <vt:vector size="41" baseType="lpstr">
      <vt:lpstr>Poppins SemiBold</vt:lpstr>
      <vt:lpstr>Calibri</vt:lpstr>
      <vt:lpstr>ＭＳ Ｐゴシック</vt:lpstr>
      <vt:lpstr>Arial</vt:lpstr>
      <vt:lpstr>Poppins</vt:lpstr>
      <vt:lpstr>Office Theme</vt:lpstr>
      <vt:lpstr>Object-Oriented-Programming (OOP) Approach in Plugin Development</vt:lpstr>
      <vt:lpstr>Agenda</vt:lpstr>
      <vt:lpstr>Who are we?</vt:lpstr>
      <vt:lpstr>PowerPoint-Präsentation</vt:lpstr>
      <vt:lpstr>PowerPoint-Präsentation</vt:lpstr>
      <vt:lpstr>Plugin Development Challenge: No Hibernate for OOP</vt:lpstr>
      <vt:lpstr>No Hibernate for OOP</vt:lpstr>
      <vt:lpstr>The Magical Generic Data Access Object (DAO)</vt:lpstr>
      <vt:lpstr>Generic Data Access Object (DAO)</vt:lpstr>
      <vt:lpstr>Generic Data Access Object (DAO)</vt:lpstr>
      <vt:lpstr>Generic Data Access Object (DAO)</vt:lpstr>
      <vt:lpstr>Generic Data Access Object (DAO)</vt:lpstr>
      <vt:lpstr>Absence Management Plugin</vt:lpstr>
      <vt:lpstr>Demo: Absence Management Plugin</vt:lpstr>
      <vt:lpstr>Development Environment Setup</vt:lpstr>
      <vt:lpstr>Suggested Knowledge</vt:lpstr>
      <vt:lpstr>Environment Setup</vt:lpstr>
      <vt:lpstr>Initiate Plugin Framework Project</vt:lpstr>
      <vt:lpstr>Coding Practice</vt:lpstr>
      <vt:lpstr>Create Java Packages and Java Classes</vt:lpstr>
      <vt:lpstr>AbsenceExecutor.java</vt:lpstr>
      <vt:lpstr>manifest.xml</vt:lpstr>
      <vt:lpstr>Task1: Define Table Schema  install.oracle</vt:lpstr>
      <vt:lpstr>Task2: Define Model Class: Absence.java</vt:lpstr>
      <vt:lpstr>Task3: Define DAO Class: AbsenceDao.java</vt:lpstr>
      <vt:lpstr>Task4: Define Service Class:  AbsenceService</vt:lpstr>
      <vt:lpstr>Task5: AbsenceExecutor </vt:lpstr>
      <vt:lpstr>Sample Code: Create Absence</vt:lpstr>
      <vt:lpstr>Sample Code: Update Absence</vt:lpstr>
      <vt:lpstr>Sample Code: Delete Absence</vt:lpstr>
      <vt:lpstr>Sample Code: Get Absences by Identity</vt:lpstr>
      <vt:lpstr>Create XML Artifacts</vt:lpstr>
      <vt:lpstr>Ant Build:  Plugin ZIP File Content</vt:lpstr>
      <vt:lpstr>Question &amp; Feedback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Cover Slide Title Text</dc:title>
  <dc:creator>Amanda Mohs</dc:creator>
  <cp:lastModifiedBy>Yu-Chih Chung</cp:lastModifiedBy>
  <cp:revision>30</cp:revision>
  <dcterms:created xsi:type="dcterms:W3CDTF">2023-02-02T21:47:43Z</dcterms:created>
  <dcterms:modified xsi:type="dcterms:W3CDTF">2024-02-09T10:57:38Z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9298641-8522-47fd-9ffa-62b934601784_Enabled">
    <vt:lpwstr>true</vt:lpwstr>
  </property>
  <property fmtid="{D5CDD505-2E9C-101B-9397-08002B2CF9AE}" pid="3" name="MSIP_Label_b9298641-8522-47fd-9ffa-62b934601784_SetDate">
    <vt:lpwstr>2024-02-06T06:28:59Z</vt:lpwstr>
  </property>
  <property fmtid="{D5CDD505-2E9C-101B-9397-08002B2CF9AE}" pid="4" name="MSIP_Label_b9298641-8522-47fd-9ffa-62b934601784_Method">
    <vt:lpwstr>Standard</vt:lpwstr>
  </property>
  <property fmtid="{D5CDD505-2E9C-101B-9397-08002B2CF9AE}" pid="5" name="MSIP_Label_b9298641-8522-47fd-9ffa-62b934601784_Name">
    <vt:lpwstr>Intern</vt:lpwstr>
  </property>
  <property fmtid="{D5CDD505-2E9C-101B-9397-08002B2CF9AE}" pid="6" name="MSIP_Label_b9298641-8522-47fd-9ffa-62b934601784_SiteId">
    <vt:lpwstr>ca2df80c-ff22-4da0-ae2a-ab4c133bd145</vt:lpwstr>
  </property>
  <property fmtid="{D5CDD505-2E9C-101B-9397-08002B2CF9AE}" pid="7" name="MSIP_Label_b9298641-8522-47fd-9ffa-62b934601784_ActionId">
    <vt:lpwstr>616d3d75-1a02-48b2-97b3-65f15c013929</vt:lpwstr>
  </property>
  <property fmtid="{D5CDD505-2E9C-101B-9397-08002B2CF9AE}" pid="8" name="MSIP_Label_b9298641-8522-47fd-9ffa-62b934601784_ContentBits">
    <vt:lpwstr>0</vt:lpwstr>
  </property>
</Properties>
</file>